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3" r:id="rId4"/>
    <p:sldId id="258" r:id="rId5"/>
    <p:sldId id="259" r:id="rId6"/>
    <p:sldId id="275" r:id="rId7"/>
    <p:sldId id="260" r:id="rId8"/>
    <p:sldId id="276" r:id="rId9"/>
    <p:sldId id="262" r:id="rId10"/>
    <p:sldId id="278" r:id="rId11"/>
    <p:sldId id="263" r:id="rId12"/>
    <p:sldId id="27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24" r:id="rId34"/>
    <p:sldId id="328" r:id="rId35"/>
    <p:sldId id="329" r:id="rId36"/>
    <p:sldId id="330" r:id="rId37"/>
    <p:sldId id="331" r:id="rId38"/>
    <p:sldId id="332" r:id="rId39"/>
    <p:sldId id="325" r:id="rId40"/>
    <p:sldId id="326" r:id="rId41"/>
    <p:sldId id="327" r:id="rId42"/>
    <p:sldId id="33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p:scale>
          <a:sx n="75" d="100"/>
          <a:sy n="75" d="100"/>
        </p:scale>
        <p:origin x="965"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472A53-631E-475D-A19A-5BF7D950D2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4472A53-631E-475D-A19A-5BF7D950D2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4472A53-631E-475D-A19A-5BF7D950D2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4472A53-631E-475D-A19A-5BF7D950D2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4472A53-631E-475D-A19A-5BF7D950D2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4472A53-631E-475D-A19A-5BF7D950D2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4472A53-631E-475D-A19A-5BF7D950D2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4472A53-631E-475D-A19A-5BF7D950D2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4472A53-631E-475D-A19A-5BF7D950D2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4472A53-631E-475D-A19A-5BF7D950D2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F19958-039E-4C1E-BCF3-2BC4546F15E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4472A53-631E-475D-A19A-5BF7D950D2A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19958-039E-4C1E-BCF3-2BC4546F15E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4472A53-631E-475D-A19A-5BF7D950D2A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F19958-039E-4C1E-BCF3-2BC4546F15E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472A53-631E-475D-A19A-5BF7D950D2A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F19958-039E-4C1E-BCF3-2BC4546F15E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472A53-631E-475D-A19A-5BF7D950D2A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F19958-039E-4C1E-BCF3-2BC4546F15E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4472A53-631E-475D-A19A-5BF7D950D2A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19958-039E-4C1E-BCF3-2BC4546F15E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F19958-039E-4C1E-BCF3-2BC4546F15E6}" type="slidenum">
              <a:rPr lang="en-IN" smtClean="0"/>
            </a:fld>
            <a:endParaRPr lang="en-IN"/>
          </a:p>
        </p:txBody>
      </p:sp>
      <p:sp>
        <p:nvSpPr>
          <p:cNvPr id="5" name="Date Placeholder 4"/>
          <p:cNvSpPr>
            <a:spLocks noGrp="1"/>
          </p:cNvSpPr>
          <p:nvPr>
            <p:ph type="dt" sz="half" idx="10"/>
          </p:nvPr>
        </p:nvSpPr>
        <p:spPr/>
        <p:txBody>
          <a:bodyPr/>
          <a:lstStyle/>
          <a:p>
            <a:fld id="{E4472A53-631E-475D-A19A-5BF7D950D2AC}" type="datetimeFigureOut">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472A53-631E-475D-A19A-5BF7D950D2AC}"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F19958-039E-4C1E-BCF3-2BC4546F15E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608" y="0"/>
            <a:ext cx="12483547" cy="7003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1"/>
          <p:cNvSpPr txBox="1"/>
          <p:nvPr/>
        </p:nvSpPr>
        <p:spPr>
          <a:xfrm>
            <a:off x="1748519" y="167029"/>
            <a:ext cx="9323673" cy="1183799"/>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00B0F0"/>
                </a:solidFill>
              </a:rPr>
              <a:t>             </a:t>
            </a:r>
            <a:r>
              <a:rPr lang="en-US" sz="3200" b="1" dirty="0">
                <a:solidFill>
                  <a:srgbClr val="00B0F0"/>
                </a:solidFill>
                <a:latin typeface="Times New Roman" panose="02020603050405020304" pitchFamily="18" charset="0"/>
                <a:cs typeface="Times New Roman" panose="02020603050405020304" pitchFamily="18" charset="0"/>
              </a:rPr>
              <a:t>CMR TECHNICAL CAMPUS</a:t>
            </a:r>
            <a:endParaRPr lang="en-US" sz="3200" b="1" dirty="0">
              <a:solidFill>
                <a:srgbClr val="00B0F0"/>
              </a:solidFill>
              <a:latin typeface="Times New Roman" panose="02020603050405020304" pitchFamily="18" charset="0"/>
              <a:cs typeface="Times New Roman" panose="02020603050405020304" pitchFamily="18" charset="0"/>
            </a:endParaRPr>
          </a:p>
          <a:p>
            <a:r>
              <a:rPr lang="en-US" sz="3200" b="1" dirty="0">
                <a:solidFill>
                  <a:srgbClr val="00B0F0"/>
                </a:solidFill>
              </a:rPr>
              <a:t>                        </a:t>
            </a:r>
            <a:r>
              <a:rPr lang="en-US" sz="2400" b="1" dirty="0">
                <a:solidFill>
                  <a:srgbClr val="00B0F0"/>
                </a:solidFill>
                <a:latin typeface="Times New Roman" panose="02020603050405020304" pitchFamily="18" charset="0"/>
                <a:cs typeface="Times New Roman" panose="02020603050405020304" pitchFamily="18" charset="0"/>
              </a:rPr>
              <a:t>UGC(Autonomous)</a:t>
            </a:r>
            <a:endParaRPr lang="en-US" sz="2400" b="1" dirty="0">
              <a:solidFill>
                <a:srgbClr val="00B0F0"/>
              </a:solidFill>
              <a:latin typeface="Times New Roman" panose="02020603050405020304" pitchFamily="18" charset="0"/>
              <a:cs typeface="Times New Roman" panose="02020603050405020304" pitchFamily="18" charset="0"/>
            </a:endParaRPr>
          </a:p>
          <a:p>
            <a:r>
              <a:rPr lang="en-US" sz="2400" b="1" dirty="0">
                <a:solidFill>
                  <a:srgbClr val="00B0F0"/>
                </a:solidFill>
              </a:rPr>
              <a:t>                   </a:t>
            </a:r>
            <a:r>
              <a:rPr lang="en-US" sz="2400" dirty="0" err="1">
                <a:latin typeface="Times New Roman" panose="02020603050405020304" pitchFamily="18" charset="0"/>
                <a:cs typeface="Times New Roman" panose="02020603050405020304" pitchFamily="18" charset="0"/>
              </a:rPr>
              <a:t>Kandlakoya</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Medchal</a:t>
            </a:r>
            <a:r>
              <a:rPr lang="en-US" sz="2400" dirty="0">
                <a:latin typeface="Times New Roman" panose="02020603050405020304" pitchFamily="18" charset="0"/>
                <a:cs typeface="Times New Roman" panose="02020603050405020304" pitchFamily="18" charset="0"/>
              </a:rPr>
              <a:t> Road,Hyd-501 401</a:t>
            </a:r>
            <a:br>
              <a:rPr lang="en-US" sz="2400" dirty="0"/>
            </a:br>
            <a:r>
              <a:rPr lang="en-US" sz="2400" dirty="0">
                <a:latin typeface="Times New Roman" panose="02020603050405020304" pitchFamily="18" charset="0"/>
                <a:cs typeface="Times New Roman" panose="02020603050405020304" pitchFamily="18" charset="0"/>
              </a:rPr>
              <a:t>           </a:t>
            </a:r>
            <a:r>
              <a:rPr lang="en-US" sz="2800" b="1" dirty="0">
                <a:solidFill>
                  <a:srgbClr val="C00000"/>
                </a:solidFill>
                <a:latin typeface="Times New Roman" panose="02020603050405020304" pitchFamily="18" charset="0"/>
                <a:cs typeface="Times New Roman" panose="02020603050405020304" pitchFamily="18" charset="0"/>
              </a:rPr>
              <a:t>Department of Computer Science &amp; Engineering </a:t>
            </a:r>
            <a:endParaRPr lang="en-IN" sz="2800" b="1" dirty="0">
              <a:solidFill>
                <a:srgbClr val="00B050"/>
              </a:solidFill>
              <a:latin typeface="Times New Roman" panose="02020603050405020304" pitchFamily="18" charset="0"/>
              <a:cs typeface="Times New Roman" panose="02020603050405020304" pitchFamily="18" charset="0"/>
            </a:endParaRPr>
          </a:p>
        </p:txBody>
      </p:sp>
      <p:sp>
        <p:nvSpPr>
          <p:cNvPr id="6" name="Subtitle 2"/>
          <p:cNvSpPr txBox="1"/>
          <p:nvPr/>
        </p:nvSpPr>
        <p:spPr>
          <a:xfrm>
            <a:off x="175260" y="1991360"/>
            <a:ext cx="11661139" cy="143764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0" indent="0" algn="ctr">
              <a:buNone/>
            </a:pPr>
            <a:r>
              <a:rPr lang="en-US" sz="2400" b="1" dirty="0">
                <a:solidFill>
                  <a:srgbClr val="00B050"/>
                </a:solidFill>
                <a:latin typeface="Times New Roman" panose="02020603050405020304" pitchFamily="18" charset="0"/>
                <a:cs typeface="Times New Roman" panose="02020603050405020304" pitchFamily="18" charset="0"/>
              </a:rPr>
              <a:t>   Major Project On</a:t>
            </a:r>
            <a:endParaRPr lang="en-US" sz="2400" b="1" dirty="0">
              <a:solidFill>
                <a:srgbClr val="00B050"/>
              </a:solidFill>
              <a:latin typeface="Times New Roman" panose="02020603050405020304" pitchFamily="18" charset="0"/>
              <a:cs typeface="Times New Roman" panose="02020603050405020304" pitchFamily="18" charset="0"/>
            </a:endParaRPr>
          </a:p>
          <a:p>
            <a:pPr marL="0" indent="0" algn="ctr">
              <a:buNone/>
            </a:pPr>
            <a:r>
              <a:rPr lang="en-US" altLang="en-IN" sz="2400" b="1" dirty="0">
                <a:solidFill>
                  <a:srgbClr val="FF0000"/>
                </a:solidFill>
                <a:latin typeface="Times New Roman" panose="02020603050405020304" pitchFamily="18" charset="0"/>
                <a:cs typeface="Times New Roman" panose="02020603050405020304" pitchFamily="18" charset="0"/>
              </a:rPr>
              <a:t>Trustworthy and Reliable Deep Learning Based Cyberattack Detection in Industrial IOT</a:t>
            </a:r>
            <a:endParaRPr lang="en-US" altLang="en-IN" sz="2400" b="1" dirty="0">
              <a:solidFill>
                <a:srgbClr val="FF0000"/>
              </a:solidFill>
              <a:latin typeface="Times New Roman" panose="02020603050405020304" pitchFamily="18" charset="0"/>
              <a:cs typeface="Times New Roman" panose="02020603050405020304" pitchFamily="18" charset="0"/>
            </a:endParaRPr>
          </a:p>
          <a:p>
            <a:pPr marL="0" indent="0" algn="ctr">
              <a:buNone/>
            </a:pPr>
            <a:endParaRPr lang="en-US" altLang="en-IN" sz="2400" b="1"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44467" y="180964"/>
            <a:ext cx="2106516" cy="1577853"/>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039" y="0"/>
            <a:ext cx="2106516" cy="2106516"/>
          </a:xfrm>
          <a:prstGeom prst="rect">
            <a:avLst/>
          </a:prstGeom>
        </p:spPr>
      </p:pic>
      <p:sp>
        <p:nvSpPr>
          <p:cNvPr id="9" name="TextBox 8"/>
          <p:cNvSpPr txBox="1"/>
          <p:nvPr/>
        </p:nvSpPr>
        <p:spPr>
          <a:xfrm>
            <a:off x="175039" y="3428806"/>
            <a:ext cx="13739744" cy="5169535"/>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BATCH NO : 22</a:t>
            </a:r>
            <a:endParaRPr lang="en-US" sz="2400" b="1" dirty="0">
              <a:solidFill>
                <a:srgbClr val="FF0000"/>
              </a:solidFill>
              <a:latin typeface="Times New Roman" panose="02020603050405020304" pitchFamily="18" charset="0"/>
              <a:cs typeface="Times New Roman" panose="02020603050405020304" pitchFamily="18" charset="0"/>
            </a:endParaRPr>
          </a:p>
          <a:p>
            <a:endParaRPr lang="en-US" sz="2000" dirty="0">
              <a:solidFill>
                <a:srgbClr val="FF0000"/>
              </a:solidFill>
            </a:endParaRPr>
          </a:p>
          <a:p>
            <a:r>
              <a:rPr lang="en-US" sz="2400" b="1" dirty="0">
                <a:solidFill>
                  <a:schemeClr val="tx1"/>
                </a:solidFill>
                <a:latin typeface="Times New Roman" panose="02020603050405020304" pitchFamily="18" charset="0"/>
                <a:cs typeface="Times New Roman" panose="02020603050405020304" pitchFamily="18" charset="0"/>
              </a:rPr>
              <a:t>Project Guide:</a:t>
            </a:r>
            <a:r>
              <a:rPr lang="en-US" sz="2000" dirty="0">
                <a:solidFill>
                  <a:srgbClr val="FF0000"/>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BATCH MEMBERS:</a:t>
            </a:r>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CH. REKHA 												      217R1A05A1   K. ANIL KUMAR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Assistant Professor, CSE Department                                                      217R1A05C0    S. RAHUL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217R5A0596    K.TEJESHWAR</a:t>
            </a:r>
            <a:endParaRPr lang="en-US" sz="2000" dirty="0">
              <a:latin typeface="Times New Roman" panose="02020603050405020304" pitchFamily="18" charset="0"/>
              <a:cs typeface="Times New Roman" panose="02020603050405020304" pitchFamily="18" charset="0"/>
            </a:endParaRPr>
          </a:p>
          <a:p>
            <a:endParaRPr lang="en-US" sz="2000" dirty="0"/>
          </a:p>
          <a:p>
            <a:r>
              <a:rPr lang="en-US" sz="2400" b="1" dirty="0">
                <a:solidFill>
                  <a:schemeClr val="tx1"/>
                </a:solidFill>
                <a:latin typeface="Times New Roman" panose="02020603050405020304" pitchFamily="18" charset="0"/>
                <a:cs typeface="Times New Roman" panose="02020603050405020304" pitchFamily="18" charset="0"/>
              </a:rPr>
              <a:t>Project Coordinator:</a:t>
            </a:r>
            <a:endParaRPr lang="en-US" sz="2400" b="1" dirty="0">
              <a:solidFill>
                <a:schemeClr val="tx1"/>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Dr. J. </a:t>
            </a:r>
            <a:r>
              <a:rPr lang="en-US" sz="2000" dirty="0" err="1">
                <a:latin typeface="Times New Roman" panose="02020603050405020304" pitchFamily="18" charset="0"/>
                <a:cs typeface="Times New Roman" panose="02020603050405020304" pitchFamily="18" charset="0"/>
              </a:rPr>
              <a:t>Narasimharao</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Associate Professor, CSE Department</a:t>
            </a:r>
            <a:endParaRPr lang="en-US" sz="2000" dirty="0">
              <a:latin typeface="Times New Roman" panose="02020603050405020304" pitchFamily="18" charset="0"/>
              <a:cs typeface="Times New Roman" panose="02020603050405020304" pitchFamily="18" charset="0"/>
            </a:endParaRPr>
          </a:p>
          <a:p>
            <a:endParaRPr lang="en-US" sz="2000" dirty="0">
              <a:solidFill>
                <a:srgbClr val="FF0000"/>
              </a:solidFill>
            </a:endParaRPr>
          </a:p>
          <a:p>
            <a:endParaRPr lang="en-US" sz="2000" dirty="0">
              <a:solidFill>
                <a:srgbClr val="FF0000"/>
              </a:solidFill>
            </a:endParaRPr>
          </a:p>
          <a:p>
            <a:endParaRPr lang="en-US" sz="2000" dirty="0"/>
          </a:p>
          <a:p>
            <a:r>
              <a:rPr lang="en-US" sz="2000" dirty="0"/>
              <a:t>                                                                                                              </a:t>
            </a:r>
            <a:endParaRPr lang="en-US" sz="2000" dirty="0"/>
          </a:p>
          <a:p>
            <a:endParaRPr lang="en-US" sz="2000" dirty="0">
              <a:solidFill>
                <a:srgbClr val="FF0000"/>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77079" y="308113"/>
            <a:ext cx="6619460"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NOVELTY OF PROJECT</a:t>
            </a: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76884" y="1384935"/>
            <a:ext cx="10307379" cy="3415030"/>
          </a:xfrm>
          <a:prstGeom prst="rect">
            <a:avLst/>
          </a:prstGeom>
          <a:noFill/>
        </p:spPr>
        <p:txBody>
          <a:bodyPr wrap="square">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explores the application of advanced deep learning techniques to enhance cyberattack detection in Industrial IoT (IIoT) environments. The novelty lies in the integration of state-of-the-art algorithms with unique data preprocessing methods tailored specifically for IIoT devices.</a:t>
            </a:r>
            <a:endParaRPr lang="en-US"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By leveraging diverse datasets that encompass various industrial scenarios and attack vectors, the project aims to develop a model that not only detects known threats but also adapts to new, evolving cyber risks.</a:t>
            </a:r>
            <a:endParaRPr lang="en-IN"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Additionally, the incorporation of explainable AI (XAI) techniques ensures that detection results are interpretable, fostering trust among users and facilitating timely decision-making.</a:t>
            </a:r>
            <a:endParaRPr lang="en-US"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combination of advanced detection capabilities and user transparency positions the project as a significant contribution to the field of cybersecurity in IIoT.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49"/>
          <p:cNvSpPr>
            <a:spLocks noChangeArrowheads="1"/>
          </p:cNvSpPr>
          <p:nvPr/>
        </p:nvSpPr>
        <p:spPr bwMode="auto">
          <a:xfrm>
            <a:off x="1612925" y="1623289"/>
            <a:ext cx="1185863" cy="347662"/>
          </a:xfrm>
          <a:prstGeom prst="rect">
            <a:avLst/>
          </a:prstGeom>
          <a:gradFill rotWithShape="0">
            <a:gsLst>
              <a:gs pos="0">
                <a:srgbClr val="B2A1C7"/>
              </a:gs>
              <a:gs pos="50000">
                <a:srgbClr val="8064A2"/>
              </a:gs>
              <a:gs pos="100000">
                <a:srgbClr val="B2A1C7"/>
              </a:gs>
            </a:gsLst>
            <a:lin ang="5400000" scaled="1"/>
          </a:gradFill>
          <a:ln w="12700">
            <a:solidFill>
              <a:srgbClr val="8064A2"/>
            </a:solidFill>
            <a:miter lim="800000"/>
          </a:ln>
          <a:effectLst>
            <a:outerShdw dist="28398" dir="3806097" algn="ctr" rotWithShape="0">
              <a:srgbClr val="3F3151"/>
            </a:outerShdw>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Web Server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s 54"/>
          <p:cNvSpPr/>
          <p:nvPr/>
        </p:nvSpPr>
        <p:spPr>
          <a:xfrm>
            <a:off x="2102485" y="3179445"/>
            <a:ext cx="4685030" cy="688975"/>
          </a:xfrm>
          <a:prstGeom prst="rect">
            <a:avLst/>
          </a:prstGeom>
          <a:solidFill>
            <a:srgbClr val="FFFFFF"/>
          </a:solidFill>
          <a:ln w="9525" cap="flat" cmpd="sng">
            <a:solidFill>
              <a:srgbClr val="FFFFFF"/>
            </a:solidFill>
            <a:prstDash val="solid"/>
            <a:miter/>
            <a:headEnd type="none" w="med" len="med"/>
            <a:tailEnd type="none" w="med" len="med"/>
          </a:ln>
        </p:spPr>
        <p:txBody>
          <a:bodyPr upright="1"/>
          <a:lstStyle/>
          <a:p>
            <a:pPr marL="0" marR="0"/>
            <a:r>
              <a:rPr lang="en-US" sz="2400" b="1" u="none" strike="noStrike">
                <a:effectLst/>
                <a:latin typeface="Times New Roman" panose="02020603050405020304" pitchFamily="18" charset="0"/>
                <a:ea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p:txBody>
      </p:sp>
      <p:cxnSp>
        <p:nvCxnSpPr>
          <p:cNvPr id="5" name="Straight Arrow Connector 4"/>
          <p:cNvCxnSpPr/>
          <p:nvPr/>
        </p:nvCxnSpPr>
        <p:spPr>
          <a:xfrm>
            <a:off x="2830671" y="1937584"/>
            <a:ext cx="3735864" cy="0"/>
          </a:xfrm>
          <a:prstGeom prst="straightConnector1">
            <a:avLst/>
          </a:prstGeom>
          <a:ln w="31750">
            <a:gradFill>
              <a:gsLst>
                <a:gs pos="0">
                  <a:prstClr val="black">
                    <a:hueMod val="80000"/>
                  </a:prstClr>
                </a:gs>
                <a:gs pos="100000">
                  <a:prstClr val="black"/>
                </a:gs>
              </a:gsLst>
            </a:gradFill>
            <a:headEnd type="none" w="med" len="med"/>
            <a:tailEnd type="triangle" w="med" len="med"/>
          </a:ln>
        </p:spPr>
        <p:style>
          <a:lnRef idx="0">
            <a:srgbClr val="FFFFFF"/>
          </a:lnRef>
          <a:fillRef idx="0">
            <a:srgbClr val="FFFFFF"/>
          </a:fillRef>
          <a:effectRef idx="0">
            <a:srgbClr val="FFFFFF"/>
          </a:effectRef>
          <a:fontRef idx="minor">
            <a:schemeClr val="tx1"/>
          </a:fontRef>
        </p:style>
      </p:cxnSp>
      <p:sp>
        <p:nvSpPr>
          <p:cNvPr id="6" name="Rectangles 50"/>
          <p:cNvSpPr>
            <a:spLocks noChangeArrowheads="1"/>
          </p:cNvSpPr>
          <p:nvPr/>
        </p:nvSpPr>
        <p:spPr bwMode="auto">
          <a:xfrm>
            <a:off x="3997346" y="5104097"/>
            <a:ext cx="1084263" cy="336706"/>
          </a:xfrm>
          <a:prstGeom prst="rect">
            <a:avLst/>
          </a:prstGeom>
          <a:solidFill>
            <a:srgbClr val="000000"/>
          </a:solidFill>
          <a:ln w="38100">
            <a:solidFill>
              <a:srgbClr val="F2F2F2"/>
            </a:solidFill>
            <a:miter lim="800000"/>
          </a:ln>
          <a:effectLst>
            <a:outerShdw dist="28398" dir="3806097" algn="ctr" rotWithShape="0">
              <a:srgbClr val="7F7F7F">
                <a:alpha val="50000"/>
              </a:srgbClr>
            </a:outerShdw>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Remote User</a:t>
            </a:r>
            <a:endParaRPr kumimoji="0" lang="en-US" altLang="en-US" sz="9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400" b="0" i="0" u="none" strike="noStrike" cap="none" normalizeH="0" baseline="0" dirty="0">
              <a:ln>
                <a:noFill/>
              </a:ln>
              <a:solidFill>
                <a:schemeClr val="bg1"/>
              </a:solidFill>
              <a:effectLst/>
              <a:latin typeface="Arial" panose="020B0604020202020204" pitchFamily="34" charset="0"/>
            </a:endParaRPr>
          </a:p>
        </p:txBody>
      </p:sp>
      <p:cxnSp>
        <p:nvCxnSpPr>
          <p:cNvPr id="7" name="Straight Arrow Connector 6"/>
          <p:cNvCxnSpPr/>
          <p:nvPr/>
        </p:nvCxnSpPr>
        <p:spPr>
          <a:xfrm>
            <a:off x="2370668" y="2013285"/>
            <a:ext cx="1577100" cy="3355511"/>
          </a:xfrm>
          <a:prstGeom prst="straightConnector1">
            <a:avLst/>
          </a:prstGeom>
          <a:ln w="31750">
            <a:gradFill>
              <a:gsLst>
                <a:gs pos="0">
                  <a:prstClr val="black">
                    <a:hueMod val="80000"/>
                  </a:prstClr>
                </a:gs>
                <a:gs pos="100000">
                  <a:prstClr val="black"/>
                </a:gs>
              </a:gsLst>
            </a:gradFill>
            <a:headEnd type="none" w="med" len="med"/>
            <a:tailEnd type="triangle" w="med" len="med"/>
          </a:ln>
        </p:spPr>
        <p:style>
          <a:lnRef idx="0">
            <a:srgbClr val="FFFFFF"/>
          </a:lnRef>
          <a:fillRef idx="0">
            <a:srgbClr val="FFFFFF"/>
          </a:fillRef>
          <a:effectRef idx="0">
            <a:srgbClr val="FFFFFF"/>
          </a:effectRef>
          <a:fontRef idx="minor">
            <a:schemeClr val="tx1"/>
          </a:fontRef>
        </p:style>
      </p:cxnSp>
      <p:cxnSp>
        <p:nvCxnSpPr>
          <p:cNvPr id="8" name="Straight Arrow Connector 7"/>
          <p:cNvCxnSpPr/>
          <p:nvPr/>
        </p:nvCxnSpPr>
        <p:spPr>
          <a:xfrm flipV="1">
            <a:off x="5131187" y="4826926"/>
            <a:ext cx="1929626" cy="413833"/>
          </a:xfrm>
          <a:prstGeom prst="straightConnector1">
            <a:avLst/>
          </a:prstGeom>
          <a:ln w="31750">
            <a:gradFill>
              <a:gsLst>
                <a:gs pos="0">
                  <a:prstClr val="black">
                    <a:hueMod val="80000"/>
                  </a:prstClr>
                </a:gs>
                <a:gs pos="100000">
                  <a:prstClr val="black"/>
                </a:gs>
              </a:gsLst>
            </a:gradFill>
            <a:headEnd type="triangle" w="med" len="med"/>
            <a:tailEnd type="triangle" w="med" len="med"/>
          </a:ln>
        </p:spPr>
        <p:style>
          <a:lnRef idx="0">
            <a:srgbClr val="FFFFFF"/>
          </a:lnRef>
          <a:fillRef idx="0">
            <a:srgbClr val="FFFFFF"/>
          </a:fillRef>
          <a:effectRef idx="0">
            <a:srgbClr val="FFFFFF"/>
          </a:effectRef>
          <a:fontRef idx="minor">
            <a:schemeClr val="tx1"/>
          </a:fontRef>
        </p:style>
      </p:cxnSp>
      <p:cxnSp>
        <p:nvCxnSpPr>
          <p:cNvPr id="9" name="Straight Arrow Connector 8"/>
          <p:cNvCxnSpPr/>
          <p:nvPr/>
        </p:nvCxnSpPr>
        <p:spPr>
          <a:xfrm>
            <a:off x="2102485" y="1992884"/>
            <a:ext cx="0" cy="1645136"/>
          </a:xfrm>
          <a:prstGeom prst="straightConnector1">
            <a:avLst/>
          </a:prstGeom>
          <a:ln w="31750">
            <a:gradFill>
              <a:gsLst>
                <a:gs pos="0">
                  <a:prstClr val="black">
                    <a:hueMod val="80000"/>
                  </a:prstClr>
                </a:gs>
                <a:gs pos="100000">
                  <a:prstClr val="black"/>
                </a:gs>
              </a:gsLst>
            </a:gradFill>
            <a:headEnd type="triangle" w="med" len="med"/>
            <a:tailEnd type="triangle" w="med" len="med"/>
          </a:ln>
        </p:spPr>
        <p:style>
          <a:lnRef idx="0">
            <a:srgbClr val="FFFFFF"/>
          </a:lnRef>
          <a:fillRef idx="0">
            <a:srgbClr val="FFFFFF"/>
          </a:fillRef>
          <a:effectRef idx="0">
            <a:srgbClr val="FFFFFF"/>
          </a:effectRef>
          <a:fontRef idx="minor">
            <a:schemeClr val="tx1"/>
          </a:fontRef>
        </p:style>
      </p:cxnSp>
      <p:sp>
        <p:nvSpPr>
          <p:cNvPr id="10" name="Rectangles 53"/>
          <p:cNvSpPr>
            <a:spLocks noChangeArrowheads="1"/>
          </p:cNvSpPr>
          <p:nvPr/>
        </p:nvSpPr>
        <p:spPr bwMode="auto">
          <a:xfrm>
            <a:off x="1187719" y="2549346"/>
            <a:ext cx="865188" cy="665162"/>
          </a:xfrm>
          <a:prstGeom prst="rect">
            <a:avLst/>
          </a:prstGeom>
          <a:solidFill>
            <a:srgbClr val="FFFFFF"/>
          </a:solidFill>
          <a:ln w="9525">
            <a:solidFill>
              <a:srgbClr val="FFFFFF"/>
            </a:solid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Accessing Data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ounded Rectangle 59"/>
          <p:cNvSpPr>
            <a:spLocks noChangeArrowheads="1"/>
          </p:cNvSpPr>
          <p:nvPr/>
        </p:nvSpPr>
        <p:spPr bwMode="auto">
          <a:xfrm>
            <a:off x="6566535" y="1401312"/>
            <a:ext cx="3001962" cy="3376273"/>
          </a:xfrm>
          <a:prstGeom prst="roundRect">
            <a:avLst>
              <a:gd name="adj" fmla="val 16667"/>
            </a:avLst>
          </a:prstGeom>
          <a:gradFill rotWithShape="0">
            <a:gsLst>
              <a:gs pos="0">
                <a:srgbClr val="D99594"/>
              </a:gs>
              <a:gs pos="50000">
                <a:srgbClr val="C0504D"/>
              </a:gs>
              <a:gs pos="100000">
                <a:srgbClr val="D99594"/>
              </a:gs>
            </a:gsLst>
            <a:lin ang="5400000" scaled="1"/>
          </a:gradFill>
          <a:ln w="12700">
            <a:solidFill>
              <a:srgbClr val="C0504D"/>
            </a:solidFill>
            <a:round/>
          </a:ln>
          <a:effectLst>
            <a:outerShdw dist="28398" dir="3806097" algn="ctr" rotWithShape="0">
              <a:srgbClr val="622423"/>
            </a:outerShdw>
          </a:effectLst>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Service Provider</a:t>
            </a:r>
            <a:endParaRPr kumimoji="0" lang="en-US" altLang="en-US" sz="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Login,</a:t>
            </a:r>
            <a:endParaRPr kumimoji="0" lang="en-US" altLang="en-US" sz="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Train &amp; Test Datasets, </a:t>
            </a:r>
            <a:endParaRPr kumimoji="0" lang="en-US" altLang="en-US" sz="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View Trained and Tested Datasets Accuracy in Bar Chart,</a:t>
            </a:r>
            <a:endParaRPr kumimoji="0" lang="en-US" altLang="en-US" sz="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View Trained and Tested Accuracy Results, </a:t>
            </a:r>
            <a:endParaRPr kumimoji="0" lang="en-US" altLang="en-US" sz="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View Prediction Of Cyber Attack Type, </a:t>
            </a:r>
            <a:endParaRPr kumimoji="0" lang="en-US" altLang="en-US" sz="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View Cyber Attack Type Ratio, </a:t>
            </a:r>
            <a:endParaRPr kumimoji="0" lang="en-US" altLang="en-US" sz="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Download Predicted Data Sets, </a:t>
            </a:r>
            <a:endParaRPr kumimoji="0" lang="en-US" altLang="en-US" sz="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View Cyber Attack Type Ratio Results, </a:t>
            </a:r>
            <a:endParaRPr kumimoji="0" lang="en-US" altLang="en-US" sz="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View All Remote Users.</a:t>
            </a:r>
            <a:endParaRPr kumimoji="0" lang="en-US" altLang="en-US" b="0" i="0" u="none" strike="noStrike" cap="none" normalizeH="0" baseline="0" dirty="0">
              <a:ln>
                <a:noFill/>
              </a:ln>
              <a:solidFill>
                <a:schemeClr val="bg1"/>
              </a:solidFill>
              <a:effectLst/>
              <a:latin typeface="Arial" panose="020B0604020202020204" pitchFamily="34" charset="0"/>
            </a:endParaRPr>
          </a:p>
        </p:txBody>
      </p:sp>
      <p:sp>
        <p:nvSpPr>
          <p:cNvPr id="12" name="Rectangles 51"/>
          <p:cNvSpPr>
            <a:spLocks noChangeArrowheads="1"/>
          </p:cNvSpPr>
          <p:nvPr/>
        </p:nvSpPr>
        <p:spPr bwMode="auto">
          <a:xfrm>
            <a:off x="3439977" y="5488712"/>
            <a:ext cx="2439672" cy="688975"/>
          </a:xfrm>
          <a:prstGeom prst="rect">
            <a:avLst/>
          </a:prstGeom>
          <a:solidFill>
            <a:srgbClr val="00B0F0"/>
          </a:solidFill>
          <a:ln w="9525">
            <a:solidFill>
              <a:srgbClr val="FF0000"/>
            </a:solid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REGISTER AND LOGIN,</a:t>
            </a:r>
            <a:endParaRPr kumimoji="0" lang="en-US" altLang="en-US" sz="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PREDICT CYBER ATTACK TYPE,</a:t>
            </a:r>
            <a:endParaRPr kumimoji="0" lang="en-US" altLang="en-US" sz="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rPr>
              <a:t>VIEW YOUR PROFILE.</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cxnSp>
        <p:nvCxnSpPr>
          <p:cNvPr id="13" name="Straight Arrow Connector 12"/>
          <p:cNvCxnSpPr/>
          <p:nvPr/>
        </p:nvCxnSpPr>
        <p:spPr>
          <a:xfrm flipH="1" flipV="1">
            <a:off x="2792233" y="1681881"/>
            <a:ext cx="3897816" cy="7750"/>
          </a:xfrm>
          <a:prstGeom prst="straightConnector1">
            <a:avLst/>
          </a:prstGeom>
          <a:ln w="31750">
            <a:gradFill>
              <a:gsLst>
                <a:gs pos="0">
                  <a:prstClr val="black">
                    <a:hueMod val="80000"/>
                  </a:prstClr>
                </a:gs>
                <a:gs pos="100000">
                  <a:prstClr val="black"/>
                </a:gs>
              </a:gsLst>
            </a:gradFill>
            <a:headEnd type="none" w="med" len="med"/>
            <a:tailEnd type="triangle" w="med" len="med"/>
          </a:ln>
        </p:spPr>
        <p:style>
          <a:lnRef idx="0">
            <a:srgbClr val="FFFFFF"/>
          </a:lnRef>
          <a:fillRef idx="0">
            <a:srgbClr val="FFFFFF"/>
          </a:fillRef>
          <a:effectRef idx="0">
            <a:srgbClr val="FFFFFF"/>
          </a:effectRef>
          <a:fontRef idx="minor">
            <a:schemeClr val="tx1"/>
          </a:fontRef>
        </p:style>
      </p:cxnSp>
      <p:sp>
        <p:nvSpPr>
          <p:cNvPr id="14" name="Rectangles 60"/>
          <p:cNvSpPr>
            <a:spLocks noChangeArrowheads="1"/>
          </p:cNvSpPr>
          <p:nvPr/>
        </p:nvSpPr>
        <p:spPr bwMode="auto">
          <a:xfrm>
            <a:off x="3187249" y="2952643"/>
            <a:ext cx="1028701" cy="758825"/>
          </a:xfrm>
          <a:prstGeom prst="rect">
            <a:avLst/>
          </a:prstGeom>
          <a:solidFill>
            <a:srgbClr val="FFFFFF"/>
          </a:solidFill>
          <a:ln w="9525">
            <a:solidFill>
              <a:srgbClr val="FFFFFF"/>
            </a:solid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Process all user queries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Can 61"/>
          <p:cNvSpPr>
            <a:spLocks noChangeArrowheads="1"/>
          </p:cNvSpPr>
          <p:nvPr/>
        </p:nvSpPr>
        <p:spPr bwMode="auto">
          <a:xfrm>
            <a:off x="1723388" y="3678920"/>
            <a:ext cx="1028701" cy="1093788"/>
          </a:xfrm>
          <a:prstGeom prst="can">
            <a:avLst>
              <a:gd name="adj" fmla="val 28157"/>
            </a:avLst>
          </a:prstGeom>
          <a:solidFill>
            <a:srgbClr val="F79646"/>
          </a:solidFill>
          <a:ln w="38100">
            <a:solidFill>
              <a:srgbClr val="F2F2F2"/>
            </a:solidFill>
            <a:round/>
          </a:ln>
          <a:effectLst>
            <a:outerShdw dist="28398" dir="3806097" algn="ctr" rotWithShape="0">
              <a:srgbClr val="974706">
                <a:alpha val="50000"/>
              </a:srgbClr>
            </a:outerShdw>
          </a:effectLst>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a:ln>
                  <a:noFill/>
                </a:ln>
                <a:solidFill>
                  <a:srgbClr val="FFFFFF"/>
                </a:solidFill>
                <a:effectLst/>
                <a:latin typeface="Arial" panose="020B0604020202020204" pitchFamily="34" charset="0"/>
                <a:ea typeface="Times New Roman" panose="02020603050405020304" pitchFamily="18" charset="0"/>
              </a:rPr>
              <a:t>WEB Database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6" name="Straight Arrow Connector 15"/>
          <p:cNvCxnSpPr/>
          <p:nvPr/>
        </p:nvCxnSpPr>
        <p:spPr>
          <a:xfrm>
            <a:off x="2792233" y="4659176"/>
            <a:ext cx="3897816" cy="0"/>
          </a:xfrm>
          <a:prstGeom prst="straightConnector1">
            <a:avLst/>
          </a:prstGeom>
          <a:ln>
            <a:headEnd type="triangle" w="med" len="med"/>
            <a:tailEnd type="triangle" w="med" len="med"/>
          </a:ln>
        </p:spPr>
        <p:style>
          <a:lnRef idx="2">
            <a:prstClr val="black"/>
          </a:lnRef>
          <a:fillRef idx="0">
            <a:prstClr val="black"/>
          </a:fillRef>
          <a:effectRef idx="1">
            <a:prstClr val="black"/>
          </a:effectRef>
          <a:fontRef idx="minor">
            <a:schemeClr val="tx1"/>
          </a:fontRef>
        </p:style>
      </p:cxnSp>
      <p:sp>
        <p:nvSpPr>
          <p:cNvPr id="17" name="Rectangle 15"/>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8" name="Rectangle 18"/>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20"/>
          <p:cNvSpPr>
            <a:spLocks noChangeArrowheads="1"/>
          </p:cNvSpPr>
          <p:nvPr/>
        </p:nvSpPr>
        <p:spPr bwMode="auto">
          <a:xfrm>
            <a:off x="2279535" y="151142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1069975" algn="l"/>
              </a:tabLst>
              <a:defRPr>
                <a:solidFill>
                  <a:schemeClr val="tx1"/>
                </a:solidFill>
                <a:latin typeface="Arial" panose="020B0604020202020204" pitchFamily="34" charset="0"/>
              </a:defRPr>
            </a:lvl1pPr>
            <a:lvl2pPr eaLnBrk="0" fontAlgn="base" hangingPunct="0">
              <a:spcBef>
                <a:spcPct val="0"/>
              </a:spcBef>
              <a:spcAft>
                <a:spcPct val="0"/>
              </a:spcAft>
              <a:tabLst>
                <a:tab pos="1069975" algn="l"/>
              </a:tabLst>
              <a:defRPr>
                <a:solidFill>
                  <a:schemeClr val="tx1"/>
                </a:solidFill>
                <a:latin typeface="Arial" panose="020B0604020202020204" pitchFamily="34" charset="0"/>
              </a:defRPr>
            </a:lvl2pPr>
            <a:lvl3pPr eaLnBrk="0" fontAlgn="base" hangingPunct="0">
              <a:spcBef>
                <a:spcPct val="0"/>
              </a:spcBef>
              <a:spcAft>
                <a:spcPct val="0"/>
              </a:spcAft>
              <a:tabLst>
                <a:tab pos="1069975" algn="l"/>
              </a:tabLst>
              <a:defRPr>
                <a:solidFill>
                  <a:schemeClr val="tx1"/>
                </a:solidFill>
                <a:latin typeface="Arial" panose="020B0604020202020204" pitchFamily="34" charset="0"/>
              </a:defRPr>
            </a:lvl3pPr>
            <a:lvl4pPr eaLnBrk="0" fontAlgn="base" hangingPunct="0">
              <a:spcBef>
                <a:spcPct val="0"/>
              </a:spcBef>
              <a:spcAft>
                <a:spcPct val="0"/>
              </a:spcAft>
              <a:tabLst>
                <a:tab pos="1069975" algn="l"/>
              </a:tabLst>
              <a:defRPr>
                <a:solidFill>
                  <a:schemeClr val="tx1"/>
                </a:solidFill>
                <a:latin typeface="Arial" panose="020B0604020202020204" pitchFamily="34" charset="0"/>
              </a:defRPr>
            </a:lvl4pPr>
            <a:lvl5pPr eaLnBrk="0" fontAlgn="base" hangingPunct="0">
              <a:spcBef>
                <a:spcPct val="0"/>
              </a:spcBef>
              <a:spcAft>
                <a:spcPct val="0"/>
              </a:spcAft>
              <a:tabLst>
                <a:tab pos="1069975" algn="l"/>
              </a:tabLst>
              <a:defRPr>
                <a:solidFill>
                  <a:schemeClr val="tx1"/>
                </a:solidFill>
                <a:latin typeface="Arial" panose="020B0604020202020204" pitchFamily="34" charset="0"/>
              </a:defRPr>
            </a:lvl5pPr>
            <a:lvl6pPr eaLnBrk="0" fontAlgn="base" hangingPunct="0">
              <a:spcBef>
                <a:spcPct val="0"/>
              </a:spcBef>
              <a:spcAft>
                <a:spcPct val="0"/>
              </a:spcAft>
              <a:tabLst>
                <a:tab pos="1069975" algn="l"/>
              </a:tabLst>
              <a:defRPr>
                <a:solidFill>
                  <a:schemeClr val="tx1"/>
                </a:solidFill>
                <a:latin typeface="Arial" panose="020B0604020202020204" pitchFamily="34" charset="0"/>
              </a:defRPr>
            </a:lvl6pPr>
            <a:lvl7pPr eaLnBrk="0" fontAlgn="base" hangingPunct="0">
              <a:spcBef>
                <a:spcPct val="0"/>
              </a:spcBef>
              <a:spcAft>
                <a:spcPct val="0"/>
              </a:spcAft>
              <a:tabLst>
                <a:tab pos="1069975" algn="l"/>
              </a:tabLst>
              <a:defRPr>
                <a:solidFill>
                  <a:schemeClr val="tx1"/>
                </a:solidFill>
                <a:latin typeface="Arial" panose="020B0604020202020204" pitchFamily="34" charset="0"/>
              </a:defRPr>
            </a:lvl7pPr>
            <a:lvl8pPr eaLnBrk="0" fontAlgn="base" hangingPunct="0">
              <a:spcBef>
                <a:spcPct val="0"/>
              </a:spcBef>
              <a:spcAft>
                <a:spcPct val="0"/>
              </a:spcAft>
              <a:tabLst>
                <a:tab pos="1069975" algn="l"/>
              </a:tabLst>
              <a:defRPr>
                <a:solidFill>
                  <a:schemeClr val="tx1"/>
                </a:solidFill>
                <a:latin typeface="Arial" panose="020B0604020202020204" pitchFamily="34" charset="0"/>
              </a:defRPr>
            </a:lvl8pPr>
            <a:lvl9pPr eaLnBrk="0" fontAlgn="base" hangingPunct="0">
              <a:spcBef>
                <a:spcPct val="0"/>
              </a:spcBef>
              <a:spcAft>
                <a:spcPct val="0"/>
              </a:spcAft>
              <a:tabLst>
                <a:tab pos="10699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069975" algn="l"/>
              </a:tabLst>
            </a:pPr>
            <a:endPar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069975" algn="l"/>
              </a:tabLst>
            </a:pPr>
            <a: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Accepting all  Information</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069975"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21"/>
          <p:cNvSpPr>
            <a:spLocks noChangeArrowheads="1"/>
          </p:cNvSpPr>
          <p:nvPr/>
        </p:nvSpPr>
        <p:spPr bwMode="auto">
          <a:xfrm>
            <a:off x="2370668" y="1090309"/>
            <a:ext cx="3725330"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indent="1371600" eaLnBrk="0" fontAlgn="base" hangingPunct="0">
              <a:spcBef>
                <a:spcPct val="0"/>
              </a:spcBef>
              <a:spcAft>
                <a:spcPct val="0"/>
              </a:spcAft>
              <a:tabLst>
                <a:tab pos="2971800" algn="ct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Lst>
              <a:defRPr>
                <a:solidFill>
                  <a:schemeClr val="tx1"/>
                </a:solidFill>
                <a:latin typeface="Arial" panose="020B0604020202020204" pitchFamily="34" charset="0"/>
              </a:defRPr>
            </a:lvl9pPr>
          </a:lstStyle>
          <a:p>
            <a:pPr marL="0" marR="0" lvl="0" indent="1371600" algn="l" defTabSz="914400" rtl="0" eaLnBrk="0" fontAlgn="base" latinLnBrk="0" hangingPunct="0">
              <a:lnSpc>
                <a:spcPct val="100000"/>
              </a:lnSpc>
              <a:spcBef>
                <a:spcPct val="0"/>
              </a:spcBef>
              <a:spcAft>
                <a:spcPct val="0"/>
              </a:spcAft>
              <a:buClrTx/>
              <a:buSzTx/>
              <a:buFontTx/>
              <a:buNone/>
              <a:tabLst>
                <a:tab pos="2971800" algn="ct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1371600" algn="l" defTabSz="914400" rtl="0" eaLnBrk="0" fontAlgn="base" latinLnBrk="0" hangingPunct="0">
              <a:lnSpc>
                <a:spcPct val="100000"/>
              </a:lnSpc>
              <a:spcBef>
                <a:spcPct val="0"/>
              </a:spcBef>
              <a:spcAft>
                <a:spcPct val="0"/>
              </a:spcAft>
              <a:buClrTx/>
              <a:buSzTx/>
              <a:buFontTx/>
              <a:buNone/>
              <a:tabLst>
                <a:tab pos="2971800" algn="ctr"/>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1371600" algn="l" defTabSz="914400" rtl="0" eaLnBrk="0" fontAlgn="base" latinLnBrk="0" hangingPunct="0">
              <a:lnSpc>
                <a:spcPct val="100000"/>
              </a:lnSpc>
              <a:spcBef>
                <a:spcPct val="0"/>
              </a:spcBef>
              <a:spcAft>
                <a:spcPct val="0"/>
              </a:spcAft>
              <a:buClrTx/>
              <a:buSzTx/>
              <a:buFontTx/>
              <a:buNone/>
              <a:tabLst>
                <a:tab pos="2971800" algn="ctr"/>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Datasets Results Storage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1371600" algn="l" defTabSz="914400" rtl="0" eaLnBrk="0" fontAlgn="base" latinLnBrk="0" hangingPunct="0">
              <a:lnSpc>
                <a:spcPct val="100000"/>
              </a:lnSpc>
              <a:spcBef>
                <a:spcPct val="0"/>
              </a:spcBef>
              <a:spcAft>
                <a:spcPct val="0"/>
              </a:spcAft>
              <a:buClrTx/>
              <a:buSzTx/>
              <a:buFontTx/>
              <a:buNone/>
              <a:tabLst>
                <a:tab pos="2971800" algn="ct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3"/>
          <p:cNvSpPr>
            <a:spLocks noChangeArrowheads="1"/>
          </p:cNvSpPr>
          <p:nvPr/>
        </p:nvSpPr>
        <p:spPr bwMode="auto">
          <a:xfrm>
            <a:off x="-123929" y="-1005461"/>
            <a:ext cx="7284943"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tabLst>
                <a:tab pos="4708525" algn="l"/>
              </a:tabLst>
              <a:defRPr>
                <a:solidFill>
                  <a:schemeClr val="tx1"/>
                </a:solidFill>
                <a:latin typeface="Arial" panose="020B0604020202020204" pitchFamily="34" charset="0"/>
              </a:defRPr>
            </a:lvl1pPr>
            <a:lvl2pPr eaLnBrk="0" fontAlgn="base" hangingPunct="0">
              <a:spcBef>
                <a:spcPct val="0"/>
              </a:spcBef>
              <a:spcAft>
                <a:spcPct val="0"/>
              </a:spcAft>
              <a:tabLst>
                <a:tab pos="4708525" algn="l"/>
              </a:tabLst>
              <a:defRPr>
                <a:solidFill>
                  <a:schemeClr val="tx1"/>
                </a:solidFill>
                <a:latin typeface="Arial" panose="020B0604020202020204" pitchFamily="34" charset="0"/>
              </a:defRPr>
            </a:lvl2pPr>
            <a:lvl3pPr eaLnBrk="0" fontAlgn="base" hangingPunct="0">
              <a:spcBef>
                <a:spcPct val="0"/>
              </a:spcBef>
              <a:spcAft>
                <a:spcPct val="0"/>
              </a:spcAft>
              <a:tabLst>
                <a:tab pos="4708525" algn="l"/>
              </a:tabLst>
              <a:defRPr>
                <a:solidFill>
                  <a:schemeClr val="tx1"/>
                </a:solidFill>
                <a:latin typeface="Arial" panose="020B0604020202020204" pitchFamily="34" charset="0"/>
              </a:defRPr>
            </a:lvl3pPr>
            <a:lvl4pPr eaLnBrk="0" fontAlgn="base" hangingPunct="0">
              <a:spcBef>
                <a:spcPct val="0"/>
              </a:spcBef>
              <a:spcAft>
                <a:spcPct val="0"/>
              </a:spcAft>
              <a:tabLst>
                <a:tab pos="4708525" algn="l"/>
              </a:tabLst>
              <a:defRPr>
                <a:solidFill>
                  <a:schemeClr val="tx1"/>
                </a:solidFill>
                <a:latin typeface="Arial" panose="020B0604020202020204" pitchFamily="34" charset="0"/>
              </a:defRPr>
            </a:lvl4pPr>
            <a:lvl5pPr eaLnBrk="0" fontAlgn="base" hangingPunct="0">
              <a:spcBef>
                <a:spcPct val="0"/>
              </a:spcBef>
              <a:spcAft>
                <a:spcPct val="0"/>
              </a:spcAft>
              <a:tabLst>
                <a:tab pos="4708525" algn="l"/>
              </a:tabLst>
              <a:defRPr>
                <a:solidFill>
                  <a:schemeClr val="tx1"/>
                </a:solidFill>
                <a:latin typeface="Arial" panose="020B0604020202020204" pitchFamily="34" charset="0"/>
              </a:defRPr>
            </a:lvl5pPr>
            <a:lvl6pPr eaLnBrk="0" fontAlgn="base" hangingPunct="0">
              <a:spcBef>
                <a:spcPct val="0"/>
              </a:spcBef>
              <a:spcAft>
                <a:spcPct val="0"/>
              </a:spcAft>
              <a:tabLst>
                <a:tab pos="4708525" algn="l"/>
              </a:tabLst>
              <a:defRPr>
                <a:solidFill>
                  <a:schemeClr val="tx1"/>
                </a:solidFill>
                <a:latin typeface="Arial" panose="020B0604020202020204" pitchFamily="34" charset="0"/>
              </a:defRPr>
            </a:lvl6pPr>
            <a:lvl7pPr eaLnBrk="0" fontAlgn="base" hangingPunct="0">
              <a:spcBef>
                <a:spcPct val="0"/>
              </a:spcBef>
              <a:spcAft>
                <a:spcPct val="0"/>
              </a:spcAft>
              <a:tabLst>
                <a:tab pos="4708525" algn="l"/>
              </a:tabLst>
              <a:defRPr>
                <a:solidFill>
                  <a:schemeClr val="tx1"/>
                </a:solidFill>
                <a:latin typeface="Arial" panose="020B0604020202020204" pitchFamily="34" charset="0"/>
              </a:defRPr>
            </a:lvl7pPr>
            <a:lvl8pPr eaLnBrk="0" fontAlgn="base" hangingPunct="0">
              <a:spcBef>
                <a:spcPct val="0"/>
              </a:spcBef>
              <a:spcAft>
                <a:spcPct val="0"/>
              </a:spcAft>
              <a:tabLst>
                <a:tab pos="4708525" algn="l"/>
              </a:tabLst>
              <a:defRPr>
                <a:solidFill>
                  <a:schemeClr val="tx1"/>
                </a:solidFill>
                <a:latin typeface="Arial" panose="020B0604020202020204" pitchFamily="34" charset="0"/>
              </a:defRPr>
            </a:lvl8pPr>
            <a:lvl9pPr eaLnBrk="0" fontAlgn="base" hangingPunct="0">
              <a:spcBef>
                <a:spcPct val="0"/>
              </a:spcBef>
              <a:spcAft>
                <a:spcPct val="0"/>
              </a:spcAft>
              <a:tabLst>
                <a:tab pos="470852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708525" algn="l"/>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08525" algn="l"/>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08525" algn="l"/>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08525" algn="l"/>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08525" algn="l"/>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708525" algn="l"/>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ARCHITECTURE</a:t>
            </a:r>
            <a:endPar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2" name="Rectangle 27"/>
          <p:cNvSpPr>
            <a:spLocks noChangeArrowheads="1"/>
          </p:cNvSpPr>
          <p:nvPr/>
        </p:nvSpPr>
        <p:spPr bwMode="auto">
          <a:xfrm>
            <a:off x="0" y="-962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1070" y="0"/>
            <a:ext cx="4814595"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UML DIAGRAMS</a:t>
            </a:r>
            <a:endParaRPr lang="en-IN" sz="40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21298" y="810523"/>
            <a:ext cx="4105611" cy="523220"/>
          </a:xfrm>
          <a:prstGeom prst="rect">
            <a:avLst/>
          </a:prstGeom>
          <a:noFill/>
        </p:spPr>
        <p:txBody>
          <a:bodyPr wrap="none" rtlCol="0">
            <a:spAutoFit/>
          </a:bodyPr>
          <a:lstStyle/>
          <a:p>
            <a:pPr marL="285750"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USE CASE DIAGRAM</a:t>
            </a:r>
            <a:endParaRPr lang="en-IN" sz="2800" b="1" dirty="0">
              <a:latin typeface="Times New Roman" panose="02020603050405020304" pitchFamily="18" charset="0"/>
              <a:cs typeface="Times New Roman" panose="02020603050405020304" pitchFamily="18" charset="0"/>
            </a:endParaRPr>
          </a:p>
        </p:txBody>
      </p:sp>
      <p:pic>
        <p:nvPicPr>
          <p:cNvPr id="4" name="Picture 3" descr="WhatsApp Image 2024-12-18 at 00.57.01_873ae65a"/>
          <p:cNvPicPr>
            <a:picLocks noChangeAspect="1"/>
          </p:cNvPicPr>
          <p:nvPr/>
        </p:nvPicPr>
        <p:blipFill>
          <a:blip r:embed="rId1"/>
          <a:stretch>
            <a:fillRect/>
          </a:stretch>
        </p:blipFill>
        <p:spPr>
          <a:xfrm>
            <a:off x="914400" y="1394133"/>
            <a:ext cx="8276253" cy="49506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7910" y="457200"/>
            <a:ext cx="3778898" cy="523220"/>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CLASS DIAGRAM</a:t>
            </a:r>
            <a:endParaRPr lang="en-IN" sz="2800" b="1" dirty="0">
              <a:latin typeface="Times New Roman" panose="02020603050405020304" pitchFamily="18" charset="0"/>
              <a:cs typeface="Times New Roman" panose="02020603050405020304" pitchFamily="18" charset="0"/>
            </a:endParaRPr>
          </a:p>
        </p:txBody>
      </p:sp>
      <p:pic>
        <p:nvPicPr>
          <p:cNvPr id="4" name="Picture 3" descr="WhatsApp Image 2024-12-17 at 23.21.26_5cd2f633"/>
          <p:cNvPicPr>
            <a:picLocks noChangeAspect="1"/>
          </p:cNvPicPr>
          <p:nvPr/>
        </p:nvPicPr>
        <p:blipFill>
          <a:blip r:embed="rId1"/>
          <a:stretch>
            <a:fillRect/>
          </a:stretch>
        </p:blipFill>
        <p:spPr>
          <a:xfrm>
            <a:off x="2517393" y="1618906"/>
            <a:ext cx="5944235" cy="40493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25"/>
          <p:cNvPicPr/>
          <p:nvPr/>
        </p:nvPicPr>
        <p:blipFill>
          <a:blip r:embed="rId1" cstate="print"/>
          <a:stretch>
            <a:fillRect/>
          </a:stretch>
        </p:blipFill>
        <p:spPr>
          <a:xfrm>
            <a:off x="2187594" y="1286426"/>
            <a:ext cx="5407524" cy="4994275"/>
          </a:xfrm>
          <a:prstGeom prst="rect">
            <a:avLst/>
          </a:prstGeom>
        </p:spPr>
      </p:pic>
      <p:sp>
        <p:nvSpPr>
          <p:cNvPr id="3" name="TextBox 2"/>
          <p:cNvSpPr txBox="1"/>
          <p:nvPr/>
        </p:nvSpPr>
        <p:spPr>
          <a:xfrm>
            <a:off x="298580" y="418679"/>
            <a:ext cx="4506362" cy="523220"/>
          </a:xfrm>
          <a:prstGeom prst="rect">
            <a:avLst/>
          </a:prstGeom>
          <a:noFill/>
        </p:spPr>
        <p:txBody>
          <a:bodyPr wrap="none" rtlCol="0">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SEQUENCE DIAGRAM</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26"/>
          <p:cNvPicPr/>
          <p:nvPr/>
        </p:nvPicPr>
        <p:blipFill>
          <a:blip r:embed="rId1" cstate="print"/>
          <a:stretch>
            <a:fillRect/>
          </a:stretch>
        </p:blipFill>
        <p:spPr>
          <a:xfrm>
            <a:off x="2023900" y="1053827"/>
            <a:ext cx="5347283" cy="5142230"/>
          </a:xfrm>
          <a:prstGeom prst="rect">
            <a:avLst/>
          </a:prstGeom>
        </p:spPr>
      </p:pic>
      <p:sp>
        <p:nvSpPr>
          <p:cNvPr id="3" name="TextBox 2"/>
          <p:cNvSpPr txBox="1"/>
          <p:nvPr/>
        </p:nvSpPr>
        <p:spPr>
          <a:xfrm>
            <a:off x="384052" y="400333"/>
            <a:ext cx="4313489" cy="523220"/>
          </a:xfrm>
          <a:prstGeom prst="rect">
            <a:avLst/>
          </a:prstGeom>
          <a:noFill/>
        </p:spPr>
        <p:txBody>
          <a:bodyPr wrap="none" rtlCol="0">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ACTIVITY DIAGRAM</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9444" y="0"/>
            <a:ext cx="2807179"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SAMPLE CODE</a:t>
            </a:r>
            <a:endParaRPr lang="en-IN"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56590" y="817880"/>
            <a:ext cx="10744200" cy="6040755"/>
          </a:xfrm>
          <a:prstGeom prst="rect">
            <a:avLst/>
          </a:prstGeom>
          <a:noFill/>
        </p:spPr>
        <p:txBody>
          <a:bodyPr wrap="none" rtlCol="0">
            <a:noAutofit/>
          </a:bodyPr>
          <a:lstStyle/>
          <a:p>
            <a:pPr>
              <a:lnSpc>
                <a:spcPts val="1425"/>
              </a:lnSpc>
            </a:pPr>
            <a:r>
              <a:rPr lang="en-IN" sz="1400" b="0" dirty="0">
                <a:effectLst/>
                <a:latin typeface="Consolas" panose="020B0609020204030204" pitchFamily="49" charset="0"/>
              </a:rPr>
              <a:t>from </a:t>
            </a:r>
            <a:r>
              <a:rPr lang="en-IN" sz="1400" b="0" dirty="0" err="1">
                <a:effectLst/>
                <a:latin typeface="Consolas" panose="020B0609020204030204" pitchFamily="49" charset="0"/>
              </a:rPr>
              <a:t>django.db.models</a:t>
            </a:r>
            <a:r>
              <a:rPr lang="en-IN" sz="1400" b="0" dirty="0">
                <a:effectLst/>
                <a:latin typeface="Consolas" panose="020B0609020204030204" pitchFamily="49" charset="0"/>
              </a:rPr>
              <a:t> import Count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from </a:t>
            </a:r>
            <a:r>
              <a:rPr lang="en-IN" sz="1400" b="0" dirty="0" err="1">
                <a:effectLst/>
                <a:latin typeface="Consolas" panose="020B0609020204030204" pitchFamily="49" charset="0"/>
              </a:rPr>
              <a:t>django.db.models</a:t>
            </a:r>
            <a:r>
              <a:rPr lang="en-IN" sz="1400" b="0" dirty="0">
                <a:effectLst/>
                <a:latin typeface="Consolas" panose="020B0609020204030204" pitchFamily="49" charset="0"/>
              </a:rPr>
              <a:t> import Q</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from </a:t>
            </a:r>
            <a:r>
              <a:rPr lang="en-IN" sz="1400" b="0" dirty="0" err="1">
                <a:effectLst/>
                <a:latin typeface="Consolas" panose="020B0609020204030204" pitchFamily="49" charset="0"/>
              </a:rPr>
              <a:t>django.shortcuts</a:t>
            </a:r>
            <a:r>
              <a:rPr lang="en-IN" sz="1400" b="0" dirty="0">
                <a:effectLst/>
                <a:latin typeface="Consolas" panose="020B0609020204030204" pitchFamily="49" charset="0"/>
              </a:rPr>
              <a:t> import render, redirect, get_object_or_404</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import datetime</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import </a:t>
            </a:r>
            <a:r>
              <a:rPr lang="en-IN" sz="1400" b="0" dirty="0" err="1">
                <a:effectLst/>
                <a:latin typeface="Consolas" panose="020B0609020204030204" pitchFamily="49" charset="0"/>
              </a:rPr>
              <a:t>openpyxl</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import pandas as pd</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from </a:t>
            </a:r>
            <a:r>
              <a:rPr lang="en-IN" sz="1400" b="0" dirty="0" err="1">
                <a:effectLst/>
                <a:latin typeface="Consolas" panose="020B0609020204030204" pitchFamily="49" charset="0"/>
              </a:rPr>
              <a:t>sklearn.feature_extraction.text</a:t>
            </a:r>
            <a:r>
              <a:rPr lang="en-IN" sz="1400" b="0" dirty="0">
                <a:effectLst/>
                <a:latin typeface="Consolas" panose="020B0609020204030204" pitchFamily="49" charset="0"/>
              </a:rPr>
              <a:t> import </a:t>
            </a:r>
            <a:r>
              <a:rPr lang="en-IN" sz="1400" b="0" dirty="0" err="1">
                <a:effectLst/>
                <a:latin typeface="Consolas" panose="020B0609020204030204" pitchFamily="49" charset="0"/>
              </a:rPr>
              <a:t>CountVectorizer</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from </a:t>
            </a:r>
            <a:r>
              <a:rPr lang="en-IN" sz="1400" b="0" dirty="0" err="1">
                <a:effectLst/>
                <a:latin typeface="Consolas" panose="020B0609020204030204" pitchFamily="49" charset="0"/>
              </a:rPr>
              <a:t>sklearn.metrics</a:t>
            </a:r>
            <a:r>
              <a:rPr lang="en-IN" sz="1400" b="0" dirty="0">
                <a:effectLst/>
                <a:latin typeface="Consolas" panose="020B0609020204030204" pitchFamily="49" charset="0"/>
              </a:rPr>
              <a:t> import </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 </a:t>
            </a:r>
            <a:r>
              <a:rPr lang="en-IN" sz="1400" b="0" dirty="0" err="1">
                <a:effectLst/>
                <a:latin typeface="Consolas" panose="020B0609020204030204" pitchFamily="49" charset="0"/>
              </a:rPr>
              <a:t>confusion_matrix</a:t>
            </a:r>
            <a:r>
              <a:rPr lang="en-IN" sz="1400" b="0" dirty="0">
                <a:effectLst/>
                <a:latin typeface="Consolas" panose="020B0609020204030204" pitchFamily="49" charset="0"/>
              </a:rPr>
              <a:t>, </a:t>
            </a:r>
            <a:r>
              <a:rPr lang="en-IN" sz="1400" b="0" dirty="0" err="1">
                <a:effectLst/>
                <a:latin typeface="Consolas" panose="020B0609020204030204" pitchFamily="49" charset="0"/>
              </a:rPr>
              <a:t>classification_report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from </a:t>
            </a:r>
            <a:r>
              <a:rPr lang="en-IN" sz="1400" b="0" dirty="0" err="1">
                <a:effectLst/>
                <a:latin typeface="Consolas" panose="020B0609020204030204" pitchFamily="49" charset="0"/>
              </a:rPr>
              <a:t>sklearn.metrics</a:t>
            </a:r>
            <a:r>
              <a:rPr lang="en-IN" sz="1400" b="0" dirty="0">
                <a:effectLst/>
                <a:latin typeface="Consolas" panose="020B0609020204030204" pitchFamily="49" charset="0"/>
              </a:rPr>
              <a:t> import </a:t>
            </a:r>
            <a:r>
              <a:rPr lang="en-IN" sz="1400" b="0" dirty="0" err="1">
                <a:effectLst/>
                <a:latin typeface="Consolas" panose="020B0609020204030204" pitchFamily="49" charset="0"/>
              </a:rPr>
              <a:t>accuracy_score</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from </a:t>
            </a:r>
            <a:r>
              <a:rPr lang="en-IN" sz="1400" b="0" dirty="0" err="1">
                <a:effectLst/>
                <a:latin typeface="Consolas" panose="020B0609020204030204" pitchFamily="49" charset="0"/>
              </a:rPr>
              <a:t>sklearn.tree</a:t>
            </a:r>
            <a:r>
              <a:rPr lang="en-IN" sz="1400" b="0" dirty="0">
                <a:effectLst/>
                <a:latin typeface="Consolas" panose="020B0609020204030204" pitchFamily="49" charset="0"/>
              </a:rPr>
              <a:t> import </a:t>
            </a:r>
            <a:r>
              <a:rPr lang="en-IN" sz="1400" b="0" dirty="0" err="1">
                <a:effectLst/>
                <a:latin typeface="Consolas" panose="020B0609020204030204" pitchFamily="49" charset="0"/>
              </a:rPr>
              <a:t>DecisionTreeClassifier</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from </a:t>
            </a:r>
            <a:r>
              <a:rPr lang="en-IN" sz="1400" b="0" dirty="0" err="1">
                <a:effectLst/>
                <a:latin typeface="Consolas" panose="020B0609020204030204" pitchFamily="49" charset="0"/>
              </a:rPr>
              <a:t>sklearn.ensemble</a:t>
            </a:r>
            <a:r>
              <a:rPr lang="en-IN" sz="1400" b="0" dirty="0">
                <a:effectLst/>
                <a:latin typeface="Consolas" panose="020B0609020204030204" pitchFamily="49" charset="0"/>
              </a:rPr>
              <a:t> import </a:t>
            </a:r>
            <a:r>
              <a:rPr lang="en-IN" sz="1400" b="0" dirty="0" err="1">
                <a:effectLst/>
                <a:latin typeface="Consolas" panose="020B0609020204030204" pitchFamily="49" charset="0"/>
              </a:rPr>
              <a:t>VotingClassifier</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Create your views here.</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from </a:t>
            </a:r>
            <a:r>
              <a:rPr lang="en-IN" sz="1400" b="0" dirty="0" err="1">
                <a:effectLst/>
                <a:latin typeface="Consolas" panose="020B0609020204030204" pitchFamily="49" charset="0"/>
              </a:rPr>
              <a:t>Remote_User.models</a:t>
            </a:r>
            <a:r>
              <a:rPr lang="en-IN" sz="1400" b="0" dirty="0">
                <a:effectLst/>
                <a:latin typeface="Consolas" panose="020B0609020204030204" pitchFamily="49" charset="0"/>
              </a:rPr>
              <a:t> import ClientRegister_Model,cyberattack_detection,detection_ratio,detection_accuracy</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def login(request):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br>
              <a:rPr lang="en-IN" sz="1400" b="0" dirty="0">
                <a:effectLst/>
                <a:latin typeface="Consolas" panose="020B0609020204030204" pitchFamily="49" charset="0"/>
              </a:rPr>
            </a:br>
            <a:r>
              <a:rPr lang="en-IN" sz="1400" b="0" dirty="0">
                <a:effectLst/>
                <a:latin typeface="Consolas" panose="020B0609020204030204" pitchFamily="49" charset="0"/>
              </a:rPr>
              <a:t>    if </a:t>
            </a:r>
            <a:r>
              <a:rPr lang="en-IN" sz="1400" b="0" dirty="0" err="1">
                <a:effectLst/>
                <a:latin typeface="Consolas" panose="020B0609020204030204" pitchFamily="49" charset="0"/>
              </a:rPr>
              <a:t>request.method</a:t>
            </a:r>
            <a:r>
              <a:rPr lang="en-IN" sz="1400" b="0" dirty="0">
                <a:effectLst/>
                <a:latin typeface="Consolas" panose="020B0609020204030204" pitchFamily="49" charset="0"/>
              </a:rPr>
              <a:t> == "POST" and 'submit1' in </a:t>
            </a:r>
            <a:r>
              <a:rPr lang="en-IN" sz="1400" b="0" dirty="0" err="1">
                <a:effectLst/>
                <a:latin typeface="Consolas" panose="020B0609020204030204" pitchFamily="49" charset="0"/>
              </a:rPr>
              <a:t>request.POST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username =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('username')</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password =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('password')</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try:</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enter = </a:t>
            </a:r>
            <a:r>
              <a:rPr lang="en-IN" sz="1400" b="0" dirty="0" err="1">
                <a:effectLst/>
                <a:latin typeface="Consolas" panose="020B0609020204030204" pitchFamily="49" charset="0"/>
              </a:rPr>
              <a:t>ClientRegister_Model.objects.get</a:t>
            </a:r>
            <a:r>
              <a:rPr lang="en-IN" sz="1400" b="0" dirty="0">
                <a:effectLst/>
                <a:latin typeface="Consolas" panose="020B0609020204030204" pitchFamily="49" charset="0"/>
              </a:rPr>
              <a:t>(username=</a:t>
            </a:r>
            <a:r>
              <a:rPr lang="en-IN" sz="1400" b="0" dirty="0" err="1">
                <a:effectLst/>
                <a:latin typeface="Consolas" panose="020B0609020204030204" pitchFamily="49" charset="0"/>
              </a:rPr>
              <a:t>username,password</a:t>
            </a:r>
            <a:r>
              <a:rPr lang="en-IN" sz="1400" b="0" dirty="0">
                <a:effectLst/>
                <a:latin typeface="Consolas" panose="020B0609020204030204" pitchFamily="49" charset="0"/>
              </a:rPr>
              <a:t>=password)</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request.session</a:t>
            </a:r>
            <a:r>
              <a:rPr lang="en-IN" sz="1400" b="0" dirty="0">
                <a:effectLst/>
                <a:latin typeface="Consolas" panose="020B0609020204030204" pitchFamily="49" charset="0"/>
              </a:rPr>
              <a:t>["</a:t>
            </a:r>
            <a:r>
              <a:rPr lang="en-IN" sz="1400" b="0" dirty="0" err="1">
                <a:effectLst/>
                <a:latin typeface="Consolas" panose="020B0609020204030204" pitchFamily="49" charset="0"/>
              </a:rPr>
              <a:t>userid</a:t>
            </a:r>
            <a:r>
              <a:rPr lang="en-IN" sz="1400" b="0" dirty="0">
                <a:effectLst/>
                <a:latin typeface="Consolas" panose="020B0609020204030204" pitchFamily="49" charset="0"/>
              </a:rPr>
              <a:t>"] = enter.id</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return redirect('</a:t>
            </a:r>
            <a:r>
              <a:rPr lang="en-IN" sz="1400" b="0" dirty="0" err="1">
                <a:effectLst/>
                <a:latin typeface="Consolas" panose="020B0609020204030204" pitchFamily="49" charset="0"/>
              </a:rPr>
              <a:t>ViewYourProfile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except: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pass</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return render(request,'</a:t>
            </a:r>
            <a:r>
              <a:rPr lang="en-IN" sz="1400" b="0" dirty="0" err="1">
                <a:effectLst/>
                <a:latin typeface="Consolas" panose="020B0609020204030204" pitchFamily="49" charset="0"/>
              </a:rPr>
              <a:t>RUser</a:t>
            </a:r>
            <a:r>
              <a:rPr lang="en-IN" sz="1400" b="0" dirty="0">
                <a:effectLst/>
                <a:latin typeface="Consolas" panose="020B0609020204030204" pitchFamily="49" charset="0"/>
              </a:rPr>
              <a:t>/login.html')</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endParaRPr lang="en-IN" sz="1400" b="0" dirty="0">
              <a:effectLst/>
              <a:latin typeface="Consolas" panose="020B0609020204030204" pitchFamily="49" charset="0"/>
            </a:endParaRPr>
          </a:p>
        </p:txBody>
      </p:sp>
      <p:sp>
        <p:nvSpPr>
          <p:cNvPr id="4" name="TextBox 3"/>
          <p:cNvSpPr txBox="1"/>
          <p:nvPr/>
        </p:nvSpPr>
        <p:spPr>
          <a:xfrm>
            <a:off x="656667" y="338554"/>
            <a:ext cx="188384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REMOTE USER</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5861" y="298580"/>
            <a:ext cx="11037570" cy="6885305"/>
          </a:xfrm>
          <a:prstGeom prst="rect">
            <a:avLst/>
          </a:prstGeom>
          <a:noFill/>
        </p:spPr>
        <p:txBody>
          <a:bodyPr wrap="none" rtlCol="0">
            <a:spAutoFit/>
          </a:bodyPr>
          <a:lstStyle/>
          <a:p>
            <a:pPr>
              <a:lnSpc>
                <a:spcPts val="1425"/>
              </a:lnSpc>
            </a:pPr>
            <a:r>
              <a:rPr lang="en-IN" sz="1400" b="0" dirty="0">
                <a:effectLst/>
                <a:latin typeface="Consolas" panose="020B0609020204030204" pitchFamily="49" charset="0"/>
              </a:rPr>
              <a:t>def </a:t>
            </a:r>
            <a:r>
              <a:rPr lang="en-IN" sz="1400" b="0" dirty="0" err="1">
                <a:effectLst/>
                <a:latin typeface="Consolas" panose="020B0609020204030204" pitchFamily="49" charset="0"/>
              </a:rPr>
              <a:t>Add_DataSet_Details</a:t>
            </a:r>
            <a:r>
              <a:rPr lang="en-IN" sz="1400" b="0" dirty="0">
                <a:effectLst/>
                <a:latin typeface="Consolas" panose="020B0609020204030204" pitchFamily="49" charset="0"/>
              </a:rPr>
              <a:t>(request):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return render(request, '</a:t>
            </a:r>
            <a:r>
              <a:rPr lang="en-IN" sz="1400" b="0" dirty="0" err="1">
                <a:effectLst/>
                <a:latin typeface="Consolas" panose="020B0609020204030204" pitchFamily="49" charset="0"/>
              </a:rPr>
              <a:t>RUser</a:t>
            </a:r>
            <a:r>
              <a:rPr lang="en-IN" sz="1400" b="0" dirty="0">
                <a:effectLst/>
                <a:latin typeface="Consolas" panose="020B0609020204030204" pitchFamily="49" charset="0"/>
              </a:rPr>
              <a:t>/Add_DataSet_Details.html', {"</a:t>
            </a:r>
            <a:r>
              <a:rPr lang="en-IN" sz="1400" b="0" dirty="0" err="1">
                <a:effectLst/>
                <a:latin typeface="Consolas" panose="020B0609020204030204" pitchFamily="49" charset="0"/>
              </a:rPr>
              <a:t>excel_data</a:t>
            </a:r>
            <a:r>
              <a:rPr lang="en-IN" sz="1400" b="0" dirty="0">
                <a:effectLst/>
                <a:latin typeface="Consolas" panose="020B0609020204030204" pitchFamily="49" charset="0"/>
              </a:rPr>
              <a:t>": ''})</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br>
              <a:rPr lang="en-IN" sz="1400" b="0" dirty="0">
                <a:effectLst/>
                <a:latin typeface="Consolas" panose="020B0609020204030204" pitchFamily="49" charset="0"/>
              </a:rPr>
            </a:br>
            <a:r>
              <a:rPr lang="en-IN" sz="1400" b="0" dirty="0">
                <a:effectLst/>
                <a:latin typeface="Consolas" panose="020B0609020204030204" pitchFamily="49" charset="0"/>
              </a:rPr>
              <a:t>def Register1(request):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if </a:t>
            </a:r>
            <a:r>
              <a:rPr lang="en-IN" sz="1400" b="0" dirty="0" err="1">
                <a:effectLst/>
                <a:latin typeface="Consolas" panose="020B0609020204030204" pitchFamily="49" charset="0"/>
              </a:rPr>
              <a:t>request.method</a:t>
            </a:r>
            <a:r>
              <a:rPr lang="en-IN" sz="1400" b="0" dirty="0">
                <a:effectLst/>
                <a:latin typeface="Consolas" panose="020B0609020204030204" pitchFamily="49" charset="0"/>
              </a:rPr>
              <a:t> == "POST":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username =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('username')</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email =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('email')</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password =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('password')</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phoneno</a:t>
            </a:r>
            <a:r>
              <a:rPr lang="en-IN" sz="1400" b="0" dirty="0">
                <a:effectLst/>
                <a:latin typeface="Consolas" panose="020B0609020204030204" pitchFamily="49" charset="0"/>
              </a:rPr>
              <a:t> =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a:t>
            </a:r>
            <a:r>
              <a:rPr lang="en-IN" sz="1400" b="0" dirty="0" err="1">
                <a:effectLst/>
                <a:latin typeface="Consolas" panose="020B0609020204030204" pitchFamily="49" charset="0"/>
              </a:rPr>
              <a:t>phoneno</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country =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('country')</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state =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('state')</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city =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('city')</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ClientRegister_Model.objects.create</a:t>
            </a:r>
            <a:r>
              <a:rPr lang="en-IN" sz="1400" b="0" dirty="0">
                <a:effectLst/>
                <a:latin typeface="Consolas" panose="020B0609020204030204" pitchFamily="49" charset="0"/>
              </a:rPr>
              <a:t>(username=username, email=email, password=password, </a:t>
            </a:r>
            <a:r>
              <a:rPr lang="en-IN" sz="1400" b="0" dirty="0" err="1">
                <a:effectLst/>
                <a:latin typeface="Consolas" panose="020B0609020204030204" pitchFamily="49" charset="0"/>
              </a:rPr>
              <a:t>phoneno</a:t>
            </a:r>
            <a:r>
              <a:rPr lang="en-IN" sz="1400" b="0" dirty="0">
                <a:effectLst/>
                <a:latin typeface="Consolas" panose="020B0609020204030204" pitchFamily="49" charset="0"/>
              </a:rPr>
              <a:t>=</a:t>
            </a:r>
            <a:r>
              <a:rPr lang="en-IN" sz="1400" b="0" dirty="0" err="1">
                <a:effectLst/>
                <a:latin typeface="Consolas" panose="020B0609020204030204" pitchFamily="49" charset="0"/>
              </a:rPr>
              <a:t>phoneno</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country=country, state=state, city=city)</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return render(request, '</a:t>
            </a:r>
            <a:r>
              <a:rPr lang="en-IN" sz="1400" b="0" dirty="0" err="1">
                <a:effectLst/>
                <a:latin typeface="Consolas" panose="020B0609020204030204" pitchFamily="49" charset="0"/>
              </a:rPr>
              <a:t>RUser</a:t>
            </a:r>
            <a:r>
              <a:rPr lang="en-IN" sz="1400" b="0" dirty="0">
                <a:effectLst/>
                <a:latin typeface="Consolas" panose="020B0609020204030204" pitchFamily="49" charset="0"/>
              </a:rPr>
              <a:t>/Register1.html')</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else:</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return render(request,'</a:t>
            </a:r>
            <a:r>
              <a:rPr lang="en-IN" sz="1400" b="0" dirty="0" err="1">
                <a:effectLst/>
                <a:latin typeface="Consolas" panose="020B0609020204030204" pitchFamily="49" charset="0"/>
              </a:rPr>
              <a:t>RUser</a:t>
            </a:r>
            <a:r>
              <a:rPr lang="en-IN" sz="1400" b="0" dirty="0">
                <a:effectLst/>
                <a:latin typeface="Consolas" panose="020B0609020204030204" pitchFamily="49" charset="0"/>
              </a:rPr>
              <a:t>/Register1.html')</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def </a:t>
            </a:r>
            <a:r>
              <a:rPr lang="en-IN" sz="1400" b="0" dirty="0" err="1">
                <a:effectLst/>
                <a:latin typeface="Consolas" panose="020B0609020204030204" pitchFamily="49" charset="0"/>
              </a:rPr>
              <a:t>ViewYourProfile</a:t>
            </a:r>
            <a:r>
              <a:rPr lang="en-IN" sz="1400" b="0" dirty="0">
                <a:effectLst/>
                <a:latin typeface="Consolas" panose="020B0609020204030204" pitchFamily="49" charset="0"/>
              </a:rPr>
              <a:t>(request):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userid</a:t>
            </a:r>
            <a:r>
              <a:rPr lang="en-IN" sz="1400" b="0" dirty="0">
                <a:effectLst/>
                <a:latin typeface="Consolas" panose="020B0609020204030204" pitchFamily="49" charset="0"/>
              </a:rPr>
              <a:t> = </a:t>
            </a:r>
            <a:r>
              <a:rPr lang="en-IN" sz="1400" b="0" dirty="0" err="1">
                <a:effectLst/>
                <a:latin typeface="Consolas" panose="020B0609020204030204" pitchFamily="49" charset="0"/>
              </a:rPr>
              <a:t>request.session</a:t>
            </a:r>
            <a:r>
              <a:rPr lang="en-IN" sz="1400" b="0" dirty="0">
                <a:effectLst/>
                <a:latin typeface="Consolas" panose="020B0609020204030204" pitchFamily="49" charset="0"/>
              </a:rPr>
              <a:t>['</a:t>
            </a:r>
            <a:r>
              <a:rPr lang="en-IN" sz="1400" b="0" dirty="0" err="1">
                <a:effectLst/>
                <a:latin typeface="Consolas" panose="020B0609020204030204" pitchFamily="49" charset="0"/>
              </a:rPr>
              <a:t>userid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obj</a:t>
            </a:r>
            <a:r>
              <a:rPr lang="en-IN" sz="1400" b="0" dirty="0">
                <a:effectLst/>
                <a:latin typeface="Consolas" panose="020B0609020204030204" pitchFamily="49" charset="0"/>
              </a:rPr>
              <a:t> = </a:t>
            </a:r>
            <a:r>
              <a:rPr lang="en-IN" sz="1400" b="0" dirty="0" err="1">
                <a:effectLst/>
                <a:latin typeface="Consolas" panose="020B0609020204030204" pitchFamily="49" charset="0"/>
              </a:rPr>
              <a:t>ClientRegister_Model.objects.get</a:t>
            </a:r>
            <a:r>
              <a:rPr lang="en-IN" sz="1400" b="0" dirty="0">
                <a:effectLst/>
                <a:latin typeface="Consolas" panose="020B0609020204030204" pitchFamily="49" charset="0"/>
              </a:rPr>
              <a:t>(id= </a:t>
            </a:r>
            <a:r>
              <a:rPr lang="en-IN" sz="1400" b="0" dirty="0" err="1">
                <a:effectLst/>
                <a:latin typeface="Consolas" panose="020B0609020204030204" pitchFamily="49" charset="0"/>
              </a:rPr>
              <a:t>userid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return render(request,'</a:t>
            </a:r>
            <a:r>
              <a:rPr lang="en-IN" sz="1400" b="0" dirty="0" err="1">
                <a:effectLst/>
                <a:latin typeface="Consolas" panose="020B0609020204030204" pitchFamily="49" charset="0"/>
              </a:rPr>
              <a:t>RUser</a:t>
            </a:r>
            <a:r>
              <a:rPr lang="en-IN" sz="1400" b="0" dirty="0">
                <a:effectLst/>
                <a:latin typeface="Consolas" panose="020B0609020204030204" pitchFamily="49" charset="0"/>
              </a:rPr>
              <a:t>/ViewYourProfile.html',{'object':</a:t>
            </a:r>
            <a:r>
              <a:rPr lang="en-IN" sz="1400" b="0" dirty="0" err="1">
                <a:effectLst/>
                <a:latin typeface="Consolas" panose="020B0609020204030204" pitchFamily="49" charset="0"/>
              </a:rPr>
              <a:t>obj</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br>
              <a:rPr lang="en-IN" sz="1400" b="0" dirty="0">
                <a:effectLst/>
                <a:latin typeface="Consolas" panose="020B0609020204030204" pitchFamily="49" charset="0"/>
              </a:rPr>
            </a:br>
            <a:r>
              <a:rPr lang="en-IN" sz="1400" b="0" dirty="0">
                <a:effectLst/>
                <a:latin typeface="Consolas" panose="020B0609020204030204" pitchFamily="49" charset="0"/>
              </a:rPr>
              <a:t>def </a:t>
            </a:r>
            <a:r>
              <a:rPr lang="en-IN" sz="1400" b="0" dirty="0" err="1">
                <a:effectLst/>
                <a:latin typeface="Consolas" panose="020B0609020204030204" pitchFamily="49" charset="0"/>
              </a:rPr>
              <a:t>Predict_Cyber_Attack_Type</a:t>
            </a:r>
            <a:r>
              <a:rPr lang="en-IN" sz="1400" b="0" dirty="0">
                <a:effectLst/>
                <a:latin typeface="Consolas" panose="020B0609020204030204" pitchFamily="49" charset="0"/>
              </a:rPr>
              <a:t>(request):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if </a:t>
            </a:r>
            <a:r>
              <a:rPr lang="en-IN" sz="1400" b="0" dirty="0" err="1">
                <a:effectLst/>
                <a:latin typeface="Consolas" panose="020B0609020204030204" pitchFamily="49" charset="0"/>
              </a:rPr>
              <a:t>request.method</a:t>
            </a:r>
            <a:r>
              <a:rPr lang="en-IN" sz="1400" b="0" dirty="0">
                <a:effectLst/>
                <a:latin typeface="Consolas" panose="020B0609020204030204" pitchFamily="49" charset="0"/>
              </a:rPr>
              <a:t> == "POST":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if </a:t>
            </a:r>
            <a:r>
              <a:rPr lang="en-IN" sz="1400" b="0" dirty="0" err="1">
                <a:effectLst/>
                <a:latin typeface="Consolas" panose="020B0609020204030204" pitchFamily="49" charset="0"/>
              </a:rPr>
              <a:t>request.method</a:t>
            </a:r>
            <a:r>
              <a:rPr lang="en-IN" sz="1400" b="0" dirty="0">
                <a:effectLst/>
                <a:latin typeface="Consolas" panose="020B0609020204030204" pitchFamily="49" charset="0"/>
              </a:rPr>
              <a:t> == "POST":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Fid=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('Fid')</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Protocol=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('Protocol')</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Flag=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('Flag')</a:t>
            </a:r>
            <a:endParaRPr lang="en-IN" sz="1400" b="0" dirty="0">
              <a:effectLst/>
              <a:latin typeface="Consolas" panose="020B0609020204030204" pitchFamily="49" charset="0"/>
            </a:endParaRPr>
          </a:p>
          <a:p>
            <a:endParaRPr lang="en-IN" sz="1400" b="0" dirty="0">
              <a:effectLst/>
              <a:latin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1723" y="330716"/>
            <a:ext cx="7810500" cy="6304280"/>
          </a:xfrm>
          <a:prstGeom prst="rect">
            <a:avLst/>
          </a:prstGeom>
          <a:noFill/>
        </p:spPr>
        <p:txBody>
          <a:bodyPr wrap="none" rtlCol="0">
            <a:spAutoFit/>
          </a:bodyPr>
          <a:lstStyle/>
          <a:p>
            <a:pPr>
              <a:lnSpc>
                <a:spcPts val="1425"/>
              </a:lnSpc>
            </a:pPr>
            <a:r>
              <a:rPr lang="en-IN" sz="1400" b="0" dirty="0">
                <a:effectLst/>
                <a:latin typeface="Consolas" panose="020B0609020204030204" pitchFamily="49" charset="0"/>
              </a:rPr>
              <a:t>Packet=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('Packet')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Sender_ID</a:t>
            </a:r>
            <a:r>
              <a:rPr lang="en-IN" sz="1400" b="0" dirty="0">
                <a:effectLst/>
                <a:latin typeface="Consolas" panose="020B0609020204030204" pitchFamily="49" charset="0"/>
              </a:rPr>
              <a:t>=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a:t>
            </a:r>
            <a:r>
              <a:rPr lang="en-IN" sz="1400" b="0" dirty="0" err="1">
                <a:effectLst/>
                <a:latin typeface="Consolas" panose="020B0609020204030204" pitchFamily="49" charset="0"/>
              </a:rPr>
              <a:t>Sender_ID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Receiver_ID</a:t>
            </a:r>
            <a:r>
              <a:rPr lang="en-IN" sz="1400" b="0" dirty="0">
                <a:effectLst/>
                <a:latin typeface="Consolas" panose="020B0609020204030204" pitchFamily="49" charset="0"/>
              </a:rPr>
              <a:t>=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a:t>
            </a:r>
            <a:r>
              <a:rPr lang="en-IN" sz="1400" b="0" dirty="0" err="1">
                <a:effectLst/>
                <a:latin typeface="Consolas" panose="020B0609020204030204" pitchFamily="49" charset="0"/>
              </a:rPr>
              <a:t>Receiver_ID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Source_IP_Address</a:t>
            </a:r>
            <a:r>
              <a:rPr lang="en-IN" sz="1400" b="0" dirty="0">
                <a:effectLst/>
                <a:latin typeface="Consolas" panose="020B0609020204030204" pitchFamily="49" charset="0"/>
              </a:rPr>
              <a:t>=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a:t>
            </a:r>
            <a:r>
              <a:rPr lang="en-IN" sz="1400" b="0" dirty="0" err="1">
                <a:effectLst/>
                <a:latin typeface="Consolas" panose="020B0609020204030204" pitchFamily="49" charset="0"/>
              </a:rPr>
              <a:t>Source_IP_Address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Destination_IP_Address</a:t>
            </a:r>
            <a:r>
              <a:rPr lang="en-IN" sz="1400" b="0" dirty="0">
                <a:effectLst/>
                <a:latin typeface="Consolas" panose="020B0609020204030204" pitchFamily="49" charset="0"/>
              </a:rPr>
              <a:t>=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a:t>
            </a:r>
            <a:r>
              <a:rPr lang="en-IN" sz="1400" b="0" dirty="0" err="1">
                <a:effectLst/>
                <a:latin typeface="Consolas" panose="020B0609020204030204" pitchFamily="49" charset="0"/>
              </a:rPr>
              <a:t>Destination_IP_Address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Source_Port</a:t>
            </a:r>
            <a:r>
              <a:rPr lang="en-IN" sz="1400" b="0" dirty="0">
                <a:effectLst/>
                <a:latin typeface="Consolas" panose="020B0609020204030204" pitchFamily="49" charset="0"/>
              </a:rPr>
              <a:t>=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a:t>
            </a:r>
            <a:r>
              <a:rPr lang="en-IN" sz="1400" b="0" dirty="0" err="1">
                <a:effectLst/>
                <a:latin typeface="Consolas" panose="020B0609020204030204" pitchFamily="49" charset="0"/>
              </a:rPr>
              <a:t>Source_Port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Destination_Port</a:t>
            </a:r>
            <a:r>
              <a:rPr lang="en-IN" sz="1400" b="0" dirty="0">
                <a:effectLst/>
                <a:latin typeface="Consolas" panose="020B0609020204030204" pitchFamily="49" charset="0"/>
              </a:rPr>
              <a:t>=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a:t>
            </a:r>
            <a:r>
              <a:rPr lang="en-IN" sz="1400" b="0" dirty="0" err="1">
                <a:effectLst/>
                <a:latin typeface="Consolas" panose="020B0609020204030204" pitchFamily="49" charset="0"/>
              </a:rPr>
              <a:t>Destination_Port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Packet_Size</a:t>
            </a:r>
            <a:r>
              <a:rPr lang="en-IN" sz="1400" b="0" dirty="0">
                <a:effectLst/>
                <a:latin typeface="Consolas" panose="020B0609020204030204" pitchFamily="49" charset="0"/>
              </a:rPr>
              <a:t>=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a:t>
            </a:r>
            <a:r>
              <a:rPr lang="en-IN" sz="1400" b="0" dirty="0" err="1">
                <a:effectLst/>
                <a:latin typeface="Consolas" panose="020B0609020204030204" pitchFamily="49" charset="0"/>
              </a:rPr>
              <a:t>Packet_Size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dataset = </a:t>
            </a:r>
            <a:r>
              <a:rPr lang="en-IN" sz="1400" b="0" dirty="0" err="1">
                <a:effectLst/>
                <a:latin typeface="Consolas" panose="020B0609020204030204" pitchFamily="49" charset="0"/>
              </a:rPr>
              <a:t>pd.read_csv</a:t>
            </a:r>
            <a:r>
              <a:rPr lang="en-IN" sz="1400" b="0" dirty="0">
                <a:effectLst/>
                <a:latin typeface="Consolas" panose="020B0609020204030204" pitchFamily="49" charset="0"/>
              </a:rPr>
              <a:t>("Datasets.csv", encoding='latin-1')</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def </a:t>
            </a:r>
            <a:r>
              <a:rPr lang="en-IN" sz="1400" b="0" dirty="0" err="1">
                <a:effectLst/>
                <a:latin typeface="Consolas" panose="020B0609020204030204" pitchFamily="49" charset="0"/>
              </a:rPr>
              <a:t>apply_results</a:t>
            </a:r>
            <a:r>
              <a:rPr lang="en-IN" sz="1400" b="0" dirty="0">
                <a:effectLst/>
                <a:latin typeface="Consolas" panose="020B0609020204030204" pitchFamily="49" charset="0"/>
              </a:rPr>
              <a:t>(label):</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if (label == 0):</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return 0  # Cross Site Scripting</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elif</a:t>
            </a:r>
            <a:r>
              <a:rPr lang="en-IN" sz="1400" b="0" dirty="0">
                <a:effectLst/>
                <a:latin typeface="Consolas" panose="020B0609020204030204" pitchFamily="49" charset="0"/>
              </a:rPr>
              <a:t> (label == 1):</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return 1  # DoS</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elif</a:t>
            </a:r>
            <a:r>
              <a:rPr lang="en-IN" sz="1400" b="0" dirty="0">
                <a:effectLst/>
                <a:latin typeface="Consolas" panose="020B0609020204030204" pitchFamily="49" charset="0"/>
              </a:rPr>
              <a:t> (label == 2):</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return 2  # Password Attacks</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dataset['Results'] = dataset['Label'].apply(</a:t>
            </a:r>
            <a:r>
              <a:rPr lang="en-IN" sz="1400" b="0" dirty="0" err="1">
                <a:effectLst/>
                <a:latin typeface="Consolas" panose="020B0609020204030204" pitchFamily="49" charset="0"/>
              </a:rPr>
              <a:t>apply_results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cv = </a:t>
            </a:r>
            <a:r>
              <a:rPr lang="en-IN" sz="1400" b="0" dirty="0" err="1">
                <a:effectLst/>
                <a:latin typeface="Consolas" panose="020B0609020204030204" pitchFamily="49" charset="0"/>
              </a:rPr>
              <a:t>CountVectorizer</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x = dataset['Fid'].apply(str)</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y = dataset['Results']</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cv = </a:t>
            </a:r>
            <a:r>
              <a:rPr lang="en-IN" sz="1400" b="0" dirty="0" err="1">
                <a:effectLst/>
                <a:latin typeface="Consolas" panose="020B0609020204030204" pitchFamily="49" charset="0"/>
              </a:rPr>
              <a:t>CountVectorizer</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print(x)</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print("Y")</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print(y)</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x = </a:t>
            </a:r>
            <a:r>
              <a:rPr lang="en-IN" sz="1400" b="0" dirty="0" err="1">
                <a:effectLst/>
                <a:latin typeface="Consolas" panose="020B0609020204030204" pitchFamily="49" charset="0"/>
              </a:rPr>
              <a:t>cv.fit_transform</a:t>
            </a:r>
            <a:r>
              <a:rPr lang="en-IN" sz="1400" b="0" dirty="0">
                <a:effectLst/>
                <a:latin typeface="Consolas" panose="020B0609020204030204" pitchFamily="49" charset="0"/>
              </a:rPr>
              <a:t>(x)</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models = []</a:t>
            </a:r>
            <a:endParaRPr lang="en-IN" sz="1400" b="0" dirty="0">
              <a:effectLst/>
              <a:latin typeface="Consolas" panose="020B060902020403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419878"/>
            <a:ext cx="8103870" cy="6487160"/>
          </a:xfrm>
          <a:prstGeom prst="rect">
            <a:avLst/>
          </a:prstGeom>
          <a:noFill/>
        </p:spPr>
        <p:txBody>
          <a:bodyPr wrap="none" rtlCol="0">
            <a:spAutoFit/>
          </a:bodyPr>
          <a:lstStyle/>
          <a:p>
            <a:pPr>
              <a:lnSpc>
                <a:spcPts val="1425"/>
              </a:lnSpc>
            </a:pPr>
            <a:r>
              <a:rPr lang="en-IN" sz="1400" b="0" dirty="0">
                <a:effectLst/>
                <a:latin typeface="Consolas" panose="020B0609020204030204" pitchFamily="49" charset="0"/>
              </a:rPr>
              <a:t>from </a:t>
            </a:r>
            <a:r>
              <a:rPr lang="en-IN" sz="1400" b="0" dirty="0" err="1">
                <a:effectLst/>
                <a:latin typeface="Consolas" panose="020B0609020204030204" pitchFamily="49" charset="0"/>
              </a:rPr>
              <a:t>sklearn.model_selection</a:t>
            </a:r>
            <a:r>
              <a:rPr lang="en-IN" sz="1400" b="0" dirty="0">
                <a:effectLst/>
                <a:latin typeface="Consolas" panose="020B0609020204030204" pitchFamily="49" charset="0"/>
              </a:rPr>
              <a:t> import </a:t>
            </a:r>
            <a:r>
              <a:rPr lang="en-IN" sz="1400" b="0" dirty="0" err="1">
                <a:effectLst/>
                <a:latin typeface="Consolas" panose="020B0609020204030204" pitchFamily="49" charset="0"/>
              </a:rPr>
              <a:t>train_test_split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X_train</a:t>
            </a:r>
            <a:r>
              <a:rPr lang="en-IN" sz="1400" b="0" dirty="0">
                <a:effectLst/>
                <a:latin typeface="Consolas" panose="020B0609020204030204" pitchFamily="49" charset="0"/>
              </a:rPr>
              <a:t>, </a:t>
            </a:r>
            <a:r>
              <a:rPr lang="en-IN" sz="1400" b="0" dirty="0" err="1">
                <a:effectLst/>
                <a:latin typeface="Consolas" panose="020B0609020204030204" pitchFamily="49" charset="0"/>
              </a:rPr>
              <a:t>X_test</a:t>
            </a:r>
            <a:r>
              <a:rPr lang="en-IN" sz="1400" b="0" dirty="0">
                <a:effectLst/>
                <a:latin typeface="Consolas" panose="020B0609020204030204" pitchFamily="49" charset="0"/>
              </a:rPr>
              <a:t>, </a:t>
            </a:r>
            <a:r>
              <a:rPr lang="en-IN" sz="1400" b="0" dirty="0" err="1">
                <a:effectLst/>
                <a:latin typeface="Consolas" panose="020B0609020204030204" pitchFamily="49" charset="0"/>
              </a:rPr>
              <a:t>y_train</a:t>
            </a:r>
            <a:r>
              <a:rPr lang="en-IN" sz="1400" b="0" dirty="0">
                <a:effectLst/>
                <a:latin typeface="Consolas" panose="020B0609020204030204" pitchFamily="49" charset="0"/>
              </a:rPr>
              <a:t>, </a:t>
            </a:r>
            <a:r>
              <a:rPr lang="en-IN" sz="1400" b="0" dirty="0" err="1">
                <a:effectLst/>
                <a:latin typeface="Consolas" panose="020B0609020204030204" pitchFamily="49" charset="0"/>
              </a:rPr>
              <a:t>y_test</a:t>
            </a:r>
            <a:r>
              <a:rPr lang="en-IN" sz="1400" b="0" dirty="0">
                <a:effectLst/>
                <a:latin typeface="Consolas" panose="020B0609020204030204" pitchFamily="49" charset="0"/>
              </a:rPr>
              <a:t> = </a:t>
            </a:r>
            <a:r>
              <a:rPr lang="en-IN" sz="1400" b="0" dirty="0" err="1">
                <a:effectLst/>
                <a:latin typeface="Consolas" panose="020B0609020204030204" pitchFamily="49" charset="0"/>
              </a:rPr>
              <a:t>train_test_split</a:t>
            </a:r>
            <a:r>
              <a:rPr lang="en-IN" sz="1400" b="0" dirty="0">
                <a:effectLst/>
                <a:latin typeface="Consolas" panose="020B0609020204030204" pitchFamily="49" charset="0"/>
              </a:rPr>
              <a:t>(x, y, </a:t>
            </a:r>
            <a:r>
              <a:rPr lang="en-IN" sz="1400" b="0" dirty="0" err="1">
                <a:effectLst/>
                <a:latin typeface="Consolas" panose="020B0609020204030204" pitchFamily="49" charset="0"/>
              </a:rPr>
              <a:t>test_size</a:t>
            </a:r>
            <a:r>
              <a:rPr lang="en-IN" sz="1400" b="0" dirty="0">
                <a:effectLst/>
                <a:latin typeface="Consolas" panose="020B0609020204030204" pitchFamily="49" charset="0"/>
              </a:rPr>
              <a:t>=0.20)</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X_train.shape</a:t>
            </a:r>
            <a:r>
              <a:rPr lang="en-IN" sz="1400" b="0" dirty="0">
                <a:effectLst/>
                <a:latin typeface="Consolas" panose="020B0609020204030204" pitchFamily="49" charset="0"/>
              </a:rPr>
              <a:t>, </a:t>
            </a:r>
            <a:r>
              <a:rPr lang="en-IN" sz="1400" b="0" dirty="0" err="1">
                <a:effectLst/>
                <a:latin typeface="Consolas" panose="020B0609020204030204" pitchFamily="49" charset="0"/>
              </a:rPr>
              <a:t>X_test.shape</a:t>
            </a:r>
            <a:r>
              <a:rPr lang="en-IN" sz="1400" b="0" dirty="0">
                <a:effectLst/>
                <a:latin typeface="Consolas" panose="020B0609020204030204" pitchFamily="49" charset="0"/>
              </a:rPr>
              <a:t>, </a:t>
            </a:r>
            <a:r>
              <a:rPr lang="en-IN" sz="1400" b="0" dirty="0" err="1">
                <a:effectLst/>
                <a:latin typeface="Consolas" panose="020B0609020204030204" pitchFamily="49" charset="0"/>
              </a:rPr>
              <a:t>y_train.shape</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print("Deep Neural Network-DNN")</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from </a:t>
            </a:r>
            <a:r>
              <a:rPr lang="en-IN" sz="1400" b="0" dirty="0" err="1">
                <a:effectLst/>
                <a:latin typeface="Consolas" panose="020B0609020204030204" pitchFamily="49" charset="0"/>
              </a:rPr>
              <a:t>sklearn.neural_network</a:t>
            </a:r>
            <a:r>
              <a:rPr lang="en-IN" sz="1400" b="0" dirty="0">
                <a:effectLst/>
                <a:latin typeface="Consolas" panose="020B0609020204030204" pitchFamily="49" charset="0"/>
              </a:rPr>
              <a:t> import </a:t>
            </a:r>
            <a:r>
              <a:rPr lang="en-IN" sz="1400" b="0" dirty="0" err="1">
                <a:effectLst/>
                <a:latin typeface="Consolas" panose="020B0609020204030204" pitchFamily="49" charset="0"/>
              </a:rPr>
              <a:t>MLPClassifier</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mlpc</a:t>
            </a:r>
            <a:r>
              <a:rPr lang="en-IN" sz="1400" b="0" dirty="0">
                <a:effectLst/>
                <a:latin typeface="Consolas" panose="020B0609020204030204" pitchFamily="49" charset="0"/>
              </a:rPr>
              <a:t> = </a:t>
            </a:r>
            <a:r>
              <a:rPr lang="en-IN" sz="1400" b="0" dirty="0" err="1">
                <a:effectLst/>
                <a:latin typeface="Consolas" panose="020B0609020204030204" pitchFamily="49" charset="0"/>
              </a:rPr>
              <a:t>MLPClassifier</a:t>
            </a:r>
            <a:r>
              <a:rPr lang="en-IN" sz="1400" b="0" dirty="0">
                <a:effectLst/>
                <a:latin typeface="Consolas" panose="020B0609020204030204" pitchFamily="49" charset="0"/>
              </a:rPr>
              <a:t>().fit(</a:t>
            </a:r>
            <a:r>
              <a:rPr lang="en-IN" sz="1400" b="0" dirty="0" err="1">
                <a:effectLst/>
                <a:latin typeface="Consolas" panose="020B0609020204030204" pitchFamily="49" charset="0"/>
              </a:rPr>
              <a:t>X_train</a:t>
            </a:r>
            <a:r>
              <a:rPr lang="en-IN" sz="1400" b="0" dirty="0">
                <a:effectLst/>
                <a:latin typeface="Consolas" panose="020B0609020204030204" pitchFamily="49" charset="0"/>
              </a:rPr>
              <a:t>, </a:t>
            </a:r>
            <a:r>
              <a:rPr lang="en-IN" sz="1400" b="0" dirty="0" err="1">
                <a:effectLst/>
                <a:latin typeface="Consolas" panose="020B0609020204030204" pitchFamily="49" charset="0"/>
              </a:rPr>
              <a:t>y_train</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 = </a:t>
            </a:r>
            <a:r>
              <a:rPr lang="en-IN" sz="1400" b="0" dirty="0" err="1">
                <a:effectLst/>
                <a:latin typeface="Consolas" panose="020B0609020204030204" pitchFamily="49" charset="0"/>
              </a:rPr>
              <a:t>mlpc.predict</a:t>
            </a:r>
            <a:r>
              <a:rPr lang="en-IN" sz="1400" b="0" dirty="0">
                <a:effectLst/>
                <a:latin typeface="Consolas" panose="020B0609020204030204" pitchFamily="49" charset="0"/>
              </a:rPr>
              <a:t>(</a:t>
            </a:r>
            <a:r>
              <a:rPr lang="en-IN" sz="1400" b="0" dirty="0" err="1">
                <a:effectLst/>
                <a:latin typeface="Consolas" panose="020B0609020204030204" pitchFamily="49" charset="0"/>
              </a:rPr>
              <a:t>X_test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testscore_mlpc</a:t>
            </a:r>
            <a:r>
              <a:rPr lang="en-IN" sz="1400" b="0" dirty="0">
                <a:effectLst/>
                <a:latin typeface="Consolas" panose="020B0609020204030204" pitchFamily="49" charset="0"/>
              </a:rPr>
              <a:t> = </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 * 100)</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print("CLASSIFICATION REPORT")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classification_report</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print("CONFUSION MATRIX")</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confusion_matrix</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models.append</a:t>
            </a:r>
            <a:r>
              <a:rPr lang="en-IN" sz="1400" b="0" dirty="0">
                <a:effectLst/>
                <a:latin typeface="Consolas" panose="020B0609020204030204" pitchFamily="49" charset="0"/>
              </a:rPr>
              <a:t>(('</a:t>
            </a:r>
            <a:r>
              <a:rPr lang="en-IN" sz="1400" b="0" dirty="0" err="1">
                <a:effectLst/>
                <a:latin typeface="Consolas" panose="020B0609020204030204" pitchFamily="49" charset="0"/>
              </a:rPr>
              <a:t>MLPClassifier</a:t>
            </a:r>
            <a:r>
              <a:rPr lang="en-IN" sz="1400" b="0" dirty="0">
                <a:effectLst/>
                <a:latin typeface="Consolas" panose="020B0609020204030204" pitchFamily="49" charset="0"/>
              </a:rPr>
              <a:t>', </a:t>
            </a:r>
            <a:r>
              <a:rPr lang="en-IN" sz="1400" b="0" dirty="0" err="1">
                <a:effectLst/>
                <a:latin typeface="Consolas" panose="020B0609020204030204" pitchFamily="49" charset="0"/>
              </a:rPr>
              <a:t>mlpc</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 SVM Model</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print("SVM")</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from </a:t>
            </a:r>
            <a:r>
              <a:rPr lang="en-IN" sz="1400" b="0" dirty="0" err="1">
                <a:effectLst/>
                <a:latin typeface="Consolas" panose="020B0609020204030204" pitchFamily="49" charset="0"/>
              </a:rPr>
              <a:t>sklearn</a:t>
            </a:r>
            <a:r>
              <a:rPr lang="en-IN" sz="1400" b="0" dirty="0">
                <a:effectLst/>
                <a:latin typeface="Consolas" panose="020B0609020204030204" pitchFamily="49" charset="0"/>
              </a:rPr>
              <a:t> import </a:t>
            </a:r>
            <a:r>
              <a:rPr lang="en-IN" sz="1400" b="0" dirty="0" err="1">
                <a:effectLst/>
                <a:latin typeface="Consolas" panose="020B0609020204030204" pitchFamily="49" charset="0"/>
              </a:rPr>
              <a:t>svm</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lin_clf</a:t>
            </a:r>
            <a:r>
              <a:rPr lang="en-IN" sz="1400" b="0" dirty="0">
                <a:effectLst/>
                <a:latin typeface="Consolas" panose="020B0609020204030204" pitchFamily="49" charset="0"/>
              </a:rPr>
              <a:t> = </a:t>
            </a:r>
            <a:r>
              <a:rPr lang="en-IN" sz="1400" b="0" dirty="0" err="1">
                <a:effectLst/>
                <a:latin typeface="Consolas" panose="020B0609020204030204" pitchFamily="49" charset="0"/>
              </a:rPr>
              <a:t>svm.LinearSVC</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lin_clf.fit</a:t>
            </a:r>
            <a:r>
              <a:rPr lang="en-IN" sz="1400" b="0" dirty="0">
                <a:effectLst/>
                <a:latin typeface="Consolas" panose="020B0609020204030204" pitchFamily="49" charset="0"/>
              </a:rPr>
              <a:t>(</a:t>
            </a:r>
            <a:r>
              <a:rPr lang="en-IN" sz="1400" b="0" dirty="0" err="1">
                <a:effectLst/>
                <a:latin typeface="Consolas" panose="020B0609020204030204" pitchFamily="49" charset="0"/>
              </a:rPr>
              <a:t>X_train</a:t>
            </a:r>
            <a:r>
              <a:rPr lang="en-IN" sz="1400" b="0" dirty="0">
                <a:effectLst/>
                <a:latin typeface="Consolas" panose="020B0609020204030204" pitchFamily="49" charset="0"/>
              </a:rPr>
              <a:t>, </a:t>
            </a:r>
            <a:r>
              <a:rPr lang="en-IN" sz="1400" b="0" dirty="0" err="1">
                <a:effectLst/>
                <a:latin typeface="Consolas" panose="020B0609020204030204" pitchFamily="49" charset="0"/>
              </a:rPr>
              <a:t>y_train</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predict_svm</a:t>
            </a:r>
            <a:r>
              <a:rPr lang="en-IN" sz="1400" b="0" dirty="0">
                <a:effectLst/>
                <a:latin typeface="Consolas" panose="020B0609020204030204" pitchFamily="49" charset="0"/>
              </a:rPr>
              <a:t> = </a:t>
            </a:r>
            <a:r>
              <a:rPr lang="en-IN" sz="1400" b="0" dirty="0" err="1">
                <a:effectLst/>
                <a:latin typeface="Consolas" panose="020B0609020204030204" pitchFamily="49" charset="0"/>
              </a:rPr>
              <a:t>lin_clf.predict</a:t>
            </a:r>
            <a:r>
              <a:rPr lang="en-IN" sz="1400" b="0" dirty="0">
                <a:effectLst/>
                <a:latin typeface="Consolas" panose="020B0609020204030204" pitchFamily="49" charset="0"/>
              </a:rPr>
              <a:t>(</a:t>
            </a:r>
            <a:r>
              <a:rPr lang="en-IN" sz="1400" b="0" dirty="0" err="1">
                <a:effectLst/>
                <a:latin typeface="Consolas" panose="020B0609020204030204" pitchFamily="49" charset="0"/>
              </a:rPr>
              <a:t>X_test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svm_acc</a:t>
            </a:r>
            <a:r>
              <a:rPr lang="en-IN" sz="1400" b="0" dirty="0">
                <a:effectLst/>
                <a:latin typeface="Consolas" panose="020B0609020204030204" pitchFamily="49" charset="0"/>
              </a:rPr>
              <a:t> = </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predict_svm</a:t>
            </a:r>
            <a:r>
              <a:rPr lang="en-IN" sz="1400" b="0" dirty="0">
                <a:effectLst/>
                <a:latin typeface="Consolas" panose="020B0609020204030204" pitchFamily="49" charset="0"/>
              </a:rPr>
              <a:t>) * 100</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svm_acc</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print("CLASSIFICATION REPORT")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classification_report</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predict_svm</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print("CONFUSION MATRIX")</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confusion_matrix</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predict_svm</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models.append</a:t>
            </a:r>
            <a:r>
              <a:rPr lang="en-IN" sz="1400" b="0" dirty="0">
                <a:effectLst/>
                <a:latin typeface="Consolas" panose="020B0609020204030204" pitchFamily="49" charset="0"/>
              </a:rPr>
              <a:t>(('</a:t>
            </a:r>
            <a:r>
              <a:rPr lang="en-IN" sz="1400" b="0" dirty="0" err="1">
                <a:effectLst/>
                <a:latin typeface="Consolas" panose="020B0609020204030204" pitchFamily="49" charset="0"/>
              </a:rPr>
              <a:t>svm</a:t>
            </a:r>
            <a:r>
              <a:rPr lang="en-IN" sz="1400" b="0" dirty="0">
                <a:effectLst/>
                <a:latin typeface="Consolas" panose="020B0609020204030204" pitchFamily="49" charset="0"/>
              </a:rPr>
              <a:t>', </a:t>
            </a:r>
            <a:r>
              <a:rPr lang="en-IN" sz="1400" b="0" dirty="0" err="1">
                <a:effectLst/>
                <a:latin typeface="Consolas" panose="020B0609020204030204" pitchFamily="49" charset="0"/>
              </a:rPr>
              <a:t>lin_clf</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print("Logistic Regression")</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a:t>
            </a:r>
            <a:endParaRPr lang="en-IN" sz="1400" b="0" dirty="0">
              <a:effectLst/>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0510"/>
            <a:ext cx="5926015" cy="791308"/>
          </a:xfrm>
        </p:spPr>
        <p:txBody>
          <a:bodyPr>
            <a:normAutofit/>
          </a:bodyPr>
          <a:lstStyle/>
          <a:p>
            <a:r>
              <a:rPr lang="en-US" sz="4000" dirty="0">
                <a:latin typeface="Times New Roman" panose="02020603050405020304" pitchFamily="18" charset="0"/>
                <a:cs typeface="Times New Roman" panose="02020603050405020304" pitchFamily="18" charset="0"/>
              </a:rPr>
              <a:t>  </a:t>
            </a:r>
            <a:r>
              <a:rPr lang="en-US" sz="4000" dirty="0">
                <a:solidFill>
                  <a:schemeClr val="tx1"/>
                </a:solidFill>
                <a:latin typeface="Times New Roman" panose="02020603050405020304" pitchFamily="18" charset="0"/>
                <a:cs typeface="Times New Roman" panose="02020603050405020304" pitchFamily="18" charset="0"/>
              </a:rPr>
              <a:t>CONTENTS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068" y="1150180"/>
            <a:ext cx="10920047" cy="6189785"/>
          </a:xfrm>
        </p:spPr>
        <p:txBody>
          <a:bodyPr>
            <a:normAutofit/>
          </a:bodyPr>
          <a:lstStyle/>
          <a:p>
            <a:pPr marL="354965" indent="-342265">
              <a:lnSpc>
                <a:spcPct val="100000"/>
              </a:lnSpc>
              <a:spcBef>
                <a:spcPts val="1080"/>
              </a:spcBef>
              <a:buAutoNum type="arabicPeriod"/>
              <a:tabLst>
                <a:tab pos="354965" algn="l"/>
              </a:tabLst>
            </a:pPr>
            <a:r>
              <a:rPr lang="en-IN" spc="-10" dirty="0">
                <a:latin typeface="Times New Roman" panose="02020603050405020304"/>
                <a:cs typeface="Times New Roman" panose="02020603050405020304"/>
              </a:rPr>
              <a:t>Abstract</a:t>
            </a:r>
            <a:endParaRPr lang="en-IN" dirty="0">
              <a:latin typeface="Times New Roman" panose="02020603050405020304"/>
              <a:cs typeface="Times New Roman" panose="02020603050405020304"/>
            </a:endParaRPr>
          </a:p>
          <a:p>
            <a:pPr marL="354965" indent="-342265">
              <a:lnSpc>
                <a:spcPct val="100000"/>
              </a:lnSpc>
              <a:spcBef>
                <a:spcPts val="1080"/>
              </a:spcBef>
              <a:buAutoNum type="arabicPeriod"/>
              <a:tabLst>
                <a:tab pos="354965" algn="l"/>
              </a:tabLst>
            </a:pPr>
            <a:r>
              <a:rPr lang="en-IN" dirty="0">
                <a:latin typeface="Times New Roman" panose="02020603050405020304"/>
                <a:cs typeface="Times New Roman" panose="02020603050405020304"/>
              </a:rPr>
              <a:t>Existing</a:t>
            </a:r>
            <a:r>
              <a:rPr lang="en-IN" spc="-45" dirty="0">
                <a:latin typeface="Times New Roman" panose="02020603050405020304"/>
                <a:cs typeface="Times New Roman" panose="02020603050405020304"/>
              </a:rPr>
              <a:t> </a:t>
            </a:r>
            <a:r>
              <a:rPr lang="en-IN" dirty="0">
                <a:latin typeface="Times New Roman" panose="02020603050405020304"/>
                <a:cs typeface="Times New Roman" panose="02020603050405020304"/>
              </a:rPr>
              <a:t>System</a:t>
            </a:r>
            <a:r>
              <a:rPr lang="en-IN" spc="-40" dirty="0">
                <a:latin typeface="Times New Roman" panose="02020603050405020304"/>
                <a:cs typeface="Times New Roman" panose="02020603050405020304"/>
              </a:rPr>
              <a:t> </a:t>
            </a:r>
            <a:endParaRPr lang="en-IN" spc="-40" dirty="0">
              <a:latin typeface="Times New Roman" panose="02020603050405020304"/>
              <a:cs typeface="Times New Roman" panose="02020603050405020304"/>
            </a:endParaRPr>
          </a:p>
          <a:p>
            <a:pPr marL="354965" indent="-342265">
              <a:lnSpc>
                <a:spcPct val="100000"/>
              </a:lnSpc>
              <a:spcBef>
                <a:spcPts val="1080"/>
              </a:spcBef>
              <a:buAutoNum type="arabicPeriod"/>
              <a:tabLst>
                <a:tab pos="354965" algn="l"/>
              </a:tabLst>
            </a:pPr>
            <a:r>
              <a:rPr lang="en-IN" dirty="0">
                <a:latin typeface="Times New Roman" panose="02020603050405020304"/>
                <a:cs typeface="Times New Roman" panose="02020603050405020304"/>
              </a:rPr>
              <a:t>Disadvantages</a:t>
            </a:r>
            <a:r>
              <a:rPr lang="en-IN" spc="-40" dirty="0">
                <a:latin typeface="Times New Roman" panose="02020603050405020304"/>
                <a:cs typeface="Times New Roman" panose="02020603050405020304"/>
              </a:rPr>
              <a:t> </a:t>
            </a:r>
            <a:r>
              <a:rPr lang="en-IN" dirty="0">
                <a:latin typeface="Times New Roman" panose="02020603050405020304"/>
                <a:cs typeface="Times New Roman" panose="02020603050405020304"/>
              </a:rPr>
              <a:t>of</a:t>
            </a:r>
            <a:r>
              <a:rPr lang="en-IN" spc="-30" dirty="0">
                <a:latin typeface="Times New Roman" panose="02020603050405020304"/>
                <a:cs typeface="Times New Roman" panose="02020603050405020304"/>
              </a:rPr>
              <a:t> </a:t>
            </a:r>
            <a:r>
              <a:rPr lang="en-IN" dirty="0">
                <a:latin typeface="Times New Roman" panose="02020603050405020304"/>
                <a:cs typeface="Times New Roman" panose="02020603050405020304"/>
              </a:rPr>
              <a:t>Existing</a:t>
            </a:r>
            <a:r>
              <a:rPr lang="en-IN" spc="-35" dirty="0">
                <a:latin typeface="Times New Roman" panose="02020603050405020304"/>
                <a:cs typeface="Times New Roman" panose="02020603050405020304"/>
              </a:rPr>
              <a:t> </a:t>
            </a:r>
            <a:r>
              <a:rPr lang="en-IN" spc="-10" dirty="0">
                <a:latin typeface="Times New Roman" panose="02020603050405020304"/>
                <a:cs typeface="Times New Roman" panose="02020603050405020304"/>
              </a:rPr>
              <a:t>System</a:t>
            </a:r>
            <a:endParaRPr lang="en-IN" dirty="0">
              <a:latin typeface="Times New Roman" panose="02020603050405020304"/>
              <a:cs typeface="Times New Roman" panose="02020603050405020304"/>
            </a:endParaRPr>
          </a:p>
          <a:p>
            <a:pPr marL="355600" marR="509270">
              <a:lnSpc>
                <a:spcPct val="150000"/>
              </a:lnSpc>
              <a:buAutoNum type="arabicPeriod"/>
              <a:tabLst>
                <a:tab pos="355600" algn="l"/>
              </a:tabLst>
            </a:pPr>
            <a:r>
              <a:rPr lang="en-IN" dirty="0">
                <a:latin typeface="Times New Roman" panose="02020603050405020304"/>
                <a:cs typeface="Times New Roman" panose="02020603050405020304"/>
              </a:rPr>
              <a:t>Proposed</a:t>
            </a:r>
            <a:r>
              <a:rPr lang="en-IN" spc="-35" dirty="0">
                <a:latin typeface="Times New Roman" panose="02020603050405020304"/>
                <a:cs typeface="Times New Roman" panose="02020603050405020304"/>
              </a:rPr>
              <a:t> </a:t>
            </a:r>
            <a:r>
              <a:rPr lang="en-IN" dirty="0">
                <a:latin typeface="Times New Roman" panose="02020603050405020304"/>
                <a:cs typeface="Times New Roman" panose="02020603050405020304"/>
              </a:rPr>
              <a:t>System</a:t>
            </a:r>
            <a:r>
              <a:rPr lang="en-IN" spc="-60" dirty="0">
                <a:latin typeface="Times New Roman" panose="02020603050405020304"/>
                <a:cs typeface="Times New Roman" panose="02020603050405020304"/>
              </a:rPr>
              <a:t> </a:t>
            </a:r>
            <a:endParaRPr lang="en-IN" spc="-60" dirty="0">
              <a:latin typeface="Times New Roman" panose="02020603050405020304"/>
              <a:cs typeface="Times New Roman" panose="02020603050405020304"/>
            </a:endParaRPr>
          </a:p>
          <a:p>
            <a:pPr marL="355600" marR="509270">
              <a:lnSpc>
                <a:spcPct val="150000"/>
              </a:lnSpc>
              <a:buAutoNum type="arabicPeriod"/>
              <a:tabLst>
                <a:tab pos="355600" algn="l"/>
              </a:tabLst>
            </a:pPr>
            <a:r>
              <a:rPr lang="en-IN" dirty="0">
                <a:latin typeface="Times New Roman" panose="02020603050405020304"/>
                <a:cs typeface="Times New Roman" panose="02020603050405020304"/>
              </a:rPr>
              <a:t>Advantages</a:t>
            </a:r>
            <a:r>
              <a:rPr lang="en-IN" spc="-50" dirty="0">
                <a:latin typeface="Times New Roman" panose="02020603050405020304"/>
                <a:cs typeface="Times New Roman" panose="02020603050405020304"/>
              </a:rPr>
              <a:t> </a:t>
            </a:r>
            <a:r>
              <a:rPr lang="en-IN" dirty="0">
                <a:latin typeface="Times New Roman" panose="02020603050405020304"/>
                <a:cs typeface="Times New Roman" panose="02020603050405020304"/>
              </a:rPr>
              <a:t>of</a:t>
            </a:r>
            <a:r>
              <a:rPr lang="en-IN" spc="-35" dirty="0">
                <a:latin typeface="Times New Roman" panose="02020603050405020304"/>
                <a:cs typeface="Times New Roman" panose="02020603050405020304"/>
              </a:rPr>
              <a:t> </a:t>
            </a:r>
            <a:r>
              <a:rPr lang="en-IN" spc="-10" dirty="0">
                <a:latin typeface="Times New Roman" panose="02020603050405020304"/>
                <a:cs typeface="Times New Roman" panose="02020603050405020304"/>
              </a:rPr>
              <a:t>Proposed System</a:t>
            </a:r>
            <a:endParaRPr lang="en-IN" dirty="0">
              <a:latin typeface="Times New Roman" panose="02020603050405020304"/>
              <a:cs typeface="Times New Roman" panose="02020603050405020304"/>
            </a:endParaRPr>
          </a:p>
          <a:p>
            <a:pPr marL="354965" indent="-342265">
              <a:lnSpc>
                <a:spcPct val="100000"/>
              </a:lnSpc>
              <a:spcBef>
                <a:spcPts val="1080"/>
              </a:spcBef>
              <a:buAutoNum type="arabicPeriod"/>
              <a:tabLst>
                <a:tab pos="354965" algn="l"/>
              </a:tabLst>
            </a:pPr>
            <a:r>
              <a:rPr lang="en-IN" dirty="0">
                <a:latin typeface="Times New Roman" panose="02020603050405020304"/>
                <a:cs typeface="Times New Roman" panose="02020603050405020304"/>
              </a:rPr>
              <a:t>System</a:t>
            </a:r>
            <a:r>
              <a:rPr lang="en-IN" spc="-20" dirty="0">
                <a:latin typeface="Times New Roman" panose="02020603050405020304"/>
                <a:cs typeface="Times New Roman" panose="02020603050405020304"/>
              </a:rPr>
              <a:t> </a:t>
            </a:r>
            <a:r>
              <a:rPr lang="en-IN" spc="-10" dirty="0">
                <a:latin typeface="Times New Roman" panose="02020603050405020304"/>
                <a:cs typeface="Times New Roman" panose="02020603050405020304"/>
              </a:rPr>
              <a:t>Requirements</a:t>
            </a:r>
            <a:endParaRPr lang="en-IN" spc="-10" dirty="0">
              <a:latin typeface="Times New Roman" panose="02020603050405020304"/>
              <a:cs typeface="Times New Roman" panose="02020603050405020304"/>
            </a:endParaRPr>
          </a:p>
          <a:p>
            <a:pPr marL="354965" indent="-342265">
              <a:lnSpc>
                <a:spcPct val="100000"/>
              </a:lnSpc>
              <a:spcBef>
                <a:spcPts val="1080"/>
              </a:spcBef>
              <a:buAutoNum type="arabicPeriod"/>
              <a:tabLst>
                <a:tab pos="354965" algn="l"/>
              </a:tabLst>
            </a:pPr>
            <a:r>
              <a:rPr lang="en-IN" spc="-10" dirty="0">
                <a:latin typeface="Times New Roman" panose="02020603050405020304"/>
                <a:cs typeface="Times New Roman" panose="02020603050405020304"/>
              </a:rPr>
              <a:t>Novelty</a:t>
            </a:r>
            <a:r>
              <a:rPr lang="en-US" altLang="en-IN" spc="-10" dirty="0">
                <a:latin typeface="Times New Roman" panose="02020603050405020304"/>
                <a:cs typeface="Times New Roman" panose="02020603050405020304"/>
              </a:rPr>
              <a:t> Of Project</a:t>
            </a:r>
            <a:endParaRPr lang="en-IN" dirty="0">
              <a:latin typeface="Times New Roman" panose="02020603050405020304"/>
              <a:cs typeface="Times New Roman" panose="02020603050405020304"/>
            </a:endParaRPr>
          </a:p>
          <a:p>
            <a:pPr marL="354965" indent="-342265">
              <a:lnSpc>
                <a:spcPct val="100000"/>
              </a:lnSpc>
              <a:spcBef>
                <a:spcPts val="1085"/>
              </a:spcBef>
              <a:buAutoNum type="arabicPeriod"/>
              <a:tabLst>
                <a:tab pos="354965" algn="l"/>
              </a:tabLst>
            </a:pPr>
            <a:r>
              <a:rPr lang="en-IN" dirty="0">
                <a:latin typeface="Times New Roman" panose="02020603050405020304" pitchFamily="18" charset="0"/>
                <a:cs typeface="Times New Roman" panose="02020603050405020304" pitchFamily="18" charset="0"/>
              </a:rPr>
              <a:t>System Architecture </a:t>
            </a:r>
            <a:endParaRPr lang="en-IN" dirty="0">
              <a:latin typeface="Times New Roman" panose="02020603050405020304" pitchFamily="18" charset="0"/>
              <a:cs typeface="Times New Roman" panose="02020603050405020304" pitchFamily="18" charset="0"/>
            </a:endParaRPr>
          </a:p>
          <a:p>
            <a:pPr marL="354965" indent="-342265">
              <a:lnSpc>
                <a:spcPct val="100000"/>
              </a:lnSpc>
              <a:spcBef>
                <a:spcPts val="1085"/>
              </a:spcBef>
              <a:buAutoNum type="arabicPeriod"/>
              <a:tabLst>
                <a:tab pos="354965" algn="l"/>
              </a:tabLst>
            </a:pPr>
            <a:r>
              <a:rPr lang="en-IN" dirty="0">
                <a:latin typeface="Times New Roman" panose="02020603050405020304" pitchFamily="18" charset="0"/>
                <a:cs typeface="Times New Roman" panose="02020603050405020304" pitchFamily="18" charset="0"/>
              </a:rPr>
              <a:t>Modules </a:t>
            </a:r>
            <a:endParaRPr lang="en-IN" dirty="0">
              <a:latin typeface="Times New Roman" panose="02020603050405020304" pitchFamily="18" charset="0"/>
              <a:cs typeface="Times New Roman" panose="02020603050405020304" pitchFamily="18" charset="0"/>
            </a:endParaRPr>
          </a:p>
          <a:p>
            <a:pPr marL="354965" indent="-342265">
              <a:lnSpc>
                <a:spcPct val="100000"/>
              </a:lnSpc>
              <a:spcBef>
                <a:spcPts val="1085"/>
              </a:spcBef>
              <a:buAutoNum type="arabicPeriod"/>
              <a:tabLst>
                <a:tab pos="354965" algn="l"/>
              </a:tabLst>
            </a:pPr>
            <a:r>
              <a:rPr lang="en-IN" dirty="0">
                <a:latin typeface="Times New Roman" panose="02020603050405020304" pitchFamily="18" charset="0"/>
                <a:cs typeface="Times New Roman" panose="02020603050405020304" pitchFamily="18" charset="0"/>
              </a:rPr>
              <a:t>UML Diagrams</a:t>
            </a:r>
            <a:endParaRPr lang="en-IN" dirty="0">
              <a:latin typeface="Times New Roman" panose="02020603050405020304" pitchFamily="18" charset="0"/>
              <a:cs typeface="Times New Roman" panose="02020603050405020304" pitchFamily="18" charset="0"/>
            </a:endParaRPr>
          </a:p>
          <a:p>
            <a:pPr marL="354965" indent="-342265">
              <a:lnSpc>
                <a:spcPct val="100000"/>
              </a:lnSpc>
              <a:spcBef>
                <a:spcPts val="1085"/>
              </a:spcBef>
              <a:buAutoNum type="arabicPeriod"/>
              <a:tabLst>
                <a:tab pos="354965" algn="l"/>
              </a:tabLst>
            </a:pPr>
            <a:r>
              <a:rPr lang="en-IN" altLang="en-IN" spc="-10" dirty="0">
                <a:latin typeface="Times New Roman" panose="02020603050405020304" pitchFamily="18" charset="0"/>
                <a:cs typeface="Times New Roman" panose="02020603050405020304" pitchFamily="18" charset="0"/>
              </a:rPr>
              <a:t>Conclusion</a:t>
            </a:r>
            <a:endParaRPr lang="en-US" altLang="en-IN" spc="-1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0400" y="264160"/>
            <a:ext cx="8592820" cy="6703060"/>
          </a:xfrm>
          <a:prstGeom prst="rect">
            <a:avLst/>
          </a:prstGeom>
          <a:noFill/>
        </p:spPr>
        <p:txBody>
          <a:bodyPr wrap="none" rtlCol="0">
            <a:spAutoFit/>
          </a:bodyPr>
          <a:lstStyle/>
          <a:p>
            <a:pPr>
              <a:lnSpc>
                <a:spcPts val="1425"/>
              </a:lnSpc>
            </a:pPr>
            <a:r>
              <a:rPr lang="en-IN" sz="1400" b="0" dirty="0">
                <a:effectLst/>
                <a:latin typeface="Consolas" panose="020B0609020204030204" pitchFamily="49" charset="0"/>
              </a:rPr>
              <a:t>from </a:t>
            </a:r>
            <a:r>
              <a:rPr lang="en-IN" sz="1400" b="0" dirty="0" err="1">
                <a:effectLst/>
                <a:latin typeface="Consolas" panose="020B0609020204030204" pitchFamily="49" charset="0"/>
              </a:rPr>
              <a:t>sklearn.linear_model</a:t>
            </a:r>
            <a:r>
              <a:rPr lang="en-IN" sz="1400" b="0" dirty="0">
                <a:effectLst/>
                <a:latin typeface="Consolas" panose="020B0609020204030204" pitchFamily="49" charset="0"/>
              </a:rPr>
              <a:t> import </a:t>
            </a:r>
            <a:r>
              <a:rPr lang="en-IN" sz="1400" b="0" dirty="0" err="1">
                <a:effectLst/>
                <a:latin typeface="Consolas" panose="020B0609020204030204" pitchFamily="49" charset="0"/>
              </a:rPr>
              <a:t>LogisticRegression</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reg = </a:t>
            </a:r>
            <a:r>
              <a:rPr lang="en-IN" sz="1400" b="0" dirty="0" err="1">
                <a:effectLst/>
                <a:latin typeface="Consolas" panose="020B0609020204030204" pitchFamily="49" charset="0"/>
              </a:rPr>
              <a:t>LogisticRegression</a:t>
            </a:r>
            <a:r>
              <a:rPr lang="en-IN" sz="1400" b="0" dirty="0">
                <a:effectLst/>
                <a:latin typeface="Consolas" panose="020B0609020204030204" pitchFamily="49" charset="0"/>
              </a:rPr>
              <a:t>(</a:t>
            </a:r>
            <a:r>
              <a:rPr lang="en-IN" sz="1400" b="0" dirty="0" err="1">
                <a:effectLst/>
                <a:latin typeface="Consolas" panose="020B0609020204030204" pitchFamily="49" charset="0"/>
              </a:rPr>
              <a:t>random_state</a:t>
            </a:r>
            <a:r>
              <a:rPr lang="en-IN" sz="1400" b="0" dirty="0">
                <a:effectLst/>
                <a:latin typeface="Consolas" panose="020B0609020204030204" pitchFamily="49" charset="0"/>
              </a:rPr>
              <a:t>=0, solver='</a:t>
            </a:r>
            <a:r>
              <a:rPr lang="en-IN" sz="1400" b="0" dirty="0" err="1">
                <a:effectLst/>
                <a:latin typeface="Consolas" panose="020B0609020204030204" pitchFamily="49" charset="0"/>
              </a:rPr>
              <a:t>lbfgs</a:t>
            </a:r>
            <a:r>
              <a:rPr lang="en-IN" sz="1400" b="0" dirty="0">
                <a:effectLst/>
                <a:latin typeface="Consolas" panose="020B0609020204030204" pitchFamily="49" charset="0"/>
              </a:rPr>
              <a:t>').fit(</a:t>
            </a:r>
            <a:r>
              <a:rPr lang="en-IN" sz="1400" b="0" dirty="0" err="1">
                <a:effectLst/>
                <a:latin typeface="Consolas" panose="020B0609020204030204" pitchFamily="49" charset="0"/>
              </a:rPr>
              <a:t>X_train</a:t>
            </a:r>
            <a:r>
              <a:rPr lang="en-IN" sz="1400" b="0" dirty="0">
                <a:effectLst/>
                <a:latin typeface="Consolas" panose="020B0609020204030204" pitchFamily="49" charset="0"/>
              </a:rPr>
              <a:t>, </a:t>
            </a:r>
            <a:r>
              <a:rPr lang="en-IN" sz="1400" b="0" dirty="0" err="1">
                <a:effectLst/>
                <a:latin typeface="Consolas" panose="020B0609020204030204" pitchFamily="49" charset="0"/>
              </a:rPr>
              <a:t>y_train</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 = </a:t>
            </a:r>
            <a:r>
              <a:rPr lang="en-IN" sz="1400" b="0" dirty="0" err="1">
                <a:effectLst/>
                <a:latin typeface="Consolas" panose="020B0609020204030204" pitchFamily="49" charset="0"/>
              </a:rPr>
              <a:t>reg.predict</a:t>
            </a:r>
            <a:r>
              <a:rPr lang="en-IN" sz="1400" b="0" dirty="0">
                <a:effectLst/>
                <a:latin typeface="Consolas" panose="020B0609020204030204" pitchFamily="49" charset="0"/>
              </a:rPr>
              <a:t>(</a:t>
            </a:r>
            <a:r>
              <a:rPr lang="en-IN" sz="1400" b="0" dirty="0" err="1">
                <a:effectLst/>
                <a:latin typeface="Consolas" panose="020B0609020204030204" pitchFamily="49" charset="0"/>
              </a:rPr>
              <a:t>X_test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print("ACCURACY")</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 * 100)</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print("CLASSIFICATION REPORT")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classification_report</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print("CONFUSION MATRIX")</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confusion_matrix</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models.append</a:t>
            </a:r>
            <a:r>
              <a:rPr lang="en-IN" sz="1400" b="0" dirty="0">
                <a:effectLst/>
                <a:latin typeface="Consolas" panose="020B0609020204030204" pitchFamily="49" charset="0"/>
              </a:rPr>
              <a:t>(('logistic', reg))</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print("Decision Tree Classifier")</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dtc</a:t>
            </a:r>
            <a:r>
              <a:rPr lang="en-IN" sz="1400" b="0" dirty="0">
                <a:effectLst/>
                <a:latin typeface="Consolas" panose="020B0609020204030204" pitchFamily="49" charset="0"/>
              </a:rPr>
              <a:t> = </a:t>
            </a:r>
            <a:r>
              <a:rPr lang="en-IN" sz="1400" b="0" dirty="0" err="1">
                <a:effectLst/>
                <a:latin typeface="Consolas" panose="020B0609020204030204" pitchFamily="49" charset="0"/>
              </a:rPr>
              <a:t>DecisionTreeClassifier</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dtc.fit</a:t>
            </a:r>
            <a:r>
              <a:rPr lang="en-IN" sz="1400" b="0" dirty="0">
                <a:effectLst/>
                <a:latin typeface="Consolas" panose="020B0609020204030204" pitchFamily="49" charset="0"/>
              </a:rPr>
              <a:t>(</a:t>
            </a:r>
            <a:r>
              <a:rPr lang="en-IN" sz="1400" b="0" dirty="0" err="1">
                <a:effectLst/>
                <a:latin typeface="Consolas" panose="020B0609020204030204" pitchFamily="49" charset="0"/>
              </a:rPr>
              <a:t>X_train</a:t>
            </a:r>
            <a:r>
              <a:rPr lang="en-IN" sz="1400" b="0" dirty="0">
                <a:effectLst/>
                <a:latin typeface="Consolas" panose="020B0609020204030204" pitchFamily="49" charset="0"/>
              </a:rPr>
              <a:t>, </a:t>
            </a:r>
            <a:r>
              <a:rPr lang="en-IN" sz="1400" b="0" dirty="0" err="1">
                <a:effectLst/>
                <a:latin typeface="Consolas" panose="020B0609020204030204" pitchFamily="49" charset="0"/>
              </a:rPr>
              <a:t>y_train</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dtcpredict</a:t>
            </a:r>
            <a:r>
              <a:rPr lang="en-IN" sz="1400" b="0" dirty="0">
                <a:effectLst/>
                <a:latin typeface="Consolas" panose="020B0609020204030204" pitchFamily="49" charset="0"/>
              </a:rPr>
              <a:t> = </a:t>
            </a:r>
            <a:r>
              <a:rPr lang="en-IN" sz="1400" b="0" dirty="0" err="1">
                <a:effectLst/>
                <a:latin typeface="Consolas" panose="020B0609020204030204" pitchFamily="49" charset="0"/>
              </a:rPr>
              <a:t>dtc.predict</a:t>
            </a:r>
            <a:r>
              <a:rPr lang="en-IN" sz="1400" b="0" dirty="0">
                <a:effectLst/>
                <a:latin typeface="Consolas" panose="020B0609020204030204" pitchFamily="49" charset="0"/>
              </a:rPr>
              <a:t>(</a:t>
            </a:r>
            <a:r>
              <a:rPr lang="en-IN" sz="1400" b="0" dirty="0" err="1">
                <a:effectLst/>
                <a:latin typeface="Consolas" panose="020B0609020204030204" pitchFamily="49" charset="0"/>
              </a:rPr>
              <a:t>X_test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print("ACCURACY")</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dtcpredict</a:t>
            </a:r>
            <a:r>
              <a:rPr lang="en-IN" sz="1400" b="0" dirty="0">
                <a:effectLst/>
                <a:latin typeface="Consolas" panose="020B0609020204030204" pitchFamily="49" charset="0"/>
              </a:rPr>
              <a:t>) * 100)</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print("CLASSIFICATION REPORT")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classification_report</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dtcpredict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print("CONFUSION MATRIX")</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confusion_matrix</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dtcpredict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models.append</a:t>
            </a:r>
            <a:r>
              <a:rPr lang="en-IN" sz="1400" b="0" dirty="0">
                <a:effectLst/>
                <a:latin typeface="Consolas" panose="020B0609020204030204" pitchFamily="49" charset="0"/>
              </a:rPr>
              <a:t>(('</a:t>
            </a:r>
            <a:r>
              <a:rPr lang="en-IN" sz="1400" b="0" dirty="0" err="1">
                <a:effectLst/>
                <a:latin typeface="Consolas" panose="020B0609020204030204" pitchFamily="49" charset="0"/>
              </a:rPr>
              <a:t>DecisionTreeClassifier</a:t>
            </a:r>
            <a:r>
              <a:rPr lang="en-IN" sz="1400" b="0" dirty="0">
                <a:effectLst/>
                <a:latin typeface="Consolas" panose="020B0609020204030204" pitchFamily="49" charset="0"/>
              </a:rPr>
              <a:t>', </a:t>
            </a:r>
            <a:r>
              <a:rPr lang="en-IN" sz="1400" b="0" dirty="0" err="1">
                <a:effectLst/>
                <a:latin typeface="Consolas" panose="020B0609020204030204" pitchFamily="49" charset="0"/>
              </a:rPr>
              <a:t>dtc</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classifier = </a:t>
            </a:r>
            <a:r>
              <a:rPr lang="en-IN" sz="1400" b="0" dirty="0" err="1">
                <a:effectLst/>
                <a:latin typeface="Consolas" panose="020B0609020204030204" pitchFamily="49" charset="0"/>
              </a:rPr>
              <a:t>VotingClassifier</a:t>
            </a:r>
            <a:r>
              <a:rPr lang="en-IN" sz="1400" b="0" dirty="0">
                <a:effectLst/>
                <a:latin typeface="Consolas" panose="020B0609020204030204" pitchFamily="49" charset="0"/>
              </a:rPr>
              <a:t>(models)</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classifier.fit</a:t>
            </a:r>
            <a:r>
              <a:rPr lang="en-IN" sz="1400" b="0" dirty="0">
                <a:effectLst/>
                <a:latin typeface="Consolas" panose="020B0609020204030204" pitchFamily="49" charset="0"/>
              </a:rPr>
              <a:t>(</a:t>
            </a:r>
            <a:r>
              <a:rPr lang="en-IN" sz="1400" b="0" dirty="0" err="1">
                <a:effectLst/>
                <a:latin typeface="Consolas" panose="020B0609020204030204" pitchFamily="49" charset="0"/>
              </a:rPr>
              <a:t>X_train</a:t>
            </a:r>
            <a:r>
              <a:rPr lang="en-IN" sz="1400" b="0" dirty="0">
                <a:effectLst/>
                <a:latin typeface="Consolas" panose="020B0609020204030204" pitchFamily="49" charset="0"/>
              </a:rPr>
              <a:t>, </a:t>
            </a:r>
            <a:r>
              <a:rPr lang="en-IN" sz="1400" b="0" dirty="0" err="1">
                <a:effectLst/>
                <a:latin typeface="Consolas" panose="020B0609020204030204" pitchFamily="49" charset="0"/>
              </a:rPr>
              <a:t>y_train</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 = </a:t>
            </a:r>
            <a:r>
              <a:rPr lang="en-IN" sz="1400" b="0" dirty="0" err="1">
                <a:effectLst/>
                <a:latin typeface="Consolas" panose="020B0609020204030204" pitchFamily="49" charset="0"/>
              </a:rPr>
              <a:t>classifier.predict</a:t>
            </a:r>
            <a:r>
              <a:rPr lang="en-IN" sz="1400" b="0" dirty="0">
                <a:effectLst/>
                <a:latin typeface="Consolas" panose="020B0609020204030204" pitchFamily="49" charset="0"/>
              </a:rPr>
              <a:t>(</a:t>
            </a:r>
            <a:r>
              <a:rPr lang="en-IN" sz="1400" b="0" dirty="0" err="1">
                <a:effectLst/>
                <a:latin typeface="Consolas" panose="020B0609020204030204" pitchFamily="49" charset="0"/>
              </a:rPr>
              <a:t>X_test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Fid1 = [Fid]</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vector1 = </a:t>
            </a:r>
            <a:r>
              <a:rPr lang="en-IN" sz="1400" b="0" dirty="0" err="1">
                <a:effectLst/>
                <a:latin typeface="Consolas" panose="020B0609020204030204" pitchFamily="49" charset="0"/>
              </a:rPr>
              <a:t>cv.transform</a:t>
            </a:r>
            <a:r>
              <a:rPr lang="en-IN" sz="1400" b="0" dirty="0">
                <a:effectLst/>
                <a:latin typeface="Consolas" panose="020B0609020204030204" pitchFamily="49" charset="0"/>
              </a:rPr>
              <a:t>(Fid1).</a:t>
            </a:r>
            <a:r>
              <a:rPr lang="en-IN" sz="1400" b="0" dirty="0" err="1">
                <a:effectLst/>
                <a:latin typeface="Consolas" panose="020B0609020204030204" pitchFamily="49" charset="0"/>
              </a:rPr>
              <a:t>toarray</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predict_text</a:t>
            </a:r>
            <a:r>
              <a:rPr lang="en-IN" sz="1400" b="0" dirty="0">
                <a:effectLst/>
                <a:latin typeface="Consolas" panose="020B0609020204030204" pitchFamily="49" charset="0"/>
              </a:rPr>
              <a:t> = </a:t>
            </a:r>
            <a:r>
              <a:rPr lang="en-IN" sz="1400" b="0" dirty="0" err="1">
                <a:effectLst/>
                <a:latin typeface="Consolas" panose="020B0609020204030204" pitchFamily="49" charset="0"/>
              </a:rPr>
              <a:t>classifier.predict</a:t>
            </a:r>
            <a:r>
              <a:rPr lang="en-IN" sz="1400" b="0" dirty="0">
                <a:effectLst/>
                <a:latin typeface="Consolas" panose="020B0609020204030204" pitchFamily="49" charset="0"/>
              </a:rPr>
              <a:t>(vector1)</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pred = str(</a:t>
            </a:r>
            <a:r>
              <a:rPr lang="en-IN" sz="1400" b="0" dirty="0" err="1">
                <a:effectLst/>
                <a:latin typeface="Consolas" panose="020B0609020204030204" pitchFamily="49" charset="0"/>
              </a:rPr>
              <a:t>predict_text</a:t>
            </a:r>
            <a:r>
              <a:rPr lang="en-IN" sz="1400" b="0" dirty="0">
                <a:effectLst/>
                <a:latin typeface="Consolas" panose="020B0609020204030204" pitchFamily="49" charset="0"/>
              </a:rPr>
              <a:t>).replace("[", "")</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pred1 = </a:t>
            </a:r>
            <a:r>
              <a:rPr lang="en-IN" sz="1400" b="0" dirty="0" err="1">
                <a:effectLst/>
                <a:latin typeface="Consolas" panose="020B0609020204030204" pitchFamily="49" charset="0"/>
              </a:rPr>
              <a:t>pred.replace</a:t>
            </a:r>
            <a:r>
              <a:rPr lang="en-IN" sz="1400" b="0" dirty="0">
                <a:effectLst/>
                <a:latin typeface="Consolas" panose="020B0609020204030204" pitchFamily="49" charset="0"/>
              </a:rPr>
              <a:t>("]", "")</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prediction = int(pred1)</a:t>
            </a:r>
            <a:endParaRPr lang="en-IN" sz="1400" b="0" dirty="0">
              <a:effectLst/>
              <a:latin typeface="Consolas" panose="020B0609020204030204" pitchFamily="49" charset="0"/>
            </a:endParaRPr>
          </a:p>
          <a:p>
            <a:endParaRPr lang="en-IN" sz="1400" b="0" dirty="0">
              <a:effectLst/>
              <a:latin typeface="Consolas" panose="020B060902020403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5040" y="467360"/>
            <a:ext cx="8397240" cy="5240655"/>
          </a:xfrm>
          <a:prstGeom prst="rect">
            <a:avLst/>
          </a:prstGeom>
          <a:noFill/>
        </p:spPr>
        <p:txBody>
          <a:bodyPr wrap="none" rtlCol="0">
            <a:spAutoFit/>
          </a:bodyPr>
          <a:lstStyle/>
          <a:p>
            <a:pPr>
              <a:lnSpc>
                <a:spcPts val="1425"/>
              </a:lnSpc>
            </a:pPr>
            <a:r>
              <a:rPr lang="en-IN" sz="1400" b="0" dirty="0">
                <a:effectLst/>
                <a:latin typeface="Consolas" panose="020B0609020204030204" pitchFamily="49" charset="0"/>
              </a:rPr>
              <a:t>        if prediction == 0:</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val</a:t>
            </a:r>
            <a:r>
              <a:rPr lang="en-IN" sz="1400" b="0" dirty="0">
                <a:effectLst/>
                <a:latin typeface="Consolas" panose="020B0609020204030204" pitchFamily="49" charset="0"/>
              </a:rPr>
              <a:t> = 'Cross Site Scripting'</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elif</a:t>
            </a:r>
            <a:r>
              <a:rPr lang="en-IN" sz="1400" b="0" dirty="0">
                <a:effectLst/>
                <a:latin typeface="Consolas" panose="020B0609020204030204" pitchFamily="49" charset="0"/>
              </a:rPr>
              <a:t> prediction == 1:</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val</a:t>
            </a:r>
            <a:r>
              <a:rPr lang="en-IN" sz="1400" b="0" dirty="0">
                <a:effectLst/>
                <a:latin typeface="Consolas" panose="020B0609020204030204" pitchFamily="49" charset="0"/>
              </a:rPr>
              <a:t> = 'DoS'</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elif</a:t>
            </a:r>
            <a:r>
              <a:rPr lang="en-IN" sz="1400" b="0" dirty="0">
                <a:effectLst/>
                <a:latin typeface="Consolas" panose="020B0609020204030204" pitchFamily="49" charset="0"/>
              </a:rPr>
              <a:t> prediction == 2:</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val</a:t>
            </a:r>
            <a:r>
              <a:rPr lang="en-IN" sz="1400" b="0" dirty="0">
                <a:effectLst/>
                <a:latin typeface="Consolas" panose="020B0609020204030204" pitchFamily="49" charset="0"/>
              </a:rPr>
              <a:t> = 'Password Attacks'</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br>
              <a:rPr lang="en-IN" sz="1400" b="0" dirty="0">
                <a:effectLst/>
                <a:latin typeface="Consolas" panose="020B0609020204030204" pitchFamily="49" charset="0"/>
              </a:rPr>
            </a:br>
            <a:r>
              <a:rPr lang="en-IN" sz="1400" b="0" dirty="0">
                <a:effectLst/>
                <a:latin typeface="Consolas" panose="020B0609020204030204" pitchFamily="49" charset="0"/>
              </a:rPr>
              <a:t>        print(</a:t>
            </a:r>
            <a:r>
              <a:rPr lang="en-IN" sz="1400" b="0" dirty="0" err="1">
                <a:effectLst/>
                <a:latin typeface="Consolas" panose="020B0609020204030204" pitchFamily="49" charset="0"/>
              </a:rPr>
              <a:t>val</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print(pred1)</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a:t>
            </a:r>
            <a:r>
              <a:rPr lang="en-IN" sz="1400" b="0" dirty="0" err="1">
                <a:effectLst/>
                <a:latin typeface="Consolas" panose="020B0609020204030204" pitchFamily="49" charset="0"/>
              </a:rPr>
              <a:t>cyberattack_detection.objects.create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Fid=Fid,</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Protocol=Protocol,</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Flag=Flag,</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Packet=Packet,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Sender_ID</a:t>
            </a:r>
            <a:r>
              <a:rPr lang="en-IN" sz="1400" b="0" dirty="0">
                <a:effectLst/>
                <a:latin typeface="Consolas" panose="020B0609020204030204" pitchFamily="49" charset="0"/>
              </a:rPr>
              <a:t>=</a:t>
            </a:r>
            <a:r>
              <a:rPr lang="en-IN" sz="1400" b="0" dirty="0" err="1">
                <a:effectLst/>
                <a:latin typeface="Consolas" panose="020B0609020204030204" pitchFamily="49" charset="0"/>
              </a:rPr>
              <a:t>Sender_ID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Receiver_ID</a:t>
            </a:r>
            <a:r>
              <a:rPr lang="en-IN" sz="1400" b="0" dirty="0">
                <a:effectLst/>
                <a:latin typeface="Consolas" panose="020B0609020204030204" pitchFamily="49" charset="0"/>
              </a:rPr>
              <a:t>=</a:t>
            </a:r>
            <a:r>
              <a:rPr lang="en-IN" sz="1400" b="0" dirty="0" err="1">
                <a:effectLst/>
                <a:latin typeface="Consolas" panose="020B0609020204030204" pitchFamily="49" charset="0"/>
              </a:rPr>
              <a:t>Receiver_ID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Source_IP_Address</a:t>
            </a:r>
            <a:r>
              <a:rPr lang="en-IN" sz="1400" b="0" dirty="0">
                <a:effectLst/>
                <a:latin typeface="Consolas" panose="020B0609020204030204" pitchFamily="49" charset="0"/>
              </a:rPr>
              <a:t>=</a:t>
            </a:r>
            <a:r>
              <a:rPr lang="en-IN" sz="1400" b="0" dirty="0" err="1">
                <a:effectLst/>
                <a:latin typeface="Consolas" panose="020B0609020204030204" pitchFamily="49" charset="0"/>
              </a:rPr>
              <a:t>Source_IP_Address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Destination_IP_Address</a:t>
            </a:r>
            <a:r>
              <a:rPr lang="en-IN" sz="1400" b="0" dirty="0">
                <a:effectLst/>
                <a:latin typeface="Consolas" panose="020B0609020204030204" pitchFamily="49" charset="0"/>
              </a:rPr>
              <a:t>=</a:t>
            </a:r>
            <a:r>
              <a:rPr lang="en-IN" sz="1400" b="0" dirty="0" err="1">
                <a:effectLst/>
                <a:latin typeface="Consolas" panose="020B0609020204030204" pitchFamily="49" charset="0"/>
              </a:rPr>
              <a:t>Destination_IP_Address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Source_Port</a:t>
            </a:r>
            <a:r>
              <a:rPr lang="en-IN" sz="1400" b="0" dirty="0">
                <a:effectLst/>
                <a:latin typeface="Consolas" panose="020B0609020204030204" pitchFamily="49" charset="0"/>
              </a:rPr>
              <a:t>=</a:t>
            </a:r>
            <a:r>
              <a:rPr lang="en-IN" sz="1400" b="0" dirty="0" err="1">
                <a:effectLst/>
                <a:latin typeface="Consolas" panose="020B0609020204030204" pitchFamily="49" charset="0"/>
              </a:rPr>
              <a:t>Source_Port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Destination_Port</a:t>
            </a:r>
            <a:r>
              <a:rPr lang="en-IN" sz="1400" b="0" dirty="0">
                <a:effectLst/>
                <a:latin typeface="Consolas" panose="020B0609020204030204" pitchFamily="49" charset="0"/>
              </a:rPr>
              <a:t>=</a:t>
            </a:r>
            <a:r>
              <a:rPr lang="en-IN" sz="1400" b="0" dirty="0" err="1">
                <a:effectLst/>
                <a:latin typeface="Consolas" panose="020B0609020204030204" pitchFamily="49" charset="0"/>
              </a:rPr>
              <a:t>Destination_Port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Packet_Size</a:t>
            </a:r>
            <a:r>
              <a:rPr lang="en-IN" sz="1400" b="0" dirty="0">
                <a:effectLst/>
                <a:latin typeface="Consolas" panose="020B0609020204030204" pitchFamily="49" charset="0"/>
              </a:rPr>
              <a:t>=</a:t>
            </a:r>
            <a:r>
              <a:rPr lang="en-IN" sz="1400" b="0" dirty="0" err="1">
                <a:effectLst/>
                <a:latin typeface="Consolas" panose="020B0609020204030204" pitchFamily="49" charset="0"/>
              </a:rPr>
              <a:t>Packet_Size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Prediction=</a:t>
            </a:r>
            <a:r>
              <a:rPr lang="en-IN" sz="1400" b="0" dirty="0" err="1">
                <a:effectLst/>
                <a:latin typeface="Consolas" panose="020B0609020204030204" pitchFamily="49" charset="0"/>
              </a:rPr>
              <a:t>val</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return render(request, '</a:t>
            </a:r>
            <a:r>
              <a:rPr lang="en-IN" sz="1400" b="0" dirty="0" err="1">
                <a:effectLst/>
                <a:latin typeface="Consolas" panose="020B0609020204030204" pitchFamily="49" charset="0"/>
              </a:rPr>
              <a:t>RUser</a:t>
            </a:r>
            <a:r>
              <a:rPr lang="en-IN" sz="1400" b="0" dirty="0">
                <a:effectLst/>
                <a:latin typeface="Consolas" panose="020B0609020204030204" pitchFamily="49" charset="0"/>
              </a:rPr>
              <a:t>/Predict_Cyber_Attack_Type.html',{'</a:t>
            </a:r>
            <a:r>
              <a:rPr lang="en-IN" sz="1400" b="0" dirty="0" err="1">
                <a:effectLst/>
                <a:latin typeface="Consolas" panose="020B0609020204030204" pitchFamily="49" charset="0"/>
              </a:rPr>
              <a:t>objs</a:t>
            </a:r>
            <a:r>
              <a:rPr lang="en-IN" sz="1400" b="0" dirty="0">
                <a:effectLst/>
                <a:latin typeface="Consolas" panose="020B0609020204030204" pitchFamily="49" charset="0"/>
              </a:rPr>
              <a:t>': </a:t>
            </a:r>
            <a:r>
              <a:rPr lang="en-IN" sz="1400" b="0" dirty="0" err="1">
                <a:effectLst/>
                <a:latin typeface="Consolas" panose="020B0609020204030204" pitchFamily="49" charset="0"/>
              </a:rPr>
              <a:t>val</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return render(request, '</a:t>
            </a:r>
            <a:r>
              <a:rPr lang="en-IN" sz="1400" b="0" dirty="0" err="1">
                <a:effectLst/>
                <a:latin typeface="Consolas" panose="020B0609020204030204" pitchFamily="49" charset="0"/>
              </a:rPr>
              <a:t>RUser</a:t>
            </a:r>
            <a:r>
              <a:rPr lang="en-IN" sz="1400" b="0" dirty="0">
                <a:effectLst/>
                <a:latin typeface="Consolas" panose="020B0609020204030204" pitchFamily="49" charset="0"/>
              </a:rPr>
              <a:t>/Predict_Cyber_Attack_Type.html')</a:t>
            </a:r>
            <a:endParaRPr lang="en-IN" sz="1400" b="0" dirty="0">
              <a:effectLst/>
              <a:latin typeface="Consolas" panose="020B0609020204030204" pitchFamily="49" charset="0"/>
            </a:endParaRPr>
          </a:p>
          <a:p>
            <a:endParaRPr lang="en-IN" sz="1400" b="0" dirty="0">
              <a:effectLst/>
              <a:latin typeface="Consolas" panose="020B060902020403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160" y="132080"/>
            <a:ext cx="2491259"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SERVICE PROVIDER</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36880" y="762000"/>
            <a:ext cx="10744200" cy="5789295"/>
          </a:xfrm>
          <a:prstGeom prst="rect">
            <a:avLst/>
          </a:prstGeom>
          <a:noFill/>
        </p:spPr>
        <p:txBody>
          <a:bodyPr wrap="none" rtlCol="0">
            <a:spAutoFit/>
          </a:bodyPr>
          <a:lstStyle/>
          <a:p>
            <a:pPr>
              <a:lnSpc>
                <a:spcPts val="1425"/>
              </a:lnSpc>
            </a:pPr>
            <a:r>
              <a:rPr lang="en-IN" sz="1400" b="0" dirty="0">
                <a:effectLst/>
                <a:latin typeface="Consolas" panose="020B0609020204030204" pitchFamily="49" charset="0"/>
              </a:rPr>
              <a:t>from </a:t>
            </a:r>
            <a:r>
              <a:rPr lang="en-IN" sz="1400" b="0" dirty="0" err="1">
                <a:effectLst/>
                <a:latin typeface="Consolas" panose="020B0609020204030204" pitchFamily="49" charset="0"/>
              </a:rPr>
              <a:t>django.db.models</a:t>
            </a:r>
            <a:r>
              <a:rPr lang="en-IN" sz="1400" b="0" dirty="0">
                <a:effectLst/>
                <a:latin typeface="Consolas" panose="020B0609020204030204" pitchFamily="49" charset="0"/>
              </a:rPr>
              <a:t> import  Count, </a:t>
            </a:r>
            <a:r>
              <a:rPr lang="en-IN" sz="1400" b="0" dirty="0" err="1">
                <a:effectLst/>
                <a:latin typeface="Consolas" panose="020B0609020204030204" pitchFamily="49" charset="0"/>
              </a:rPr>
              <a:t>Avg</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from </a:t>
            </a:r>
            <a:r>
              <a:rPr lang="en-IN" sz="1400" b="0" dirty="0" err="1">
                <a:effectLst/>
                <a:latin typeface="Consolas" panose="020B0609020204030204" pitchFamily="49" charset="0"/>
              </a:rPr>
              <a:t>django.shortcuts</a:t>
            </a:r>
            <a:r>
              <a:rPr lang="en-IN" sz="1400" b="0" dirty="0">
                <a:effectLst/>
                <a:latin typeface="Consolas" panose="020B0609020204030204" pitchFamily="49" charset="0"/>
              </a:rPr>
              <a:t> import render, redirect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from </a:t>
            </a:r>
            <a:r>
              <a:rPr lang="en-IN" sz="1400" b="0" dirty="0" err="1">
                <a:effectLst/>
                <a:latin typeface="Consolas" panose="020B0609020204030204" pitchFamily="49" charset="0"/>
              </a:rPr>
              <a:t>django.db.models</a:t>
            </a:r>
            <a:r>
              <a:rPr lang="en-IN" sz="1400" b="0" dirty="0">
                <a:effectLst/>
                <a:latin typeface="Consolas" panose="020B0609020204030204" pitchFamily="49" charset="0"/>
              </a:rPr>
              <a:t> import Count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from </a:t>
            </a:r>
            <a:r>
              <a:rPr lang="en-IN" sz="1400" b="0" dirty="0" err="1">
                <a:effectLst/>
                <a:latin typeface="Consolas" panose="020B0609020204030204" pitchFamily="49" charset="0"/>
              </a:rPr>
              <a:t>django.db.models</a:t>
            </a:r>
            <a:r>
              <a:rPr lang="en-IN" sz="1400" b="0" dirty="0">
                <a:effectLst/>
                <a:latin typeface="Consolas" panose="020B0609020204030204" pitchFamily="49" charset="0"/>
              </a:rPr>
              <a:t> import Q</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import datetime</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import </a:t>
            </a:r>
            <a:r>
              <a:rPr lang="en-IN" sz="1400" b="0" dirty="0" err="1">
                <a:effectLst/>
                <a:latin typeface="Consolas" panose="020B0609020204030204" pitchFamily="49" charset="0"/>
              </a:rPr>
              <a:t>xlwt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from </a:t>
            </a:r>
            <a:r>
              <a:rPr lang="en-IN" sz="1400" b="0" dirty="0" err="1">
                <a:effectLst/>
                <a:latin typeface="Consolas" panose="020B0609020204030204" pitchFamily="49" charset="0"/>
              </a:rPr>
              <a:t>django.http</a:t>
            </a:r>
            <a:r>
              <a:rPr lang="en-IN" sz="1400" b="0" dirty="0">
                <a:effectLst/>
                <a:latin typeface="Consolas" panose="020B0609020204030204" pitchFamily="49" charset="0"/>
              </a:rPr>
              <a:t> import </a:t>
            </a:r>
            <a:r>
              <a:rPr lang="en-IN" sz="1400" b="0" dirty="0" err="1">
                <a:effectLst/>
                <a:latin typeface="Consolas" panose="020B0609020204030204" pitchFamily="49" charset="0"/>
              </a:rPr>
              <a:t>HttpResponse</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import </a:t>
            </a:r>
            <a:r>
              <a:rPr lang="en-IN" sz="1400" b="0" dirty="0" err="1">
                <a:effectLst/>
                <a:latin typeface="Consolas" panose="020B0609020204030204" pitchFamily="49" charset="0"/>
              </a:rPr>
              <a:t>numpy</a:t>
            </a:r>
            <a:r>
              <a:rPr lang="en-IN" sz="1400" b="0" dirty="0">
                <a:effectLst/>
                <a:latin typeface="Consolas" panose="020B0609020204030204" pitchFamily="49" charset="0"/>
              </a:rPr>
              <a:t> as np</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import pandas as pd</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from </a:t>
            </a:r>
            <a:r>
              <a:rPr lang="en-IN" sz="1400" b="0" dirty="0" err="1">
                <a:effectLst/>
                <a:latin typeface="Consolas" panose="020B0609020204030204" pitchFamily="49" charset="0"/>
              </a:rPr>
              <a:t>sklearn.feature_extraction.text</a:t>
            </a:r>
            <a:r>
              <a:rPr lang="en-IN" sz="1400" b="0" dirty="0">
                <a:effectLst/>
                <a:latin typeface="Consolas" panose="020B0609020204030204" pitchFamily="49" charset="0"/>
              </a:rPr>
              <a:t> import </a:t>
            </a:r>
            <a:r>
              <a:rPr lang="en-IN" sz="1400" b="0" dirty="0" err="1">
                <a:effectLst/>
                <a:latin typeface="Consolas" panose="020B0609020204030204" pitchFamily="49" charset="0"/>
              </a:rPr>
              <a:t>CountVectorizer</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from </a:t>
            </a:r>
            <a:r>
              <a:rPr lang="en-IN" sz="1400" b="0" dirty="0" err="1">
                <a:effectLst/>
                <a:latin typeface="Consolas" panose="020B0609020204030204" pitchFamily="49" charset="0"/>
              </a:rPr>
              <a:t>sklearn.metrics</a:t>
            </a:r>
            <a:r>
              <a:rPr lang="en-IN" sz="1400" b="0" dirty="0">
                <a:effectLst/>
                <a:latin typeface="Consolas" panose="020B0609020204030204" pitchFamily="49" charset="0"/>
              </a:rPr>
              <a:t> import </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 </a:t>
            </a:r>
            <a:r>
              <a:rPr lang="en-IN" sz="1400" b="0" dirty="0" err="1">
                <a:effectLst/>
                <a:latin typeface="Consolas" panose="020B0609020204030204" pitchFamily="49" charset="0"/>
              </a:rPr>
              <a:t>confusion_matrix</a:t>
            </a:r>
            <a:r>
              <a:rPr lang="en-IN" sz="1400" b="0" dirty="0">
                <a:effectLst/>
                <a:latin typeface="Consolas" panose="020B0609020204030204" pitchFamily="49" charset="0"/>
              </a:rPr>
              <a:t>, </a:t>
            </a:r>
            <a:r>
              <a:rPr lang="en-IN" sz="1400" b="0" dirty="0" err="1">
                <a:effectLst/>
                <a:latin typeface="Consolas" panose="020B0609020204030204" pitchFamily="49" charset="0"/>
              </a:rPr>
              <a:t>classification_report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from </a:t>
            </a:r>
            <a:r>
              <a:rPr lang="en-IN" sz="1400" b="0" dirty="0" err="1">
                <a:effectLst/>
                <a:latin typeface="Consolas" panose="020B0609020204030204" pitchFamily="49" charset="0"/>
              </a:rPr>
              <a:t>sklearn.metrics</a:t>
            </a:r>
            <a:r>
              <a:rPr lang="en-IN" sz="1400" b="0" dirty="0">
                <a:effectLst/>
                <a:latin typeface="Consolas" panose="020B0609020204030204" pitchFamily="49" charset="0"/>
              </a:rPr>
              <a:t> import </a:t>
            </a:r>
            <a:r>
              <a:rPr lang="en-IN" sz="1400" b="0" dirty="0" err="1">
                <a:effectLst/>
                <a:latin typeface="Consolas" panose="020B0609020204030204" pitchFamily="49" charset="0"/>
              </a:rPr>
              <a:t>accuracy_score</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from </a:t>
            </a:r>
            <a:r>
              <a:rPr lang="en-IN" sz="1400" b="0" dirty="0" err="1">
                <a:effectLst/>
                <a:latin typeface="Consolas" panose="020B0609020204030204" pitchFamily="49" charset="0"/>
              </a:rPr>
              <a:t>sklearn.tree</a:t>
            </a:r>
            <a:r>
              <a:rPr lang="en-IN" sz="1400" b="0" dirty="0">
                <a:effectLst/>
                <a:latin typeface="Consolas" panose="020B0609020204030204" pitchFamily="49" charset="0"/>
              </a:rPr>
              <a:t> import </a:t>
            </a:r>
            <a:r>
              <a:rPr lang="en-IN" sz="1400" b="0" dirty="0" err="1">
                <a:effectLst/>
                <a:latin typeface="Consolas" panose="020B0609020204030204" pitchFamily="49" charset="0"/>
              </a:rPr>
              <a:t>DecisionTreeClassifier</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Create your views here.</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from </a:t>
            </a:r>
            <a:r>
              <a:rPr lang="en-IN" sz="1400" b="0" dirty="0" err="1">
                <a:effectLst/>
                <a:latin typeface="Consolas" panose="020B0609020204030204" pitchFamily="49" charset="0"/>
              </a:rPr>
              <a:t>Remote_User.models</a:t>
            </a:r>
            <a:r>
              <a:rPr lang="en-IN" sz="1400" b="0" dirty="0">
                <a:effectLst/>
                <a:latin typeface="Consolas" panose="020B0609020204030204" pitchFamily="49" charset="0"/>
              </a:rPr>
              <a:t> import ClientRegister_Model,cyberattack_detection,detection_ratio,detection_accuracy</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def </a:t>
            </a:r>
            <a:r>
              <a:rPr lang="en-IN" sz="1400" b="0" dirty="0" err="1">
                <a:effectLst/>
                <a:latin typeface="Consolas" panose="020B0609020204030204" pitchFamily="49" charset="0"/>
              </a:rPr>
              <a:t>serviceproviderlogin</a:t>
            </a:r>
            <a:r>
              <a:rPr lang="en-IN" sz="1400" b="0" dirty="0">
                <a:effectLst/>
                <a:latin typeface="Consolas" panose="020B0609020204030204" pitchFamily="49" charset="0"/>
              </a:rPr>
              <a:t>(request):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if </a:t>
            </a:r>
            <a:r>
              <a:rPr lang="en-IN" sz="1400" b="0" dirty="0" err="1">
                <a:effectLst/>
                <a:latin typeface="Consolas" panose="020B0609020204030204" pitchFamily="49" charset="0"/>
              </a:rPr>
              <a:t>request.method</a:t>
            </a:r>
            <a:r>
              <a:rPr lang="en-IN" sz="1400" b="0" dirty="0">
                <a:effectLst/>
                <a:latin typeface="Consolas" panose="020B0609020204030204" pitchFamily="49" charset="0"/>
              </a:rPr>
              <a:t>  == "POST":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admin =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('username')</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password = </a:t>
            </a:r>
            <a:r>
              <a:rPr lang="en-IN" sz="1400" b="0" dirty="0" err="1">
                <a:effectLst/>
                <a:latin typeface="Consolas" panose="020B0609020204030204" pitchFamily="49" charset="0"/>
              </a:rPr>
              <a:t>request.POST.get</a:t>
            </a:r>
            <a:r>
              <a:rPr lang="en-IN" sz="1400" b="0" dirty="0">
                <a:effectLst/>
                <a:latin typeface="Consolas" panose="020B0609020204030204" pitchFamily="49" charset="0"/>
              </a:rPr>
              <a:t>('password')</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if admin == "Admin" and password =="Admin":</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detection_accuracy.objects.all</a:t>
            </a:r>
            <a:r>
              <a:rPr lang="en-IN" sz="1400" b="0" dirty="0">
                <a:effectLst/>
                <a:latin typeface="Consolas" panose="020B0609020204030204" pitchFamily="49" charset="0"/>
              </a:rPr>
              <a:t>().delete()</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return redirect('</a:t>
            </a:r>
            <a:r>
              <a:rPr lang="en-IN" sz="1400" b="0" dirty="0" err="1">
                <a:effectLst/>
                <a:latin typeface="Consolas" panose="020B0609020204030204" pitchFamily="49" charset="0"/>
              </a:rPr>
              <a:t>View_Remote_Users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return render(request,'</a:t>
            </a:r>
            <a:r>
              <a:rPr lang="en-IN" sz="1400" b="0" dirty="0" err="1">
                <a:effectLst/>
                <a:latin typeface="Consolas" panose="020B0609020204030204" pitchFamily="49" charset="0"/>
              </a:rPr>
              <a:t>SProvider</a:t>
            </a:r>
            <a:r>
              <a:rPr lang="en-IN" sz="1400" b="0" dirty="0">
                <a:effectLst/>
                <a:latin typeface="Consolas" panose="020B0609020204030204" pitchFamily="49" charset="0"/>
              </a:rPr>
              <a:t>/serviceproviderlogin.html')</a:t>
            </a:r>
            <a:endParaRPr lang="en-IN" sz="1400" b="0" dirty="0">
              <a:effectLst/>
              <a:latin typeface="Consolas" panose="020B0609020204030204" pitchFamily="49" charset="0"/>
            </a:endParaRPr>
          </a:p>
          <a:p>
            <a:endParaRPr lang="en-IN" sz="1400" b="0" dirty="0">
              <a:effectLst/>
              <a:latin typeface="Consolas" panose="020B060902020403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0240" y="238383"/>
            <a:ext cx="8788400" cy="7068185"/>
          </a:xfrm>
          <a:prstGeom prst="rect">
            <a:avLst/>
          </a:prstGeom>
          <a:noFill/>
        </p:spPr>
        <p:txBody>
          <a:bodyPr wrap="none" rtlCol="0">
            <a:spAutoFit/>
          </a:bodyPr>
          <a:lstStyle/>
          <a:p>
            <a:pPr>
              <a:lnSpc>
                <a:spcPts val="1425"/>
              </a:lnSpc>
            </a:pPr>
            <a:r>
              <a:rPr lang="en-IN" sz="1400" b="0" dirty="0">
                <a:effectLst/>
                <a:latin typeface="Consolas" panose="020B0609020204030204" pitchFamily="49" charset="0"/>
              </a:rPr>
              <a:t>def </a:t>
            </a:r>
            <a:r>
              <a:rPr lang="en-IN" sz="1400" b="0" dirty="0" err="1">
                <a:effectLst/>
                <a:latin typeface="Consolas" panose="020B0609020204030204" pitchFamily="49" charset="0"/>
              </a:rPr>
              <a:t>View_Cyber_Attack_Type_Ratio</a:t>
            </a:r>
            <a:r>
              <a:rPr lang="en-IN" sz="1400" b="0" dirty="0">
                <a:effectLst/>
                <a:latin typeface="Consolas" panose="020B0609020204030204" pitchFamily="49" charset="0"/>
              </a:rPr>
              <a:t>(request):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detection_ratio.objects.all</a:t>
            </a:r>
            <a:r>
              <a:rPr lang="en-IN" sz="1400" b="0" dirty="0">
                <a:effectLst/>
                <a:latin typeface="Consolas" panose="020B0609020204030204" pitchFamily="49" charset="0"/>
              </a:rPr>
              <a:t>().delete()</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rratio</a:t>
            </a:r>
            <a:r>
              <a:rPr lang="en-IN" sz="1400" b="0" dirty="0">
                <a:effectLst/>
                <a:latin typeface="Consolas" panose="020B0609020204030204" pitchFamily="49" charset="0"/>
              </a:rPr>
              <a:t> = ""</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kword</a:t>
            </a:r>
            <a:r>
              <a:rPr lang="en-IN" sz="1400" b="0" dirty="0">
                <a:effectLst/>
                <a:latin typeface="Consolas" panose="020B0609020204030204" pitchFamily="49" charset="0"/>
              </a:rPr>
              <a:t> = 'Cross Site Scripting'</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kword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obj</a:t>
            </a:r>
            <a:r>
              <a:rPr lang="en-IN" sz="1400" b="0" dirty="0">
                <a:effectLst/>
                <a:latin typeface="Consolas" panose="020B0609020204030204" pitchFamily="49" charset="0"/>
              </a:rPr>
              <a:t> = </a:t>
            </a:r>
            <a:r>
              <a:rPr lang="en-IN" sz="1400" b="0" dirty="0" err="1">
                <a:effectLst/>
                <a:latin typeface="Consolas" panose="020B0609020204030204" pitchFamily="49" charset="0"/>
              </a:rPr>
              <a:t>cyberattack_detection.objects.all</a:t>
            </a:r>
            <a:r>
              <a:rPr lang="en-IN" sz="1400" b="0" dirty="0">
                <a:effectLst/>
                <a:latin typeface="Consolas" panose="020B0609020204030204" pitchFamily="49" charset="0"/>
              </a:rPr>
              <a:t>().filter(Q(Prediction=</a:t>
            </a:r>
            <a:r>
              <a:rPr lang="en-IN" sz="1400" b="0" dirty="0" err="1">
                <a:effectLst/>
                <a:latin typeface="Consolas" panose="020B0609020204030204" pitchFamily="49" charset="0"/>
              </a:rPr>
              <a:t>kword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obj1 = </a:t>
            </a:r>
            <a:r>
              <a:rPr lang="en-IN" sz="1400" b="0" dirty="0" err="1">
                <a:effectLst/>
                <a:latin typeface="Consolas" panose="020B0609020204030204" pitchFamily="49" charset="0"/>
              </a:rPr>
              <a:t>cyberattack_detection.objects.all</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count = </a:t>
            </a:r>
            <a:r>
              <a:rPr lang="en-IN" sz="1400" b="0" dirty="0" err="1">
                <a:effectLst/>
                <a:latin typeface="Consolas" panose="020B0609020204030204" pitchFamily="49" charset="0"/>
              </a:rPr>
              <a:t>obj.count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count1 = obj1.count();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ratio = (count / count1) * 100</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if ratio != 0:</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detection_ratio.objects.create</a:t>
            </a:r>
            <a:r>
              <a:rPr lang="en-IN" sz="1400" b="0" dirty="0">
                <a:effectLst/>
                <a:latin typeface="Consolas" panose="020B0609020204030204" pitchFamily="49" charset="0"/>
              </a:rPr>
              <a:t>(names=</a:t>
            </a:r>
            <a:r>
              <a:rPr lang="en-IN" sz="1400" b="0" dirty="0" err="1">
                <a:effectLst/>
                <a:latin typeface="Consolas" panose="020B0609020204030204" pitchFamily="49" charset="0"/>
              </a:rPr>
              <a:t>kword</a:t>
            </a:r>
            <a:r>
              <a:rPr lang="en-IN" sz="1400" b="0" dirty="0">
                <a:effectLst/>
                <a:latin typeface="Consolas" panose="020B0609020204030204" pitchFamily="49" charset="0"/>
              </a:rPr>
              <a:t>, ratio=ratio)</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ratio12 = ""</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kword12 = 'DoS'</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print(kword12)</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obj12 = </a:t>
            </a:r>
            <a:r>
              <a:rPr lang="en-IN" sz="1400" b="0" dirty="0" err="1">
                <a:effectLst/>
                <a:latin typeface="Consolas" panose="020B0609020204030204" pitchFamily="49" charset="0"/>
              </a:rPr>
              <a:t>cyberattack_detection.objects.all</a:t>
            </a:r>
            <a:r>
              <a:rPr lang="en-IN" sz="1400" b="0" dirty="0">
                <a:effectLst/>
                <a:latin typeface="Consolas" panose="020B0609020204030204" pitchFamily="49" charset="0"/>
              </a:rPr>
              <a:t>().filter(Q(Prediction=kword12))</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obj112 = </a:t>
            </a:r>
            <a:r>
              <a:rPr lang="en-IN" sz="1400" b="0" dirty="0" err="1">
                <a:effectLst/>
                <a:latin typeface="Consolas" panose="020B0609020204030204" pitchFamily="49" charset="0"/>
              </a:rPr>
              <a:t>cyberattack_detection.objects.all</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count12 = obj12.count();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count112 = obj112.count();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ratio12 = (count12 / count112) * 100</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if ratio12 != 0:</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detection_ratio.objects.create</a:t>
            </a:r>
            <a:r>
              <a:rPr lang="en-IN" sz="1400" b="0" dirty="0">
                <a:effectLst/>
                <a:latin typeface="Consolas" panose="020B0609020204030204" pitchFamily="49" charset="0"/>
              </a:rPr>
              <a:t>(names=kword12, ratio=ratio12)</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ratio12 = ""</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kword12 = 'Password Attacks'</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print(kword12)</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obj12 = </a:t>
            </a:r>
            <a:r>
              <a:rPr lang="en-IN" sz="1400" b="0" dirty="0" err="1">
                <a:effectLst/>
                <a:latin typeface="Consolas" panose="020B0609020204030204" pitchFamily="49" charset="0"/>
              </a:rPr>
              <a:t>cyberattack_detection.objects.all</a:t>
            </a:r>
            <a:r>
              <a:rPr lang="en-IN" sz="1400" b="0" dirty="0">
                <a:effectLst/>
                <a:latin typeface="Consolas" panose="020B0609020204030204" pitchFamily="49" charset="0"/>
              </a:rPr>
              <a:t>().filter(Q(Prediction=kword12))</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obj112 = </a:t>
            </a:r>
            <a:r>
              <a:rPr lang="en-IN" sz="1400" b="0" dirty="0" err="1">
                <a:effectLst/>
                <a:latin typeface="Consolas" panose="020B0609020204030204" pitchFamily="49" charset="0"/>
              </a:rPr>
              <a:t>cyberattack_detection.objects.all</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count12 = obj12.count();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count112 = obj112.count();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ratio12 = (count12 / count112) * 100</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if ratio12 != 0:</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detection_ratio.objects.create</a:t>
            </a:r>
            <a:r>
              <a:rPr lang="en-IN" sz="1400" b="0" dirty="0">
                <a:effectLst/>
                <a:latin typeface="Consolas" panose="020B0609020204030204" pitchFamily="49" charset="0"/>
              </a:rPr>
              <a:t>(names=kword12, ratio=ratio12)</a:t>
            </a:r>
            <a:endParaRPr lang="en-IN" sz="1400" b="0" dirty="0">
              <a:effectLst/>
              <a:latin typeface="Consolas" panose="020B0609020204030204" pitchFamily="49" charset="0"/>
            </a:endParaRPr>
          </a:p>
          <a:p>
            <a:pPr>
              <a:lnSpc>
                <a:spcPts val="1425"/>
              </a:lnSpc>
            </a:pPr>
            <a:r>
              <a:rPr lang="en-IN" sz="1400" b="0" dirty="0" err="1">
                <a:effectLst/>
                <a:latin typeface="Consolas" panose="020B0609020204030204" pitchFamily="49" charset="0"/>
              </a:rPr>
              <a:t>obj</a:t>
            </a:r>
            <a:r>
              <a:rPr lang="en-IN" sz="1400" b="0" dirty="0">
                <a:effectLst/>
                <a:latin typeface="Consolas" panose="020B0609020204030204" pitchFamily="49" charset="0"/>
              </a:rPr>
              <a:t> = </a:t>
            </a:r>
            <a:r>
              <a:rPr lang="en-IN" sz="1400" b="0" dirty="0" err="1">
                <a:effectLst/>
                <a:latin typeface="Consolas" panose="020B0609020204030204" pitchFamily="49" charset="0"/>
              </a:rPr>
              <a:t>detection_ratio.objects.all</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return render(request, '</a:t>
            </a:r>
            <a:r>
              <a:rPr lang="en-IN" sz="1400" b="0" dirty="0" err="1">
                <a:effectLst/>
                <a:latin typeface="Consolas" panose="020B0609020204030204" pitchFamily="49" charset="0"/>
              </a:rPr>
              <a:t>SProvider</a:t>
            </a:r>
            <a:r>
              <a:rPr lang="en-IN" sz="1400" b="0" dirty="0">
                <a:effectLst/>
                <a:latin typeface="Consolas" panose="020B0609020204030204" pitchFamily="49" charset="0"/>
              </a:rPr>
              <a:t>/View_Cyber_Attack_Type_Ratio.html', {'</a:t>
            </a:r>
            <a:r>
              <a:rPr lang="en-IN" sz="1400" b="0" dirty="0" err="1">
                <a:effectLst/>
                <a:latin typeface="Consolas" panose="020B0609020204030204" pitchFamily="49" charset="0"/>
              </a:rPr>
              <a:t>objs</a:t>
            </a:r>
            <a:r>
              <a:rPr lang="en-IN" sz="1400" b="0" dirty="0">
                <a:effectLst/>
                <a:latin typeface="Consolas" panose="020B0609020204030204" pitchFamily="49" charset="0"/>
              </a:rPr>
              <a:t>': </a:t>
            </a:r>
            <a:r>
              <a:rPr lang="en-IN" sz="1400" b="0" dirty="0" err="1">
                <a:effectLst/>
                <a:latin typeface="Consolas" panose="020B0609020204030204" pitchFamily="49" charset="0"/>
              </a:rPr>
              <a:t>obj</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endParaRPr lang="en-IN" sz="1400" b="0" dirty="0">
              <a:effectLst/>
              <a:latin typeface="Consolas" panose="020B0609020204030204" pitchFamily="49" charset="0"/>
            </a:endParaRPr>
          </a:p>
          <a:p>
            <a:endParaRPr lang="en-IN" sz="1400" b="0" dirty="0">
              <a:effectLst/>
              <a:latin typeface="Consolas" panose="020B06090202040302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360" y="71120"/>
            <a:ext cx="11037570" cy="7068185"/>
          </a:xfrm>
          <a:prstGeom prst="rect">
            <a:avLst/>
          </a:prstGeom>
          <a:noFill/>
        </p:spPr>
        <p:txBody>
          <a:bodyPr wrap="none" rtlCol="0">
            <a:spAutoFit/>
          </a:bodyPr>
          <a:lstStyle/>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def </a:t>
            </a:r>
            <a:r>
              <a:rPr lang="en-IN" sz="1400" b="0" dirty="0" err="1">
                <a:effectLst/>
                <a:latin typeface="Consolas" panose="020B0609020204030204" pitchFamily="49" charset="0"/>
              </a:rPr>
              <a:t>View_Remote_Users</a:t>
            </a:r>
            <a:r>
              <a:rPr lang="en-IN" sz="1400" b="0" dirty="0">
                <a:effectLst/>
                <a:latin typeface="Consolas" panose="020B0609020204030204" pitchFamily="49" charset="0"/>
              </a:rPr>
              <a:t>(request):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obj</a:t>
            </a:r>
            <a:r>
              <a:rPr lang="en-IN" sz="1400" b="0" dirty="0">
                <a:effectLst/>
                <a:latin typeface="Consolas" panose="020B0609020204030204" pitchFamily="49" charset="0"/>
              </a:rPr>
              <a:t>=</a:t>
            </a:r>
            <a:r>
              <a:rPr lang="en-IN" sz="1400" b="0" dirty="0" err="1">
                <a:effectLst/>
                <a:latin typeface="Consolas" panose="020B0609020204030204" pitchFamily="49" charset="0"/>
              </a:rPr>
              <a:t>ClientRegister_Model.objects.all</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return render(request,'</a:t>
            </a:r>
            <a:r>
              <a:rPr lang="en-IN" sz="1400" b="0" dirty="0" err="1">
                <a:effectLst/>
                <a:latin typeface="Consolas" panose="020B0609020204030204" pitchFamily="49" charset="0"/>
              </a:rPr>
              <a:t>SProvider</a:t>
            </a:r>
            <a:r>
              <a:rPr lang="en-IN" sz="1400" b="0" dirty="0">
                <a:effectLst/>
                <a:latin typeface="Consolas" panose="020B0609020204030204" pitchFamily="49" charset="0"/>
              </a:rPr>
              <a:t>/View_Remote_Users.html',{'objects':</a:t>
            </a:r>
            <a:r>
              <a:rPr lang="en-IN" sz="1400" b="0" dirty="0" err="1">
                <a:effectLst/>
                <a:latin typeface="Consolas" panose="020B0609020204030204" pitchFamily="49" charset="0"/>
              </a:rPr>
              <a:t>obj</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def </a:t>
            </a:r>
            <a:r>
              <a:rPr lang="en-IN" sz="1400" b="0" dirty="0" err="1">
                <a:effectLst/>
                <a:latin typeface="Consolas" panose="020B0609020204030204" pitchFamily="49" charset="0"/>
              </a:rPr>
              <a:t>ViewTrendings</a:t>
            </a:r>
            <a:r>
              <a:rPr lang="en-IN" sz="1400" b="0" dirty="0">
                <a:effectLst/>
                <a:latin typeface="Consolas" panose="020B0609020204030204" pitchFamily="49" charset="0"/>
              </a:rPr>
              <a:t>(request):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topic = </a:t>
            </a:r>
            <a:r>
              <a:rPr lang="en-IN" sz="1400" b="0" dirty="0" err="1">
                <a:effectLst/>
                <a:latin typeface="Consolas" panose="020B0609020204030204" pitchFamily="49" charset="0"/>
              </a:rPr>
              <a:t>cyberattack_detection.objects.values</a:t>
            </a:r>
            <a:r>
              <a:rPr lang="en-IN" sz="1400" b="0" dirty="0">
                <a:effectLst/>
                <a:latin typeface="Consolas" panose="020B0609020204030204" pitchFamily="49" charset="0"/>
              </a:rPr>
              <a:t>('topics').annotate(</a:t>
            </a:r>
            <a:r>
              <a:rPr lang="en-IN" sz="1400" b="0" dirty="0" err="1">
                <a:effectLst/>
                <a:latin typeface="Consolas" panose="020B0609020204030204" pitchFamily="49" charset="0"/>
              </a:rPr>
              <a:t>dcount</a:t>
            </a:r>
            <a:r>
              <a:rPr lang="en-IN" sz="1400" b="0" dirty="0">
                <a:effectLst/>
                <a:latin typeface="Consolas" panose="020B0609020204030204" pitchFamily="49" charset="0"/>
              </a:rPr>
              <a:t>=Count('topics')).</a:t>
            </a:r>
            <a:r>
              <a:rPr lang="en-IN" sz="1400" b="0" dirty="0" err="1">
                <a:effectLst/>
                <a:latin typeface="Consolas" panose="020B0609020204030204" pitchFamily="49" charset="0"/>
              </a:rPr>
              <a:t>order_by</a:t>
            </a:r>
            <a:r>
              <a:rPr lang="en-IN" sz="1400" b="0" dirty="0">
                <a:effectLst/>
                <a:latin typeface="Consolas" panose="020B0609020204030204" pitchFamily="49" charset="0"/>
              </a:rPr>
              <a:t>('-</a:t>
            </a:r>
            <a:r>
              <a:rPr lang="en-IN" sz="1400" b="0" dirty="0" err="1">
                <a:effectLst/>
                <a:latin typeface="Consolas" panose="020B0609020204030204" pitchFamily="49" charset="0"/>
              </a:rPr>
              <a:t>dcount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return  render(request,'</a:t>
            </a:r>
            <a:r>
              <a:rPr lang="en-IN" sz="1400" b="0" dirty="0" err="1">
                <a:effectLst/>
                <a:latin typeface="Consolas" panose="020B0609020204030204" pitchFamily="49" charset="0"/>
              </a:rPr>
              <a:t>SProvider</a:t>
            </a:r>
            <a:r>
              <a:rPr lang="en-IN" sz="1400" b="0" dirty="0">
                <a:effectLst/>
                <a:latin typeface="Consolas" panose="020B0609020204030204" pitchFamily="49" charset="0"/>
              </a:rPr>
              <a:t>/ViewTrendings.html',{'</a:t>
            </a:r>
            <a:r>
              <a:rPr lang="en-IN" sz="1400" b="0" dirty="0" err="1">
                <a:effectLst/>
                <a:latin typeface="Consolas" panose="020B0609020204030204" pitchFamily="49" charset="0"/>
              </a:rPr>
              <a:t>objects':topic</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def charts(</a:t>
            </a:r>
            <a:r>
              <a:rPr lang="en-IN" sz="1400" b="0" dirty="0" err="1">
                <a:effectLst/>
                <a:latin typeface="Consolas" panose="020B0609020204030204" pitchFamily="49" charset="0"/>
              </a:rPr>
              <a:t>request,chart_type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chart1 = </a:t>
            </a:r>
            <a:r>
              <a:rPr lang="en-IN" sz="1400" b="0" dirty="0" err="1">
                <a:effectLst/>
                <a:latin typeface="Consolas" panose="020B0609020204030204" pitchFamily="49" charset="0"/>
              </a:rPr>
              <a:t>detection_ratio.objects.values</a:t>
            </a:r>
            <a:r>
              <a:rPr lang="en-IN" sz="1400" b="0" dirty="0">
                <a:effectLst/>
                <a:latin typeface="Consolas" panose="020B0609020204030204" pitchFamily="49" charset="0"/>
              </a:rPr>
              <a:t>('names').annotate(</a:t>
            </a:r>
            <a:r>
              <a:rPr lang="en-IN" sz="1400" b="0" dirty="0" err="1">
                <a:effectLst/>
                <a:latin typeface="Consolas" panose="020B0609020204030204" pitchFamily="49" charset="0"/>
              </a:rPr>
              <a:t>dcount</a:t>
            </a:r>
            <a:r>
              <a:rPr lang="en-IN" sz="1400" b="0" dirty="0">
                <a:effectLst/>
                <a:latin typeface="Consolas" panose="020B0609020204030204" pitchFamily="49" charset="0"/>
              </a:rPr>
              <a:t>=</a:t>
            </a:r>
            <a:r>
              <a:rPr lang="en-IN" sz="1400" b="0" dirty="0" err="1">
                <a:effectLst/>
                <a:latin typeface="Consolas" panose="020B0609020204030204" pitchFamily="49" charset="0"/>
              </a:rPr>
              <a:t>Avg</a:t>
            </a:r>
            <a:r>
              <a:rPr lang="en-IN" sz="1400" b="0" dirty="0">
                <a:effectLst/>
                <a:latin typeface="Consolas" panose="020B0609020204030204" pitchFamily="49" charset="0"/>
              </a:rPr>
              <a:t>('ratio'))</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return render(request,"</a:t>
            </a:r>
            <a:r>
              <a:rPr lang="en-IN" sz="1400" b="0" dirty="0" err="1">
                <a:effectLst/>
                <a:latin typeface="Consolas" panose="020B0609020204030204" pitchFamily="49" charset="0"/>
              </a:rPr>
              <a:t>SProvider</a:t>
            </a:r>
            <a:r>
              <a:rPr lang="en-IN" sz="1400" b="0" dirty="0">
                <a:effectLst/>
                <a:latin typeface="Consolas" panose="020B0609020204030204" pitchFamily="49" charset="0"/>
              </a:rPr>
              <a:t>/charts.html", {'form':chart1, 'chart_type':</a:t>
            </a:r>
            <a:r>
              <a:rPr lang="en-IN" sz="1400" b="0" dirty="0" err="1">
                <a:effectLst/>
                <a:latin typeface="Consolas" panose="020B0609020204030204" pitchFamily="49" charset="0"/>
              </a:rPr>
              <a:t>chart_type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def charts1(</a:t>
            </a:r>
            <a:r>
              <a:rPr lang="en-IN" sz="1400" b="0" dirty="0" err="1">
                <a:effectLst/>
                <a:latin typeface="Consolas" panose="020B0609020204030204" pitchFamily="49" charset="0"/>
              </a:rPr>
              <a:t>request,chart_type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chart1 = </a:t>
            </a:r>
            <a:r>
              <a:rPr lang="en-IN" sz="1400" b="0" dirty="0" err="1">
                <a:effectLst/>
                <a:latin typeface="Consolas" panose="020B0609020204030204" pitchFamily="49" charset="0"/>
              </a:rPr>
              <a:t>detection_accuracy.objects.values</a:t>
            </a:r>
            <a:r>
              <a:rPr lang="en-IN" sz="1400" b="0" dirty="0">
                <a:effectLst/>
                <a:latin typeface="Consolas" panose="020B0609020204030204" pitchFamily="49" charset="0"/>
              </a:rPr>
              <a:t>('names').annotate(</a:t>
            </a:r>
            <a:r>
              <a:rPr lang="en-IN" sz="1400" b="0" dirty="0" err="1">
                <a:effectLst/>
                <a:latin typeface="Consolas" panose="020B0609020204030204" pitchFamily="49" charset="0"/>
              </a:rPr>
              <a:t>dcount</a:t>
            </a:r>
            <a:r>
              <a:rPr lang="en-IN" sz="1400" b="0" dirty="0">
                <a:effectLst/>
                <a:latin typeface="Consolas" panose="020B0609020204030204" pitchFamily="49" charset="0"/>
              </a:rPr>
              <a:t>=</a:t>
            </a:r>
            <a:r>
              <a:rPr lang="en-IN" sz="1400" b="0" dirty="0" err="1">
                <a:effectLst/>
                <a:latin typeface="Consolas" panose="020B0609020204030204" pitchFamily="49" charset="0"/>
              </a:rPr>
              <a:t>Avg</a:t>
            </a:r>
            <a:r>
              <a:rPr lang="en-IN" sz="1400" b="0" dirty="0">
                <a:effectLst/>
                <a:latin typeface="Consolas" panose="020B0609020204030204" pitchFamily="49" charset="0"/>
              </a:rPr>
              <a:t>('ratio'))</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return render(request,"</a:t>
            </a:r>
            <a:r>
              <a:rPr lang="en-IN" sz="1400" b="0" dirty="0" err="1">
                <a:effectLst/>
                <a:latin typeface="Consolas" panose="020B0609020204030204" pitchFamily="49" charset="0"/>
              </a:rPr>
              <a:t>SProvider</a:t>
            </a:r>
            <a:r>
              <a:rPr lang="en-IN" sz="1400" b="0" dirty="0">
                <a:effectLst/>
                <a:latin typeface="Consolas" panose="020B0609020204030204" pitchFamily="49" charset="0"/>
              </a:rPr>
              <a:t>/charts1.html", {'form':chart1, 'chart_type':</a:t>
            </a:r>
            <a:r>
              <a:rPr lang="en-IN" sz="1400" b="0" dirty="0" err="1">
                <a:effectLst/>
                <a:latin typeface="Consolas" panose="020B0609020204030204" pitchFamily="49" charset="0"/>
              </a:rPr>
              <a:t>chart_type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def </a:t>
            </a:r>
            <a:r>
              <a:rPr lang="en-IN" sz="1400" b="0" dirty="0" err="1">
                <a:effectLst/>
                <a:latin typeface="Consolas" panose="020B0609020204030204" pitchFamily="49" charset="0"/>
              </a:rPr>
              <a:t>View_Prediction_Of_Cyber_Attack_Type</a:t>
            </a:r>
            <a:r>
              <a:rPr lang="en-IN" sz="1400" b="0" dirty="0">
                <a:effectLst/>
                <a:latin typeface="Consolas" panose="020B0609020204030204" pitchFamily="49" charset="0"/>
              </a:rPr>
              <a:t>(request):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obj</a:t>
            </a:r>
            <a:r>
              <a:rPr lang="en-IN" sz="1400" b="0" dirty="0">
                <a:effectLst/>
                <a:latin typeface="Consolas" panose="020B0609020204030204" pitchFamily="49" charset="0"/>
              </a:rPr>
              <a:t> =</a:t>
            </a:r>
            <a:r>
              <a:rPr lang="en-IN" sz="1400" b="0" dirty="0" err="1">
                <a:effectLst/>
                <a:latin typeface="Consolas" panose="020B0609020204030204" pitchFamily="49" charset="0"/>
              </a:rPr>
              <a:t>cyberattack_detection.objects.all</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return render(request, '</a:t>
            </a:r>
            <a:r>
              <a:rPr lang="en-IN" sz="1400" b="0" dirty="0" err="1">
                <a:effectLst/>
                <a:latin typeface="Consolas" panose="020B0609020204030204" pitchFamily="49" charset="0"/>
              </a:rPr>
              <a:t>SProvider</a:t>
            </a:r>
            <a:r>
              <a:rPr lang="en-IN" sz="1400" b="0" dirty="0">
                <a:effectLst/>
                <a:latin typeface="Consolas" panose="020B0609020204030204" pitchFamily="49" charset="0"/>
              </a:rPr>
              <a:t>/View_Prediction_Of_Cyber_Attack_Type.html', {'</a:t>
            </a:r>
            <a:r>
              <a:rPr lang="en-IN" sz="1400" b="0" dirty="0" err="1">
                <a:effectLst/>
                <a:latin typeface="Consolas" panose="020B0609020204030204" pitchFamily="49" charset="0"/>
              </a:rPr>
              <a:t>list_objects</a:t>
            </a:r>
            <a:r>
              <a:rPr lang="en-IN" sz="1400" b="0" dirty="0">
                <a:effectLst/>
                <a:latin typeface="Consolas" panose="020B0609020204030204" pitchFamily="49" charset="0"/>
              </a:rPr>
              <a:t>': </a:t>
            </a:r>
            <a:r>
              <a:rPr lang="en-IN" sz="1400" b="0" dirty="0" err="1">
                <a:effectLst/>
                <a:latin typeface="Consolas" panose="020B0609020204030204" pitchFamily="49" charset="0"/>
              </a:rPr>
              <a:t>obj</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def </a:t>
            </a:r>
            <a:r>
              <a:rPr lang="en-IN" sz="1400" b="0" dirty="0" err="1">
                <a:effectLst/>
                <a:latin typeface="Consolas" panose="020B0609020204030204" pitchFamily="49" charset="0"/>
              </a:rPr>
              <a:t>likeschart</a:t>
            </a:r>
            <a:r>
              <a:rPr lang="en-IN" sz="1400" b="0" dirty="0">
                <a:effectLst/>
                <a:latin typeface="Consolas" panose="020B0609020204030204" pitchFamily="49" charset="0"/>
              </a:rPr>
              <a:t>(</a:t>
            </a:r>
            <a:r>
              <a:rPr lang="en-IN" sz="1400" b="0" dirty="0" err="1">
                <a:effectLst/>
                <a:latin typeface="Consolas" panose="020B0609020204030204" pitchFamily="49" charset="0"/>
              </a:rPr>
              <a:t>request,like_chart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charts =</a:t>
            </a:r>
            <a:r>
              <a:rPr lang="en-IN" sz="1400" b="0" dirty="0" err="1">
                <a:effectLst/>
                <a:latin typeface="Consolas" panose="020B0609020204030204" pitchFamily="49" charset="0"/>
              </a:rPr>
              <a:t>detection_accuracy.objects.values</a:t>
            </a:r>
            <a:r>
              <a:rPr lang="en-IN" sz="1400" b="0" dirty="0">
                <a:effectLst/>
                <a:latin typeface="Consolas" panose="020B0609020204030204" pitchFamily="49" charset="0"/>
              </a:rPr>
              <a:t>('names').annotate(</a:t>
            </a:r>
            <a:r>
              <a:rPr lang="en-IN" sz="1400" b="0" dirty="0" err="1">
                <a:effectLst/>
                <a:latin typeface="Consolas" panose="020B0609020204030204" pitchFamily="49" charset="0"/>
              </a:rPr>
              <a:t>dcount</a:t>
            </a:r>
            <a:r>
              <a:rPr lang="en-IN" sz="1400" b="0" dirty="0">
                <a:effectLst/>
                <a:latin typeface="Consolas" panose="020B0609020204030204" pitchFamily="49" charset="0"/>
              </a:rPr>
              <a:t>=</a:t>
            </a:r>
            <a:r>
              <a:rPr lang="en-IN" sz="1400" b="0" dirty="0" err="1">
                <a:effectLst/>
                <a:latin typeface="Consolas" panose="020B0609020204030204" pitchFamily="49" charset="0"/>
              </a:rPr>
              <a:t>Avg</a:t>
            </a:r>
            <a:r>
              <a:rPr lang="en-IN" sz="1400" b="0" dirty="0">
                <a:effectLst/>
                <a:latin typeface="Consolas" panose="020B0609020204030204" pitchFamily="49" charset="0"/>
              </a:rPr>
              <a:t>('ratio'))</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return render(request,"</a:t>
            </a:r>
            <a:r>
              <a:rPr lang="en-IN" sz="1400" b="0" dirty="0" err="1">
                <a:effectLst/>
                <a:latin typeface="Consolas" panose="020B0609020204030204" pitchFamily="49" charset="0"/>
              </a:rPr>
              <a:t>SProvider</a:t>
            </a:r>
            <a:r>
              <a:rPr lang="en-IN" sz="1400" b="0" dirty="0">
                <a:effectLst/>
                <a:latin typeface="Consolas" panose="020B0609020204030204" pitchFamily="49" charset="0"/>
              </a:rPr>
              <a:t>/likeschart.html", {'</a:t>
            </a:r>
            <a:r>
              <a:rPr lang="en-IN" sz="1400" b="0" dirty="0" err="1">
                <a:effectLst/>
                <a:latin typeface="Consolas" panose="020B0609020204030204" pitchFamily="49" charset="0"/>
              </a:rPr>
              <a:t>form':charts</a:t>
            </a:r>
            <a:r>
              <a:rPr lang="en-IN" sz="1400" b="0" dirty="0">
                <a:effectLst/>
                <a:latin typeface="Consolas" panose="020B0609020204030204" pitchFamily="49" charset="0"/>
              </a:rPr>
              <a:t>, 'like_chart':</a:t>
            </a:r>
            <a:r>
              <a:rPr lang="en-IN" sz="1400" b="0" dirty="0" err="1">
                <a:effectLst/>
                <a:latin typeface="Consolas" panose="020B0609020204030204" pitchFamily="49" charset="0"/>
              </a:rPr>
              <a:t>like_chart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br>
              <a:rPr lang="en-IN" sz="1400" b="0" dirty="0">
                <a:effectLst/>
                <a:latin typeface="Consolas" panose="020B0609020204030204" pitchFamily="49" charset="0"/>
              </a:rPr>
            </a:br>
            <a:r>
              <a:rPr lang="en-IN" sz="1400" b="0" dirty="0">
                <a:effectLst/>
                <a:latin typeface="Consolas" panose="020B0609020204030204" pitchFamily="49" charset="0"/>
              </a:rPr>
              <a:t>def </a:t>
            </a:r>
            <a:r>
              <a:rPr lang="en-IN" sz="1400" b="0" dirty="0" err="1">
                <a:effectLst/>
                <a:latin typeface="Consolas" panose="020B0609020204030204" pitchFamily="49" charset="0"/>
              </a:rPr>
              <a:t>Download_Predicted_DataSets</a:t>
            </a:r>
            <a:r>
              <a:rPr lang="en-IN" sz="1400" b="0" dirty="0">
                <a:effectLst/>
                <a:latin typeface="Consolas" panose="020B0609020204030204" pitchFamily="49" charset="0"/>
              </a:rPr>
              <a:t>(request):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response = </a:t>
            </a:r>
            <a:r>
              <a:rPr lang="en-IN" sz="1400" b="0" dirty="0" err="1">
                <a:effectLst/>
                <a:latin typeface="Consolas" panose="020B0609020204030204" pitchFamily="49" charset="0"/>
              </a:rPr>
              <a:t>HttpResponse</a:t>
            </a:r>
            <a:r>
              <a:rPr lang="en-IN" sz="1400" b="0" dirty="0">
                <a:effectLst/>
                <a:latin typeface="Consolas" panose="020B0609020204030204" pitchFamily="49" charset="0"/>
              </a:rPr>
              <a:t>(</a:t>
            </a:r>
            <a:r>
              <a:rPr lang="en-IN" sz="1400" b="0" dirty="0" err="1">
                <a:effectLst/>
                <a:latin typeface="Consolas" panose="020B0609020204030204" pitchFamily="49" charset="0"/>
              </a:rPr>
              <a:t>content_type</a:t>
            </a:r>
            <a:r>
              <a:rPr lang="en-IN" sz="1400" b="0" dirty="0">
                <a:effectLst/>
                <a:latin typeface="Consolas" panose="020B0609020204030204" pitchFamily="49" charset="0"/>
              </a:rPr>
              <a:t>='application/</a:t>
            </a:r>
            <a:r>
              <a:rPr lang="en-IN" sz="1400" b="0" dirty="0" err="1">
                <a:effectLst/>
                <a:latin typeface="Consolas" panose="020B0609020204030204" pitchFamily="49" charset="0"/>
              </a:rPr>
              <a:t>ms</a:t>
            </a:r>
            <a:r>
              <a:rPr lang="en-IN" sz="1400" b="0" dirty="0">
                <a:effectLst/>
                <a:latin typeface="Consolas" panose="020B0609020204030204" pitchFamily="49" charset="0"/>
              </a:rPr>
              <a:t>-excel')</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 decide file name</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response['Content-Disposition'] = 'attachment; filename="Predicted_Data.xls"'</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 creating workbook</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wb</a:t>
            </a:r>
            <a:r>
              <a:rPr lang="en-IN" sz="1400" b="0" dirty="0">
                <a:effectLst/>
                <a:latin typeface="Consolas" panose="020B0609020204030204" pitchFamily="49" charset="0"/>
              </a:rPr>
              <a:t> = </a:t>
            </a:r>
            <a:r>
              <a:rPr lang="en-IN" sz="1400" b="0" dirty="0" err="1">
                <a:effectLst/>
                <a:latin typeface="Consolas" panose="020B0609020204030204" pitchFamily="49" charset="0"/>
              </a:rPr>
              <a:t>xlwt.Workbook</a:t>
            </a:r>
            <a:r>
              <a:rPr lang="en-IN" sz="1400" b="0" dirty="0">
                <a:effectLst/>
                <a:latin typeface="Consolas" panose="020B0609020204030204" pitchFamily="49" charset="0"/>
              </a:rPr>
              <a:t>(encoding='utf-8')</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 adding sheet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ws</a:t>
            </a:r>
            <a:r>
              <a:rPr lang="en-IN" sz="1400" b="0" dirty="0">
                <a:effectLst/>
                <a:latin typeface="Consolas" panose="020B0609020204030204" pitchFamily="49" charset="0"/>
              </a:rPr>
              <a:t> = </a:t>
            </a:r>
            <a:r>
              <a:rPr lang="en-IN" sz="1400" b="0" dirty="0" err="1">
                <a:effectLst/>
                <a:latin typeface="Consolas" panose="020B0609020204030204" pitchFamily="49" charset="0"/>
              </a:rPr>
              <a:t>wb.add_sheet</a:t>
            </a:r>
            <a:r>
              <a:rPr lang="en-IN" sz="1400" b="0" dirty="0">
                <a:effectLst/>
                <a:latin typeface="Consolas" panose="020B0609020204030204" pitchFamily="49" charset="0"/>
              </a:rPr>
              <a:t>("sheet1")</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 Sheet header, first row</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row_num</a:t>
            </a:r>
            <a:r>
              <a:rPr lang="en-IN" sz="1400" b="0" dirty="0">
                <a:effectLst/>
                <a:latin typeface="Consolas" panose="020B0609020204030204" pitchFamily="49" charset="0"/>
              </a:rPr>
              <a:t> = 0</a:t>
            </a:r>
            <a:endParaRPr lang="en-IN" sz="1400" b="0" dirty="0">
              <a:effectLst/>
              <a:latin typeface="Consolas" panose="020B0609020204030204" pitchFamily="49" charset="0"/>
            </a:endParaRPr>
          </a:p>
          <a:p>
            <a:endParaRPr lang="en-IN" sz="1400" b="0" dirty="0">
              <a:effectLst/>
              <a:latin typeface="Consolas" panose="020B060902020403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0560" y="254000"/>
            <a:ext cx="7125970" cy="6885305"/>
          </a:xfrm>
          <a:prstGeom prst="rect">
            <a:avLst/>
          </a:prstGeom>
          <a:noFill/>
        </p:spPr>
        <p:txBody>
          <a:bodyPr wrap="none" rtlCol="0">
            <a:spAutoFit/>
          </a:bodyPr>
          <a:lstStyle/>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font_style</a:t>
            </a:r>
            <a:r>
              <a:rPr lang="en-IN" sz="1400" b="0" dirty="0">
                <a:effectLst/>
                <a:latin typeface="Consolas" panose="020B0609020204030204" pitchFamily="49" charset="0"/>
              </a:rPr>
              <a:t> = </a:t>
            </a:r>
            <a:r>
              <a:rPr lang="en-IN" sz="1400" b="0" dirty="0" err="1">
                <a:effectLst/>
                <a:latin typeface="Consolas" panose="020B0609020204030204" pitchFamily="49" charset="0"/>
              </a:rPr>
              <a:t>xlwt.XFStyle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 headers are bold</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font_style.font.bold</a:t>
            </a:r>
            <a:r>
              <a:rPr lang="en-IN" sz="1400" b="0" dirty="0">
                <a:effectLst/>
                <a:latin typeface="Consolas" panose="020B0609020204030204" pitchFamily="49" charset="0"/>
              </a:rPr>
              <a:t> = True</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 writer = </a:t>
            </a:r>
            <a:r>
              <a:rPr lang="en-IN" sz="1400" b="0" dirty="0" err="1">
                <a:effectLst/>
                <a:latin typeface="Consolas" panose="020B0609020204030204" pitchFamily="49" charset="0"/>
              </a:rPr>
              <a:t>csv.writer</a:t>
            </a:r>
            <a:r>
              <a:rPr lang="en-IN" sz="1400" b="0" dirty="0">
                <a:effectLst/>
                <a:latin typeface="Consolas" panose="020B0609020204030204" pitchFamily="49" charset="0"/>
              </a:rPr>
              <a:t>(response)</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obj</a:t>
            </a:r>
            <a:r>
              <a:rPr lang="en-IN" sz="1400" b="0" dirty="0">
                <a:effectLst/>
                <a:latin typeface="Consolas" panose="020B0609020204030204" pitchFamily="49" charset="0"/>
              </a:rPr>
              <a:t> = </a:t>
            </a:r>
            <a:r>
              <a:rPr lang="en-IN" sz="1400" b="0" dirty="0" err="1">
                <a:effectLst/>
                <a:latin typeface="Consolas" panose="020B0609020204030204" pitchFamily="49" charset="0"/>
              </a:rPr>
              <a:t>cyberattack_detection.objects.all</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data = </a:t>
            </a:r>
            <a:r>
              <a:rPr lang="en-IN" sz="1400" b="0" dirty="0" err="1">
                <a:effectLst/>
                <a:latin typeface="Consolas" panose="020B0609020204030204" pitchFamily="49" charset="0"/>
              </a:rPr>
              <a:t>obj</a:t>
            </a:r>
            <a:r>
              <a:rPr lang="en-IN" sz="1400" b="0" dirty="0">
                <a:effectLst/>
                <a:latin typeface="Consolas" panose="020B0609020204030204" pitchFamily="49" charset="0"/>
              </a:rPr>
              <a:t>  # dummy method to fetch data.</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for </a:t>
            </a:r>
            <a:r>
              <a:rPr lang="en-IN" sz="1400" b="0" dirty="0" err="1">
                <a:effectLst/>
                <a:latin typeface="Consolas" panose="020B0609020204030204" pitchFamily="49" charset="0"/>
              </a:rPr>
              <a:t>my_row</a:t>
            </a:r>
            <a:r>
              <a:rPr lang="en-IN" sz="1400" b="0" dirty="0">
                <a:effectLst/>
                <a:latin typeface="Consolas" panose="020B0609020204030204" pitchFamily="49" charset="0"/>
              </a:rPr>
              <a:t> in data:</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row_num</a:t>
            </a:r>
            <a:r>
              <a:rPr lang="en-IN" sz="1400" b="0" dirty="0">
                <a:effectLst/>
                <a:latin typeface="Consolas" panose="020B0609020204030204" pitchFamily="49" charset="0"/>
              </a:rPr>
              <a:t> = </a:t>
            </a:r>
            <a:r>
              <a:rPr lang="en-IN" sz="1400" b="0" dirty="0" err="1">
                <a:effectLst/>
                <a:latin typeface="Consolas" panose="020B0609020204030204" pitchFamily="49" charset="0"/>
              </a:rPr>
              <a:t>row_num</a:t>
            </a:r>
            <a:r>
              <a:rPr lang="en-IN" sz="1400" b="0" dirty="0">
                <a:effectLst/>
                <a:latin typeface="Consolas" panose="020B0609020204030204" pitchFamily="49" charset="0"/>
              </a:rPr>
              <a:t> + 1</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a:t>
            </a:r>
            <a:r>
              <a:rPr lang="en-IN" sz="1400" b="0" dirty="0" err="1">
                <a:effectLst/>
                <a:latin typeface="Consolas" panose="020B0609020204030204" pitchFamily="49" charset="0"/>
              </a:rPr>
              <a:t>ws.write</a:t>
            </a:r>
            <a:r>
              <a:rPr lang="en-IN" sz="1400" b="0" dirty="0">
                <a:effectLst/>
                <a:latin typeface="Consolas" panose="020B0609020204030204" pitchFamily="49" charset="0"/>
              </a:rPr>
              <a:t>(</a:t>
            </a:r>
            <a:r>
              <a:rPr lang="en-IN" sz="1400" b="0" dirty="0" err="1">
                <a:effectLst/>
                <a:latin typeface="Consolas" panose="020B0609020204030204" pitchFamily="49" charset="0"/>
              </a:rPr>
              <a:t>row_num</a:t>
            </a:r>
            <a:r>
              <a:rPr lang="en-IN" sz="1400" b="0" dirty="0">
                <a:effectLst/>
                <a:latin typeface="Consolas" panose="020B0609020204030204" pitchFamily="49" charset="0"/>
              </a:rPr>
              <a:t>, 0, </a:t>
            </a:r>
            <a:r>
              <a:rPr lang="en-IN" sz="1400" b="0" dirty="0" err="1">
                <a:effectLst/>
                <a:latin typeface="Consolas" panose="020B0609020204030204" pitchFamily="49" charset="0"/>
              </a:rPr>
              <a:t>my_row.Fid</a:t>
            </a:r>
            <a:r>
              <a:rPr lang="en-IN" sz="1400" b="0" dirty="0">
                <a:effectLst/>
                <a:latin typeface="Consolas" panose="020B0609020204030204" pitchFamily="49" charset="0"/>
              </a:rPr>
              <a:t>, </a:t>
            </a:r>
            <a:r>
              <a:rPr lang="en-IN" sz="1400" b="0" dirty="0" err="1">
                <a:effectLst/>
                <a:latin typeface="Consolas" panose="020B0609020204030204" pitchFamily="49" charset="0"/>
              </a:rPr>
              <a:t>font_style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ws.write</a:t>
            </a:r>
            <a:r>
              <a:rPr lang="en-IN" sz="1400" b="0" dirty="0">
                <a:effectLst/>
                <a:latin typeface="Consolas" panose="020B0609020204030204" pitchFamily="49" charset="0"/>
              </a:rPr>
              <a:t>(</a:t>
            </a:r>
            <a:r>
              <a:rPr lang="en-IN" sz="1400" b="0" dirty="0" err="1">
                <a:effectLst/>
                <a:latin typeface="Consolas" panose="020B0609020204030204" pitchFamily="49" charset="0"/>
              </a:rPr>
              <a:t>row_num</a:t>
            </a:r>
            <a:r>
              <a:rPr lang="en-IN" sz="1400" b="0" dirty="0">
                <a:effectLst/>
                <a:latin typeface="Consolas" panose="020B0609020204030204" pitchFamily="49" charset="0"/>
              </a:rPr>
              <a:t>, 1, </a:t>
            </a:r>
            <a:r>
              <a:rPr lang="en-IN" sz="1400" b="0" dirty="0" err="1">
                <a:effectLst/>
                <a:latin typeface="Consolas" panose="020B0609020204030204" pitchFamily="49" charset="0"/>
              </a:rPr>
              <a:t>my_row.Protocol</a:t>
            </a:r>
            <a:r>
              <a:rPr lang="en-IN" sz="1400" b="0" dirty="0">
                <a:effectLst/>
                <a:latin typeface="Consolas" panose="020B0609020204030204" pitchFamily="49" charset="0"/>
              </a:rPr>
              <a:t>, </a:t>
            </a:r>
            <a:r>
              <a:rPr lang="en-IN" sz="1400" b="0" dirty="0" err="1">
                <a:effectLst/>
                <a:latin typeface="Consolas" panose="020B0609020204030204" pitchFamily="49" charset="0"/>
              </a:rPr>
              <a:t>font_style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ws.write</a:t>
            </a:r>
            <a:r>
              <a:rPr lang="en-IN" sz="1400" b="0" dirty="0">
                <a:effectLst/>
                <a:latin typeface="Consolas" panose="020B0609020204030204" pitchFamily="49" charset="0"/>
              </a:rPr>
              <a:t>(</a:t>
            </a:r>
            <a:r>
              <a:rPr lang="en-IN" sz="1400" b="0" dirty="0" err="1">
                <a:effectLst/>
                <a:latin typeface="Consolas" panose="020B0609020204030204" pitchFamily="49" charset="0"/>
              </a:rPr>
              <a:t>row_num</a:t>
            </a:r>
            <a:r>
              <a:rPr lang="en-IN" sz="1400" b="0" dirty="0">
                <a:effectLst/>
                <a:latin typeface="Consolas" panose="020B0609020204030204" pitchFamily="49" charset="0"/>
              </a:rPr>
              <a:t>, 2, </a:t>
            </a:r>
            <a:r>
              <a:rPr lang="en-IN" sz="1400" b="0" dirty="0" err="1">
                <a:effectLst/>
                <a:latin typeface="Consolas" panose="020B0609020204030204" pitchFamily="49" charset="0"/>
              </a:rPr>
              <a:t>my_row.Flag</a:t>
            </a:r>
            <a:r>
              <a:rPr lang="en-IN" sz="1400" b="0" dirty="0">
                <a:effectLst/>
                <a:latin typeface="Consolas" panose="020B0609020204030204" pitchFamily="49" charset="0"/>
              </a:rPr>
              <a:t>, </a:t>
            </a:r>
            <a:r>
              <a:rPr lang="en-IN" sz="1400" b="0" dirty="0" err="1">
                <a:effectLst/>
                <a:latin typeface="Consolas" panose="020B0609020204030204" pitchFamily="49" charset="0"/>
              </a:rPr>
              <a:t>font_style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ws.write</a:t>
            </a:r>
            <a:r>
              <a:rPr lang="en-IN" sz="1400" b="0" dirty="0">
                <a:effectLst/>
                <a:latin typeface="Consolas" panose="020B0609020204030204" pitchFamily="49" charset="0"/>
              </a:rPr>
              <a:t>(</a:t>
            </a:r>
            <a:r>
              <a:rPr lang="en-IN" sz="1400" b="0" dirty="0" err="1">
                <a:effectLst/>
                <a:latin typeface="Consolas" panose="020B0609020204030204" pitchFamily="49" charset="0"/>
              </a:rPr>
              <a:t>row_num</a:t>
            </a:r>
            <a:r>
              <a:rPr lang="en-IN" sz="1400" b="0" dirty="0">
                <a:effectLst/>
                <a:latin typeface="Consolas" panose="020B0609020204030204" pitchFamily="49" charset="0"/>
              </a:rPr>
              <a:t>, 3, </a:t>
            </a:r>
            <a:r>
              <a:rPr lang="en-IN" sz="1400" b="0" dirty="0" err="1">
                <a:effectLst/>
                <a:latin typeface="Consolas" panose="020B0609020204030204" pitchFamily="49" charset="0"/>
              </a:rPr>
              <a:t>my_row.Packet</a:t>
            </a:r>
            <a:r>
              <a:rPr lang="en-IN" sz="1400" b="0" dirty="0">
                <a:effectLst/>
                <a:latin typeface="Consolas" panose="020B0609020204030204" pitchFamily="49" charset="0"/>
              </a:rPr>
              <a:t>, </a:t>
            </a:r>
            <a:r>
              <a:rPr lang="en-IN" sz="1400" b="0" dirty="0" err="1">
                <a:effectLst/>
                <a:latin typeface="Consolas" panose="020B0609020204030204" pitchFamily="49" charset="0"/>
              </a:rPr>
              <a:t>font_style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ws.write</a:t>
            </a:r>
            <a:r>
              <a:rPr lang="en-IN" sz="1400" b="0" dirty="0">
                <a:effectLst/>
                <a:latin typeface="Consolas" panose="020B0609020204030204" pitchFamily="49" charset="0"/>
              </a:rPr>
              <a:t>(</a:t>
            </a:r>
            <a:r>
              <a:rPr lang="en-IN" sz="1400" b="0" dirty="0" err="1">
                <a:effectLst/>
                <a:latin typeface="Consolas" panose="020B0609020204030204" pitchFamily="49" charset="0"/>
              </a:rPr>
              <a:t>row_num</a:t>
            </a:r>
            <a:r>
              <a:rPr lang="en-IN" sz="1400" b="0" dirty="0">
                <a:effectLst/>
                <a:latin typeface="Consolas" panose="020B0609020204030204" pitchFamily="49" charset="0"/>
              </a:rPr>
              <a:t>, 4, </a:t>
            </a:r>
            <a:r>
              <a:rPr lang="en-IN" sz="1400" b="0" dirty="0" err="1">
                <a:effectLst/>
                <a:latin typeface="Consolas" panose="020B0609020204030204" pitchFamily="49" charset="0"/>
              </a:rPr>
              <a:t>my_row.Sender_ID</a:t>
            </a:r>
            <a:r>
              <a:rPr lang="en-IN" sz="1400" b="0" dirty="0">
                <a:effectLst/>
                <a:latin typeface="Consolas" panose="020B0609020204030204" pitchFamily="49" charset="0"/>
              </a:rPr>
              <a:t>, </a:t>
            </a:r>
            <a:r>
              <a:rPr lang="en-IN" sz="1400" b="0" dirty="0" err="1">
                <a:effectLst/>
                <a:latin typeface="Consolas" panose="020B0609020204030204" pitchFamily="49" charset="0"/>
              </a:rPr>
              <a:t>font_style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ws.write</a:t>
            </a:r>
            <a:r>
              <a:rPr lang="en-IN" sz="1400" b="0" dirty="0">
                <a:effectLst/>
                <a:latin typeface="Consolas" panose="020B0609020204030204" pitchFamily="49" charset="0"/>
              </a:rPr>
              <a:t>(</a:t>
            </a:r>
            <a:r>
              <a:rPr lang="en-IN" sz="1400" b="0" dirty="0" err="1">
                <a:effectLst/>
                <a:latin typeface="Consolas" panose="020B0609020204030204" pitchFamily="49" charset="0"/>
              </a:rPr>
              <a:t>row_num</a:t>
            </a:r>
            <a:r>
              <a:rPr lang="en-IN" sz="1400" b="0" dirty="0">
                <a:effectLst/>
                <a:latin typeface="Consolas" panose="020B0609020204030204" pitchFamily="49" charset="0"/>
              </a:rPr>
              <a:t>, 5, </a:t>
            </a:r>
            <a:r>
              <a:rPr lang="en-IN" sz="1400" b="0" dirty="0" err="1">
                <a:effectLst/>
                <a:latin typeface="Consolas" panose="020B0609020204030204" pitchFamily="49" charset="0"/>
              </a:rPr>
              <a:t>my_row.Receiver_ID</a:t>
            </a:r>
            <a:r>
              <a:rPr lang="en-IN" sz="1400" b="0" dirty="0">
                <a:effectLst/>
                <a:latin typeface="Consolas" panose="020B0609020204030204" pitchFamily="49" charset="0"/>
              </a:rPr>
              <a:t>, </a:t>
            </a:r>
            <a:r>
              <a:rPr lang="en-IN" sz="1400" b="0" dirty="0" err="1">
                <a:effectLst/>
                <a:latin typeface="Consolas" panose="020B0609020204030204" pitchFamily="49" charset="0"/>
              </a:rPr>
              <a:t>font_style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ws.write</a:t>
            </a:r>
            <a:r>
              <a:rPr lang="en-IN" sz="1400" b="0" dirty="0">
                <a:effectLst/>
                <a:latin typeface="Consolas" panose="020B0609020204030204" pitchFamily="49" charset="0"/>
              </a:rPr>
              <a:t>(</a:t>
            </a:r>
            <a:r>
              <a:rPr lang="en-IN" sz="1400" b="0" dirty="0" err="1">
                <a:effectLst/>
                <a:latin typeface="Consolas" panose="020B0609020204030204" pitchFamily="49" charset="0"/>
              </a:rPr>
              <a:t>row_num</a:t>
            </a:r>
            <a:r>
              <a:rPr lang="en-IN" sz="1400" b="0" dirty="0">
                <a:effectLst/>
                <a:latin typeface="Consolas" panose="020B0609020204030204" pitchFamily="49" charset="0"/>
              </a:rPr>
              <a:t>, 6, </a:t>
            </a:r>
            <a:r>
              <a:rPr lang="en-IN" sz="1400" b="0" dirty="0" err="1">
                <a:effectLst/>
                <a:latin typeface="Consolas" panose="020B0609020204030204" pitchFamily="49" charset="0"/>
              </a:rPr>
              <a:t>my_row.Source_IP_Address</a:t>
            </a:r>
            <a:r>
              <a:rPr lang="en-IN" sz="1400" b="0" dirty="0">
                <a:effectLst/>
                <a:latin typeface="Consolas" panose="020B0609020204030204" pitchFamily="49" charset="0"/>
              </a:rPr>
              <a:t>, </a:t>
            </a:r>
            <a:r>
              <a:rPr lang="en-IN" sz="1400" b="0" dirty="0" err="1">
                <a:effectLst/>
                <a:latin typeface="Consolas" panose="020B0609020204030204" pitchFamily="49" charset="0"/>
              </a:rPr>
              <a:t>font_style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ws.write</a:t>
            </a:r>
            <a:r>
              <a:rPr lang="en-IN" sz="1400" b="0" dirty="0">
                <a:effectLst/>
                <a:latin typeface="Consolas" panose="020B0609020204030204" pitchFamily="49" charset="0"/>
              </a:rPr>
              <a:t>(</a:t>
            </a:r>
            <a:r>
              <a:rPr lang="en-IN" sz="1400" b="0" dirty="0" err="1">
                <a:effectLst/>
                <a:latin typeface="Consolas" panose="020B0609020204030204" pitchFamily="49" charset="0"/>
              </a:rPr>
              <a:t>row_num</a:t>
            </a:r>
            <a:r>
              <a:rPr lang="en-IN" sz="1400" b="0" dirty="0">
                <a:effectLst/>
                <a:latin typeface="Consolas" panose="020B0609020204030204" pitchFamily="49" charset="0"/>
              </a:rPr>
              <a:t>, 7, </a:t>
            </a:r>
            <a:r>
              <a:rPr lang="en-IN" sz="1400" b="0" dirty="0" err="1">
                <a:effectLst/>
                <a:latin typeface="Consolas" panose="020B0609020204030204" pitchFamily="49" charset="0"/>
              </a:rPr>
              <a:t>my_row.Destination_IP_Address</a:t>
            </a:r>
            <a:r>
              <a:rPr lang="en-IN" sz="1400" b="0" dirty="0">
                <a:effectLst/>
                <a:latin typeface="Consolas" panose="020B0609020204030204" pitchFamily="49" charset="0"/>
              </a:rPr>
              <a:t>, </a:t>
            </a:r>
            <a:r>
              <a:rPr lang="en-IN" sz="1400" b="0" dirty="0" err="1">
                <a:effectLst/>
                <a:latin typeface="Consolas" panose="020B0609020204030204" pitchFamily="49" charset="0"/>
              </a:rPr>
              <a:t>font_style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ws.write</a:t>
            </a:r>
            <a:r>
              <a:rPr lang="en-IN" sz="1400" b="0" dirty="0">
                <a:effectLst/>
                <a:latin typeface="Consolas" panose="020B0609020204030204" pitchFamily="49" charset="0"/>
              </a:rPr>
              <a:t>(</a:t>
            </a:r>
            <a:r>
              <a:rPr lang="en-IN" sz="1400" b="0" dirty="0" err="1">
                <a:effectLst/>
                <a:latin typeface="Consolas" panose="020B0609020204030204" pitchFamily="49" charset="0"/>
              </a:rPr>
              <a:t>row_num</a:t>
            </a:r>
            <a:r>
              <a:rPr lang="en-IN" sz="1400" b="0" dirty="0">
                <a:effectLst/>
                <a:latin typeface="Consolas" panose="020B0609020204030204" pitchFamily="49" charset="0"/>
              </a:rPr>
              <a:t>, 8, </a:t>
            </a:r>
            <a:r>
              <a:rPr lang="en-IN" sz="1400" b="0" dirty="0" err="1">
                <a:effectLst/>
                <a:latin typeface="Consolas" panose="020B0609020204030204" pitchFamily="49" charset="0"/>
              </a:rPr>
              <a:t>my_row.Source_Port</a:t>
            </a:r>
            <a:r>
              <a:rPr lang="en-IN" sz="1400" b="0" dirty="0">
                <a:effectLst/>
                <a:latin typeface="Consolas" panose="020B0609020204030204" pitchFamily="49" charset="0"/>
              </a:rPr>
              <a:t>, </a:t>
            </a:r>
            <a:r>
              <a:rPr lang="en-IN" sz="1400" b="0" dirty="0" err="1">
                <a:effectLst/>
                <a:latin typeface="Consolas" panose="020B0609020204030204" pitchFamily="49" charset="0"/>
              </a:rPr>
              <a:t>font_style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ws.write</a:t>
            </a:r>
            <a:r>
              <a:rPr lang="en-IN" sz="1400" b="0" dirty="0">
                <a:effectLst/>
                <a:latin typeface="Consolas" panose="020B0609020204030204" pitchFamily="49" charset="0"/>
              </a:rPr>
              <a:t>(</a:t>
            </a:r>
            <a:r>
              <a:rPr lang="en-IN" sz="1400" b="0" dirty="0" err="1">
                <a:effectLst/>
                <a:latin typeface="Consolas" panose="020B0609020204030204" pitchFamily="49" charset="0"/>
              </a:rPr>
              <a:t>row_num</a:t>
            </a:r>
            <a:r>
              <a:rPr lang="en-IN" sz="1400" b="0" dirty="0">
                <a:effectLst/>
                <a:latin typeface="Consolas" panose="020B0609020204030204" pitchFamily="49" charset="0"/>
              </a:rPr>
              <a:t>, 9, </a:t>
            </a:r>
            <a:r>
              <a:rPr lang="en-IN" sz="1400" b="0" dirty="0" err="1">
                <a:effectLst/>
                <a:latin typeface="Consolas" panose="020B0609020204030204" pitchFamily="49" charset="0"/>
              </a:rPr>
              <a:t>my_row.Destination_Port</a:t>
            </a:r>
            <a:r>
              <a:rPr lang="en-IN" sz="1400" b="0" dirty="0">
                <a:effectLst/>
                <a:latin typeface="Consolas" panose="020B0609020204030204" pitchFamily="49" charset="0"/>
              </a:rPr>
              <a:t>, </a:t>
            </a:r>
            <a:r>
              <a:rPr lang="en-IN" sz="1400" b="0" dirty="0" err="1">
                <a:effectLst/>
                <a:latin typeface="Consolas" panose="020B0609020204030204" pitchFamily="49" charset="0"/>
              </a:rPr>
              <a:t>font_style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ws.write</a:t>
            </a:r>
            <a:r>
              <a:rPr lang="en-IN" sz="1400" b="0" dirty="0">
                <a:effectLst/>
                <a:latin typeface="Consolas" panose="020B0609020204030204" pitchFamily="49" charset="0"/>
              </a:rPr>
              <a:t>(</a:t>
            </a:r>
            <a:r>
              <a:rPr lang="en-IN" sz="1400" b="0" dirty="0" err="1">
                <a:effectLst/>
                <a:latin typeface="Consolas" panose="020B0609020204030204" pitchFamily="49" charset="0"/>
              </a:rPr>
              <a:t>row_num</a:t>
            </a:r>
            <a:r>
              <a:rPr lang="en-IN" sz="1400" b="0" dirty="0">
                <a:effectLst/>
                <a:latin typeface="Consolas" panose="020B0609020204030204" pitchFamily="49" charset="0"/>
              </a:rPr>
              <a:t>, 10, </a:t>
            </a:r>
            <a:r>
              <a:rPr lang="en-IN" sz="1400" b="0" dirty="0" err="1">
                <a:effectLst/>
                <a:latin typeface="Consolas" panose="020B0609020204030204" pitchFamily="49" charset="0"/>
              </a:rPr>
              <a:t>my_row.Packet_Size</a:t>
            </a:r>
            <a:r>
              <a:rPr lang="en-IN" sz="1400" b="0" dirty="0">
                <a:effectLst/>
                <a:latin typeface="Consolas" panose="020B0609020204030204" pitchFamily="49" charset="0"/>
              </a:rPr>
              <a:t>, </a:t>
            </a:r>
            <a:r>
              <a:rPr lang="en-IN" sz="1400" b="0" dirty="0" err="1">
                <a:effectLst/>
                <a:latin typeface="Consolas" panose="020B0609020204030204" pitchFamily="49" charset="0"/>
              </a:rPr>
              <a:t>font_style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ws.write</a:t>
            </a:r>
            <a:r>
              <a:rPr lang="en-IN" sz="1400" b="0" dirty="0">
                <a:effectLst/>
                <a:latin typeface="Consolas" panose="020B0609020204030204" pitchFamily="49" charset="0"/>
              </a:rPr>
              <a:t>(</a:t>
            </a:r>
            <a:r>
              <a:rPr lang="en-IN" sz="1400" b="0" dirty="0" err="1">
                <a:effectLst/>
                <a:latin typeface="Consolas" panose="020B0609020204030204" pitchFamily="49" charset="0"/>
              </a:rPr>
              <a:t>row_num</a:t>
            </a:r>
            <a:r>
              <a:rPr lang="en-IN" sz="1400" b="0" dirty="0">
                <a:effectLst/>
                <a:latin typeface="Consolas" panose="020B0609020204030204" pitchFamily="49" charset="0"/>
              </a:rPr>
              <a:t>, 11, </a:t>
            </a:r>
            <a:r>
              <a:rPr lang="en-IN" sz="1400" b="0" dirty="0" err="1">
                <a:effectLst/>
                <a:latin typeface="Consolas" panose="020B0609020204030204" pitchFamily="49" charset="0"/>
              </a:rPr>
              <a:t>my_row.Prediction</a:t>
            </a:r>
            <a:r>
              <a:rPr lang="en-IN" sz="1400" b="0" dirty="0">
                <a:effectLst/>
                <a:latin typeface="Consolas" panose="020B0609020204030204" pitchFamily="49" charset="0"/>
              </a:rPr>
              <a:t>, </a:t>
            </a:r>
            <a:r>
              <a:rPr lang="en-IN" sz="1400" b="0" dirty="0" err="1">
                <a:effectLst/>
                <a:latin typeface="Consolas" panose="020B0609020204030204" pitchFamily="49" charset="0"/>
              </a:rPr>
              <a:t>font_style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br>
              <a:rPr lang="en-IN" sz="1400" b="0" dirty="0">
                <a:effectLst/>
                <a:latin typeface="Consolas" panose="020B0609020204030204" pitchFamily="49" charset="0"/>
              </a:rPr>
            </a:br>
            <a:r>
              <a:rPr lang="en-IN" sz="1400" b="0" dirty="0">
                <a:effectLst/>
                <a:latin typeface="Consolas" panose="020B0609020204030204" pitchFamily="49" charset="0"/>
              </a:rPr>
              <a:t>    </a:t>
            </a:r>
            <a:r>
              <a:rPr lang="en-IN" sz="1400" b="0" dirty="0" err="1">
                <a:effectLst/>
                <a:latin typeface="Consolas" panose="020B0609020204030204" pitchFamily="49" charset="0"/>
              </a:rPr>
              <a:t>wb.save</a:t>
            </a:r>
            <a:r>
              <a:rPr lang="en-IN" sz="1400" b="0" dirty="0">
                <a:effectLst/>
                <a:latin typeface="Consolas" panose="020B0609020204030204" pitchFamily="49" charset="0"/>
              </a:rPr>
              <a:t>(response)</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return response</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def </a:t>
            </a:r>
            <a:r>
              <a:rPr lang="en-IN" sz="1400" b="0" dirty="0" err="1">
                <a:effectLst/>
                <a:latin typeface="Consolas" panose="020B0609020204030204" pitchFamily="49" charset="0"/>
              </a:rPr>
              <a:t>train_model</a:t>
            </a:r>
            <a:r>
              <a:rPr lang="en-IN" sz="1400" b="0" dirty="0">
                <a:effectLst/>
                <a:latin typeface="Consolas" panose="020B0609020204030204" pitchFamily="49" charset="0"/>
              </a:rPr>
              <a:t>(request):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detection_accuracy.objects.all</a:t>
            </a:r>
            <a:r>
              <a:rPr lang="en-IN" sz="1400" b="0" dirty="0">
                <a:effectLst/>
                <a:latin typeface="Consolas" panose="020B0609020204030204" pitchFamily="49" charset="0"/>
              </a:rPr>
              <a:t>().delete()</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dataset = </a:t>
            </a:r>
            <a:r>
              <a:rPr lang="en-IN" sz="1400" b="0" dirty="0" err="1">
                <a:effectLst/>
                <a:latin typeface="Consolas" panose="020B0609020204030204" pitchFamily="49" charset="0"/>
              </a:rPr>
              <a:t>pd.read_csv</a:t>
            </a:r>
            <a:r>
              <a:rPr lang="en-IN" sz="1400" b="0" dirty="0">
                <a:effectLst/>
                <a:latin typeface="Consolas" panose="020B0609020204030204" pitchFamily="49" charset="0"/>
              </a:rPr>
              <a:t>("Datasets.csv", encoding='latin-1')</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def </a:t>
            </a:r>
            <a:r>
              <a:rPr lang="en-IN" sz="1400" b="0" dirty="0" err="1">
                <a:effectLst/>
                <a:latin typeface="Consolas" panose="020B0609020204030204" pitchFamily="49" charset="0"/>
              </a:rPr>
              <a:t>apply_results</a:t>
            </a:r>
            <a:r>
              <a:rPr lang="en-IN" sz="1400" b="0" dirty="0">
                <a:effectLst/>
                <a:latin typeface="Consolas" panose="020B0609020204030204" pitchFamily="49" charset="0"/>
              </a:rPr>
              <a:t>(label):</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if (label == 0):</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return 0  # Cross Site Scripting</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elif</a:t>
            </a:r>
            <a:r>
              <a:rPr lang="en-IN" sz="1400" b="0" dirty="0">
                <a:effectLst/>
                <a:latin typeface="Consolas" panose="020B0609020204030204" pitchFamily="49" charset="0"/>
              </a:rPr>
              <a:t> (label == 1):</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return 1  # DoS</a:t>
            </a:r>
            <a:endParaRPr lang="en-IN" sz="1400" b="0" dirty="0">
              <a:effectLst/>
              <a:latin typeface="Consolas" panose="020B0609020204030204" pitchFamily="49" charset="0"/>
            </a:endParaRPr>
          </a:p>
          <a:p>
            <a:endParaRPr lang="en-IN" sz="1400" b="0" dirty="0">
              <a:effectLst/>
              <a:latin typeface="Consolas" panose="020B060902020403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2800" y="71120"/>
            <a:ext cx="11379200" cy="6885305"/>
          </a:xfrm>
          <a:prstGeom prst="rect">
            <a:avLst/>
          </a:prstGeom>
          <a:noFill/>
        </p:spPr>
        <p:txBody>
          <a:bodyPr wrap="square" rtlCol="0">
            <a:spAutoFit/>
          </a:bodyPr>
          <a:lstStyle/>
          <a:p>
            <a:pPr>
              <a:lnSpc>
                <a:spcPts val="1425"/>
              </a:lnSpc>
            </a:pPr>
            <a:endParaRPr lang="en-IN" sz="1400" b="0" dirty="0">
              <a:effectLst/>
              <a:latin typeface="Consolas" panose="020B0609020204030204" pitchFamily="49" charset="0"/>
            </a:endParaRPr>
          </a:p>
          <a:p>
            <a:pPr>
              <a:lnSpc>
                <a:spcPts val="1425"/>
              </a:lnSpc>
            </a:pPr>
            <a:r>
              <a:rPr lang="en-IN" sz="1400" b="0" dirty="0" err="1">
                <a:effectLst/>
                <a:latin typeface="Consolas" panose="020B0609020204030204" pitchFamily="49" charset="0"/>
              </a:rPr>
              <a:t>elif</a:t>
            </a:r>
            <a:r>
              <a:rPr lang="en-IN" sz="1400" b="0" dirty="0">
                <a:effectLst/>
                <a:latin typeface="Consolas" panose="020B0609020204030204" pitchFamily="49" charset="0"/>
              </a:rPr>
              <a:t> (label == 2):</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return 2  # Password Attacks</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dataset['Results'] = dataset['Label'].apply(</a:t>
            </a:r>
            <a:r>
              <a:rPr lang="en-IN" sz="1400" b="0" dirty="0" err="1">
                <a:effectLst/>
                <a:latin typeface="Consolas" panose="020B0609020204030204" pitchFamily="49" charset="0"/>
              </a:rPr>
              <a:t>apply_results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cv = </a:t>
            </a:r>
            <a:r>
              <a:rPr lang="en-IN" sz="1400" b="0" dirty="0" err="1">
                <a:effectLst/>
                <a:latin typeface="Consolas" panose="020B0609020204030204" pitchFamily="49" charset="0"/>
              </a:rPr>
              <a:t>CountVectorizer</a:t>
            </a:r>
            <a:r>
              <a:rPr lang="en-IN" sz="1400" b="0" dirty="0">
                <a:effectLst/>
                <a:latin typeface="Consolas" panose="020B0609020204030204" pitchFamily="49" charset="0"/>
              </a:rPr>
              <a:t>()</a:t>
            </a:r>
            <a:br>
              <a:rPr lang="en-IN" sz="1400" b="0" dirty="0">
                <a:effectLst/>
                <a:latin typeface="Consolas" panose="020B0609020204030204" pitchFamily="49" charset="0"/>
              </a:rPr>
            </a:br>
            <a:r>
              <a:rPr lang="en-IN" sz="1400" b="0" dirty="0">
                <a:effectLst/>
                <a:latin typeface="Consolas" panose="020B0609020204030204" pitchFamily="49" charset="0"/>
              </a:rPr>
              <a:t>    x = dataset['Fid'].apply(str)</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y = dataset['Results']</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print(x)</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print("Y")</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print(y)</a:t>
            </a:r>
            <a:br>
              <a:rPr lang="en-IN" sz="1400" b="0" dirty="0">
                <a:effectLst/>
                <a:latin typeface="Consolas" panose="020B0609020204030204" pitchFamily="49" charset="0"/>
              </a:rPr>
            </a:br>
            <a:r>
              <a:rPr lang="en-IN" sz="1400" b="0" dirty="0">
                <a:effectLst/>
                <a:latin typeface="Consolas" panose="020B0609020204030204" pitchFamily="49" charset="0"/>
              </a:rPr>
              <a:t>    x = </a:t>
            </a:r>
            <a:r>
              <a:rPr lang="en-IN" sz="1400" b="0" dirty="0" err="1">
                <a:effectLst/>
                <a:latin typeface="Consolas" panose="020B0609020204030204" pitchFamily="49" charset="0"/>
              </a:rPr>
              <a:t>cv.fit_transform</a:t>
            </a:r>
            <a:r>
              <a:rPr lang="en-IN" sz="1400" b="0" dirty="0">
                <a:effectLst/>
                <a:latin typeface="Consolas" panose="020B0609020204030204" pitchFamily="49" charset="0"/>
              </a:rPr>
              <a:t>(x)</a:t>
            </a:r>
            <a:br>
              <a:rPr lang="en-IN" sz="1400" b="0" dirty="0">
                <a:effectLst/>
                <a:latin typeface="Consolas" panose="020B0609020204030204" pitchFamily="49" charset="0"/>
              </a:rPr>
            </a:br>
            <a:r>
              <a:rPr lang="en-IN" sz="1400" b="0" dirty="0">
                <a:effectLst/>
                <a:latin typeface="Consolas" panose="020B0609020204030204" pitchFamily="49" charset="0"/>
              </a:rPr>
              <a:t>    models = []</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from </a:t>
            </a:r>
            <a:r>
              <a:rPr lang="en-IN" sz="1400" b="0" dirty="0" err="1">
                <a:effectLst/>
                <a:latin typeface="Consolas" panose="020B0609020204030204" pitchFamily="49" charset="0"/>
              </a:rPr>
              <a:t>sklearn.model_selection</a:t>
            </a:r>
            <a:r>
              <a:rPr lang="en-IN" sz="1400" b="0" dirty="0">
                <a:effectLst/>
                <a:latin typeface="Consolas" panose="020B0609020204030204" pitchFamily="49" charset="0"/>
              </a:rPr>
              <a:t> import </a:t>
            </a:r>
            <a:r>
              <a:rPr lang="en-IN" sz="1400" b="0" dirty="0" err="1">
                <a:effectLst/>
                <a:latin typeface="Consolas" panose="020B0609020204030204" pitchFamily="49" charset="0"/>
              </a:rPr>
              <a:t>train_test_split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X_train</a:t>
            </a:r>
            <a:r>
              <a:rPr lang="en-IN" sz="1400" b="0" dirty="0">
                <a:effectLst/>
                <a:latin typeface="Consolas" panose="020B0609020204030204" pitchFamily="49" charset="0"/>
              </a:rPr>
              <a:t>, </a:t>
            </a:r>
            <a:r>
              <a:rPr lang="en-IN" sz="1400" b="0" dirty="0" err="1">
                <a:effectLst/>
                <a:latin typeface="Consolas" panose="020B0609020204030204" pitchFamily="49" charset="0"/>
              </a:rPr>
              <a:t>X_test</a:t>
            </a:r>
            <a:r>
              <a:rPr lang="en-IN" sz="1400" b="0" dirty="0">
                <a:effectLst/>
                <a:latin typeface="Consolas" panose="020B0609020204030204" pitchFamily="49" charset="0"/>
              </a:rPr>
              <a:t>, </a:t>
            </a:r>
            <a:r>
              <a:rPr lang="en-IN" sz="1400" b="0" dirty="0" err="1">
                <a:effectLst/>
                <a:latin typeface="Consolas" panose="020B0609020204030204" pitchFamily="49" charset="0"/>
              </a:rPr>
              <a:t>y_train</a:t>
            </a:r>
            <a:r>
              <a:rPr lang="en-IN" sz="1400" b="0" dirty="0">
                <a:effectLst/>
                <a:latin typeface="Consolas" panose="020B0609020204030204" pitchFamily="49" charset="0"/>
              </a:rPr>
              <a:t>, </a:t>
            </a:r>
            <a:r>
              <a:rPr lang="en-IN" sz="1400" b="0" dirty="0" err="1">
                <a:effectLst/>
                <a:latin typeface="Consolas" panose="020B0609020204030204" pitchFamily="49" charset="0"/>
              </a:rPr>
              <a:t>y_test</a:t>
            </a:r>
            <a:r>
              <a:rPr lang="en-IN" sz="1400" b="0" dirty="0">
                <a:effectLst/>
                <a:latin typeface="Consolas" panose="020B0609020204030204" pitchFamily="49" charset="0"/>
              </a:rPr>
              <a:t> = </a:t>
            </a:r>
            <a:r>
              <a:rPr lang="en-IN" sz="1400" b="0" dirty="0" err="1">
                <a:effectLst/>
                <a:latin typeface="Consolas" panose="020B0609020204030204" pitchFamily="49" charset="0"/>
              </a:rPr>
              <a:t>train_test_split</a:t>
            </a:r>
            <a:r>
              <a:rPr lang="en-IN" sz="1400" b="0" dirty="0">
                <a:effectLst/>
                <a:latin typeface="Consolas" panose="020B0609020204030204" pitchFamily="49" charset="0"/>
              </a:rPr>
              <a:t>(x, y, </a:t>
            </a:r>
            <a:r>
              <a:rPr lang="en-IN" sz="1400" b="0" dirty="0" err="1">
                <a:effectLst/>
                <a:latin typeface="Consolas" panose="020B0609020204030204" pitchFamily="49" charset="0"/>
              </a:rPr>
              <a:t>test_size</a:t>
            </a:r>
            <a:r>
              <a:rPr lang="en-IN" sz="1400" b="0" dirty="0">
                <a:effectLst/>
                <a:latin typeface="Consolas" panose="020B0609020204030204" pitchFamily="49" charset="0"/>
              </a:rPr>
              <a:t>=0.20)</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X_train.shape</a:t>
            </a:r>
            <a:r>
              <a:rPr lang="en-IN" sz="1400" b="0" dirty="0">
                <a:effectLst/>
                <a:latin typeface="Consolas" panose="020B0609020204030204" pitchFamily="49" charset="0"/>
              </a:rPr>
              <a:t>, </a:t>
            </a:r>
            <a:r>
              <a:rPr lang="en-IN" sz="1400" b="0" dirty="0" err="1">
                <a:effectLst/>
                <a:latin typeface="Consolas" panose="020B0609020204030204" pitchFamily="49" charset="0"/>
              </a:rPr>
              <a:t>X_test.shape</a:t>
            </a:r>
            <a:r>
              <a:rPr lang="en-IN" sz="1400" b="0" dirty="0">
                <a:effectLst/>
                <a:latin typeface="Consolas" panose="020B0609020204030204" pitchFamily="49" charset="0"/>
              </a:rPr>
              <a:t>, </a:t>
            </a:r>
            <a:r>
              <a:rPr lang="en-IN" sz="1400" b="0" dirty="0" err="1">
                <a:effectLst/>
                <a:latin typeface="Consolas" panose="020B0609020204030204" pitchFamily="49" charset="0"/>
              </a:rPr>
              <a:t>y_train.shape</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print("Deep Neural Network-DNN")</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from </a:t>
            </a:r>
            <a:r>
              <a:rPr lang="en-IN" sz="1400" b="0" dirty="0" err="1">
                <a:effectLst/>
                <a:latin typeface="Consolas" panose="020B0609020204030204" pitchFamily="49" charset="0"/>
              </a:rPr>
              <a:t>sklearn.neural_network</a:t>
            </a:r>
            <a:r>
              <a:rPr lang="en-IN" sz="1400" b="0" dirty="0">
                <a:effectLst/>
                <a:latin typeface="Consolas" panose="020B0609020204030204" pitchFamily="49" charset="0"/>
              </a:rPr>
              <a:t> import </a:t>
            </a:r>
            <a:r>
              <a:rPr lang="en-IN" sz="1400" b="0" dirty="0" err="1">
                <a:effectLst/>
                <a:latin typeface="Consolas" panose="020B0609020204030204" pitchFamily="49" charset="0"/>
              </a:rPr>
              <a:t>MLPClassifier</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mlpc</a:t>
            </a:r>
            <a:r>
              <a:rPr lang="en-IN" sz="1400" b="0" dirty="0">
                <a:effectLst/>
                <a:latin typeface="Consolas" panose="020B0609020204030204" pitchFamily="49" charset="0"/>
              </a:rPr>
              <a:t> = </a:t>
            </a:r>
            <a:r>
              <a:rPr lang="en-IN" sz="1400" b="0" dirty="0" err="1">
                <a:effectLst/>
                <a:latin typeface="Consolas" panose="020B0609020204030204" pitchFamily="49" charset="0"/>
              </a:rPr>
              <a:t>MLPClassifier</a:t>
            </a:r>
            <a:r>
              <a:rPr lang="en-IN" sz="1400" b="0" dirty="0">
                <a:effectLst/>
                <a:latin typeface="Consolas" panose="020B0609020204030204" pitchFamily="49" charset="0"/>
              </a:rPr>
              <a:t>().fit(</a:t>
            </a:r>
            <a:r>
              <a:rPr lang="en-IN" sz="1400" b="0" dirty="0" err="1">
                <a:effectLst/>
                <a:latin typeface="Consolas" panose="020B0609020204030204" pitchFamily="49" charset="0"/>
              </a:rPr>
              <a:t>X_train</a:t>
            </a:r>
            <a:r>
              <a:rPr lang="en-IN" sz="1400" b="0" dirty="0">
                <a:effectLst/>
                <a:latin typeface="Consolas" panose="020B0609020204030204" pitchFamily="49" charset="0"/>
              </a:rPr>
              <a:t>, </a:t>
            </a:r>
            <a:r>
              <a:rPr lang="en-IN" sz="1400" b="0" dirty="0" err="1">
                <a:effectLst/>
                <a:latin typeface="Consolas" panose="020B0609020204030204" pitchFamily="49" charset="0"/>
              </a:rPr>
              <a:t>y_train</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 = </a:t>
            </a:r>
            <a:r>
              <a:rPr lang="en-IN" sz="1400" b="0" dirty="0" err="1">
                <a:effectLst/>
                <a:latin typeface="Consolas" panose="020B0609020204030204" pitchFamily="49" charset="0"/>
              </a:rPr>
              <a:t>mlpc.predict</a:t>
            </a:r>
            <a:r>
              <a:rPr lang="en-IN" sz="1400" b="0" dirty="0">
                <a:effectLst/>
                <a:latin typeface="Consolas" panose="020B0609020204030204" pitchFamily="49" charset="0"/>
              </a:rPr>
              <a:t>(</a:t>
            </a:r>
            <a:r>
              <a:rPr lang="en-IN" sz="1400" b="0" dirty="0" err="1">
                <a:effectLst/>
                <a:latin typeface="Consolas" panose="020B0609020204030204" pitchFamily="49" charset="0"/>
              </a:rPr>
              <a:t>X_test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testscore_mlpc</a:t>
            </a:r>
            <a:r>
              <a:rPr lang="en-IN" sz="1400" b="0" dirty="0">
                <a:effectLst/>
                <a:latin typeface="Consolas" panose="020B0609020204030204" pitchFamily="49" charset="0"/>
              </a:rPr>
              <a:t> = </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 * 100)</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print("CLASSIFICATION REPORT")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classification_report</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print("CONFUSION MATRIX")</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confusion_matrix</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models.append</a:t>
            </a:r>
            <a:r>
              <a:rPr lang="en-IN" sz="1400" b="0" dirty="0">
                <a:effectLst/>
                <a:latin typeface="Consolas" panose="020B0609020204030204" pitchFamily="49" charset="0"/>
              </a:rPr>
              <a:t>(('</a:t>
            </a:r>
            <a:r>
              <a:rPr lang="en-IN" sz="1400" b="0" dirty="0" err="1">
                <a:effectLst/>
                <a:latin typeface="Consolas" panose="020B0609020204030204" pitchFamily="49" charset="0"/>
              </a:rPr>
              <a:t>MLPClassifier</a:t>
            </a:r>
            <a:r>
              <a:rPr lang="en-IN" sz="1400" b="0" dirty="0">
                <a:effectLst/>
                <a:latin typeface="Consolas" panose="020B0609020204030204" pitchFamily="49" charset="0"/>
              </a:rPr>
              <a:t>', </a:t>
            </a:r>
            <a:r>
              <a:rPr lang="en-IN" sz="1400" b="0" dirty="0" err="1">
                <a:effectLst/>
                <a:latin typeface="Consolas" panose="020B0609020204030204" pitchFamily="49" charset="0"/>
              </a:rPr>
              <a:t>mlpc</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detection_accuracy.objects.create</a:t>
            </a:r>
            <a:r>
              <a:rPr lang="en-IN" sz="1400" b="0" dirty="0">
                <a:effectLst/>
                <a:latin typeface="Consolas" panose="020B0609020204030204" pitchFamily="49" charset="0"/>
              </a:rPr>
              <a:t>(names="Deep Neural Network-DNN", ratio=</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 * 100)</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 SVM Model</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print("SVM")</a:t>
            </a:r>
            <a:endParaRPr lang="en-IN" sz="1400" b="0" dirty="0">
              <a:effectLst/>
              <a:latin typeface="Consolas" panose="020B0609020204030204" pitchFamily="49" charset="0"/>
            </a:endParaRPr>
          </a:p>
          <a:p>
            <a:endParaRPr lang="en-IN" sz="1400" b="0" dirty="0">
              <a:effectLst/>
              <a:latin typeface="Consolas" panose="020B060902020403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375920"/>
            <a:ext cx="10939780" cy="6520180"/>
          </a:xfrm>
          <a:prstGeom prst="rect">
            <a:avLst/>
          </a:prstGeom>
          <a:noFill/>
        </p:spPr>
        <p:txBody>
          <a:bodyPr wrap="none" rtlCol="0">
            <a:spAutoFit/>
          </a:bodyPr>
          <a:lstStyle/>
          <a:p>
            <a:pPr>
              <a:lnSpc>
                <a:spcPts val="1425"/>
              </a:lnSpc>
            </a:pPr>
            <a:r>
              <a:rPr lang="en-IN" sz="1400" b="0" dirty="0">
                <a:effectLst/>
                <a:latin typeface="Consolas" panose="020B0609020204030204" pitchFamily="49" charset="0"/>
              </a:rPr>
              <a:t>from </a:t>
            </a:r>
            <a:r>
              <a:rPr lang="en-IN" sz="1400" b="0" dirty="0" err="1">
                <a:effectLst/>
                <a:latin typeface="Consolas" panose="020B0609020204030204" pitchFamily="49" charset="0"/>
              </a:rPr>
              <a:t>sklearn</a:t>
            </a:r>
            <a:r>
              <a:rPr lang="en-IN" sz="1400" b="0" dirty="0">
                <a:effectLst/>
                <a:latin typeface="Consolas" panose="020B0609020204030204" pitchFamily="49" charset="0"/>
              </a:rPr>
              <a:t> import </a:t>
            </a:r>
            <a:r>
              <a:rPr lang="en-IN" sz="1400" b="0" dirty="0" err="1">
                <a:effectLst/>
                <a:latin typeface="Consolas" panose="020B0609020204030204" pitchFamily="49" charset="0"/>
              </a:rPr>
              <a:t>svm</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a:t>
            </a:r>
            <a:r>
              <a:rPr lang="en-IN" sz="1400" b="0" dirty="0" err="1">
                <a:effectLst/>
                <a:latin typeface="Consolas" panose="020B0609020204030204" pitchFamily="49" charset="0"/>
              </a:rPr>
              <a:t>lin_clf</a:t>
            </a:r>
            <a:r>
              <a:rPr lang="en-IN" sz="1400" b="0" dirty="0">
                <a:effectLst/>
                <a:latin typeface="Consolas" panose="020B0609020204030204" pitchFamily="49" charset="0"/>
              </a:rPr>
              <a:t> = </a:t>
            </a:r>
            <a:r>
              <a:rPr lang="en-IN" sz="1400" b="0" dirty="0" err="1">
                <a:effectLst/>
                <a:latin typeface="Consolas" panose="020B0609020204030204" pitchFamily="49" charset="0"/>
              </a:rPr>
              <a:t>svm.LinearSVC</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lin_clf.fit</a:t>
            </a:r>
            <a:r>
              <a:rPr lang="en-IN" sz="1400" b="0" dirty="0">
                <a:effectLst/>
                <a:latin typeface="Consolas" panose="020B0609020204030204" pitchFamily="49" charset="0"/>
              </a:rPr>
              <a:t>(</a:t>
            </a:r>
            <a:r>
              <a:rPr lang="en-IN" sz="1400" b="0" dirty="0" err="1">
                <a:effectLst/>
                <a:latin typeface="Consolas" panose="020B0609020204030204" pitchFamily="49" charset="0"/>
              </a:rPr>
              <a:t>X_train</a:t>
            </a:r>
            <a:r>
              <a:rPr lang="en-IN" sz="1400" b="0" dirty="0">
                <a:effectLst/>
                <a:latin typeface="Consolas" panose="020B0609020204030204" pitchFamily="49" charset="0"/>
              </a:rPr>
              <a:t>, </a:t>
            </a:r>
            <a:r>
              <a:rPr lang="en-IN" sz="1400" b="0" dirty="0" err="1">
                <a:effectLst/>
                <a:latin typeface="Consolas" panose="020B0609020204030204" pitchFamily="49" charset="0"/>
              </a:rPr>
              <a:t>y_train</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predict_svm</a:t>
            </a:r>
            <a:r>
              <a:rPr lang="en-IN" sz="1400" b="0" dirty="0">
                <a:effectLst/>
                <a:latin typeface="Consolas" panose="020B0609020204030204" pitchFamily="49" charset="0"/>
              </a:rPr>
              <a:t> = </a:t>
            </a:r>
            <a:r>
              <a:rPr lang="en-IN" sz="1400" b="0" dirty="0" err="1">
                <a:effectLst/>
                <a:latin typeface="Consolas" panose="020B0609020204030204" pitchFamily="49" charset="0"/>
              </a:rPr>
              <a:t>lin_clf.predict</a:t>
            </a:r>
            <a:r>
              <a:rPr lang="en-IN" sz="1400" b="0" dirty="0">
                <a:effectLst/>
                <a:latin typeface="Consolas" panose="020B0609020204030204" pitchFamily="49" charset="0"/>
              </a:rPr>
              <a:t>(</a:t>
            </a:r>
            <a:r>
              <a:rPr lang="en-IN" sz="1400" b="0" dirty="0" err="1">
                <a:effectLst/>
                <a:latin typeface="Consolas" panose="020B0609020204030204" pitchFamily="49" charset="0"/>
              </a:rPr>
              <a:t>X_test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svm_acc</a:t>
            </a:r>
            <a:r>
              <a:rPr lang="en-IN" sz="1400" b="0" dirty="0">
                <a:effectLst/>
                <a:latin typeface="Consolas" panose="020B0609020204030204" pitchFamily="49" charset="0"/>
              </a:rPr>
              <a:t> = </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predict_svm</a:t>
            </a:r>
            <a:r>
              <a:rPr lang="en-IN" sz="1400" b="0" dirty="0">
                <a:effectLst/>
                <a:latin typeface="Consolas" panose="020B0609020204030204" pitchFamily="49" charset="0"/>
              </a:rPr>
              <a:t>) * 100</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print("ACCURACY")</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svm_acc</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print("CLASSIFICATION REPORT")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classification_report</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predict_svm</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print("CONFUSION MATRIX")</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confusion_matrix</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predict_svm</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detection_accuracy.objects.create</a:t>
            </a:r>
            <a:r>
              <a:rPr lang="en-IN" sz="1400" b="0" dirty="0">
                <a:effectLst/>
                <a:latin typeface="Consolas" panose="020B0609020204030204" pitchFamily="49" charset="0"/>
              </a:rPr>
              <a:t>(names="SVM", ratio=</a:t>
            </a:r>
            <a:r>
              <a:rPr lang="en-IN" sz="1400" b="0" dirty="0" err="1">
                <a:effectLst/>
                <a:latin typeface="Consolas" panose="020B0609020204030204" pitchFamily="49" charset="0"/>
              </a:rPr>
              <a:t>svm_acc</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print("Logistic Regression")</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from </a:t>
            </a:r>
            <a:r>
              <a:rPr lang="en-IN" sz="1400" b="0" dirty="0" err="1">
                <a:effectLst/>
                <a:latin typeface="Consolas" panose="020B0609020204030204" pitchFamily="49" charset="0"/>
              </a:rPr>
              <a:t>sklearn.linear_model</a:t>
            </a:r>
            <a:r>
              <a:rPr lang="en-IN" sz="1400" b="0" dirty="0">
                <a:effectLst/>
                <a:latin typeface="Consolas" panose="020B0609020204030204" pitchFamily="49" charset="0"/>
              </a:rPr>
              <a:t> import </a:t>
            </a:r>
            <a:r>
              <a:rPr lang="en-IN" sz="1400" b="0" dirty="0" err="1">
                <a:effectLst/>
                <a:latin typeface="Consolas" panose="020B0609020204030204" pitchFamily="49" charset="0"/>
              </a:rPr>
              <a:t>LogisticRegression</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reg = </a:t>
            </a:r>
            <a:r>
              <a:rPr lang="en-IN" sz="1400" b="0" dirty="0" err="1">
                <a:effectLst/>
                <a:latin typeface="Consolas" panose="020B0609020204030204" pitchFamily="49" charset="0"/>
              </a:rPr>
              <a:t>LogisticRegression</a:t>
            </a:r>
            <a:r>
              <a:rPr lang="en-IN" sz="1400" b="0" dirty="0">
                <a:effectLst/>
                <a:latin typeface="Consolas" panose="020B0609020204030204" pitchFamily="49" charset="0"/>
              </a:rPr>
              <a:t>(</a:t>
            </a:r>
            <a:r>
              <a:rPr lang="en-IN" sz="1400" b="0" dirty="0" err="1">
                <a:effectLst/>
                <a:latin typeface="Consolas" panose="020B0609020204030204" pitchFamily="49" charset="0"/>
              </a:rPr>
              <a:t>random_state</a:t>
            </a:r>
            <a:r>
              <a:rPr lang="en-IN" sz="1400" b="0" dirty="0">
                <a:effectLst/>
                <a:latin typeface="Consolas" panose="020B0609020204030204" pitchFamily="49" charset="0"/>
              </a:rPr>
              <a:t>=0, solver='</a:t>
            </a:r>
            <a:r>
              <a:rPr lang="en-IN" sz="1400" b="0" dirty="0" err="1">
                <a:effectLst/>
                <a:latin typeface="Consolas" panose="020B0609020204030204" pitchFamily="49" charset="0"/>
              </a:rPr>
              <a:t>lbfgs</a:t>
            </a:r>
            <a:r>
              <a:rPr lang="en-IN" sz="1400" b="0" dirty="0">
                <a:effectLst/>
                <a:latin typeface="Consolas" panose="020B0609020204030204" pitchFamily="49" charset="0"/>
              </a:rPr>
              <a:t>').fit(</a:t>
            </a:r>
            <a:r>
              <a:rPr lang="en-IN" sz="1400" b="0" dirty="0" err="1">
                <a:effectLst/>
                <a:latin typeface="Consolas" panose="020B0609020204030204" pitchFamily="49" charset="0"/>
              </a:rPr>
              <a:t>X_train</a:t>
            </a:r>
            <a:r>
              <a:rPr lang="en-IN" sz="1400" b="0" dirty="0">
                <a:effectLst/>
                <a:latin typeface="Consolas" panose="020B0609020204030204" pitchFamily="49" charset="0"/>
              </a:rPr>
              <a:t>, </a:t>
            </a:r>
            <a:r>
              <a:rPr lang="en-IN" sz="1400" b="0" dirty="0" err="1">
                <a:effectLst/>
                <a:latin typeface="Consolas" panose="020B0609020204030204" pitchFamily="49" charset="0"/>
              </a:rPr>
              <a:t>y_train</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 = </a:t>
            </a:r>
            <a:r>
              <a:rPr lang="en-IN" sz="1400" b="0" dirty="0" err="1">
                <a:effectLst/>
                <a:latin typeface="Consolas" panose="020B0609020204030204" pitchFamily="49" charset="0"/>
              </a:rPr>
              <a:t>reg.predict</a:t>
            </a:r>
            <a:r>
              <a:rPr lang="en-IN" sz="1400" b="0" dirty="0">
                <a:effectLst/>
                <a:latin typeface="Consolas" panose="020B0609020204030204" pitchFamily="49" charset="0"/>
              </a:rPr>
              <a:t>(</a:t>
            </a:r>
            <a:r>
              <a:rPr lang="en-IN" sz="1400" b="0" dirty="0" err="1">
                <a:effectLst/>
                <a:latin typeface="Consolas" panose="020B0609020204030204" pitchFamily="49" charset="0"/>
              </a:rPr>
              <a:t>X_test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print("ACCURACY")</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 * 100)</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print("CLASSIFICATION REPORT")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classification_report</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print("CONFUSION MATRIX")</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confusion_matrix</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detection_accuracy.objects.create</a:t>
            </a:r>
            <a:r>
              <a:rPr lang="en-IN" sz="1400" b="0" dirty="0">
                <a:effectLst/>
                <a:latin typeface="Consolas" panose="020B0609020204030204" pitchFamily="49" charset="0"/>
              </a:rPr>
              <a:t>(names="Logistic Regression", ratio=</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y_pred</a:t>
            </a:r>
            <a:r>
              <a:rPr lang="en-IN" sz="1400" b="0" dirty="0">
                <a:effectLst/>
                <a:latin typeface="Consolas" panose="020B0609020204030204" pitchFamily="49" charset="0"/>
              </a:rPr>
              <a:t>) * 100)</a:t>
            </a:r>
            <a:endParaRPr lang="en-IN" sz="1400" b="0" dirty="0">
              <a:effectLst/>
              <a:latin typeface="Consolas" panose="020B0609020204030204" pitchFamily="49" charset="0"/>
            </a:endParaRPr>
          </a:p>
          <a:p>
            <a:pPr>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print("Decision Tree Classifier")</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dtc</a:t>
            </a:r>
            <a:r>
              <a:rPr lang="en-IN" sz="1400" b="0" dirty="0">
                <a:effectLst/>
                <a:latin typeface="Consolas" panose="020B0609020204030204" pitchFamily="49" charset="0"/>
              </a:rPr>
              <a:t> = </a:t>
            </a:r>
            <a:r>
              <a:rPr lang="en-IN" sz="1400" b="0" dirty="0" err="1">
                <a:effectLst/>
                <a:latin typeface="Consolas" panose="020B0609020204030204" pitchFamily="49" charset="0"/>
              </a:rPr>
              <a:t>DecisionTreeClassifier</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dtc.fit</a:t>
            </a:r>
            <a:r>
              <a:rPr lang="en-IN" sz="1400" b="0" dirty="0">
                <a:effectLst/>
                <a:latin typeface="Consolas" panose="020B0609020204030204" pitchFamily="49" charset="0"/>
              </a:rPr>
              <a:t>(</a:t>
            </a:r>
            <a:r>
              <a:rPr lang="en-IN" sz="1400" b="0" dirty="0" err="1">
                <a:effectLst/>
                <a:latin typeface="Consolas" panose="020B0609020204030204" pitchFamily="49" charset="0"/>
              </a:rPr>
              <a:t>X_train</a:t>
            </a:r>
            <a:r>
              <a:rPr lang="en-IN" sz="1400" b="0" dirty="0">
                <a:effectLst/>
                <a:latin typeface="Consolas" panose="020B0609020204030204" pitchFamily="49" charset="0"/>
              </a:rPr>
              <a:t>, </a:t>
            </a:r>
            <a:r>
              <a:rPr lang="en-IN" sz="1400" b="0" dirty="0" err="1">
                <a:effectLst/>
                <a:latin typeface="Consolas" panose="020B0609020204030204" pitchFamily="49" charset="0"/>
              </a:rPr>
              <a:t>y_train</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dtcpredict</a:t>
            </a:r>
            <a:r>
              <a:rPr lang="en-IN" sz="1400" b="0" dirty="0">
                <a:effectLst/>
                <a:latin typeface="Consolas" panose="020B0609020204030204" pitchFamily="49" charset="0"/>
              </a:rPr>
              <a:t> = </a:t>
            </a:r>
            <a:r>
              <a:rPr lang="en-IN" sz="1400" b="0" dirty="0" err="1">
                <a:effectLst/>
                <a:latin typeface="Consolas" panose="020B0609020204030204" pitchFamily="49" charset="0"/>
              </a:rPr>
              <a:t>dtc.predict</a:t>
            </a:r>
            <a:r>
              <a:rPr lang="en-IN" sz="1400" b="0" dirty="0">
                <a:effectLst/>
                <a:latin typeface="Consolas" panose="020B0609020204030204" pitchFamily="49" charset="0"/>
              </a:rPr>
              <a:t>(</a:t>
            </a:r>
            <a:r>
              <a:rPr lang="en-IN" sz="1400" b="0" dirty="0" err="1">
                <a:effectLst/>
                <a:latin typeface="Consolas" panose="020B0609020204030204" pitchFamily="49" charset="0"/>
              </a:rPr>
              <a:t>X_test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print("ACCURACY")</a:t>
            </a:r>
            <a:endParaRPr lang="en-IN" sz="1400" b="0" dirty="0">
              <a:effectLst/>
              <a:latin typeface="Consolas" panose="020B0609020204030204" pitchFamily="49" charset="0"/>
            </a:endParaRPr>
          </a:p>
          <a:p>
            <a:pPr>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dtcpredict</a:t>
            </a:r>
            <a:r>
              <a:rPr lang="en-IN" sz="1400" b="0" dirty="0">
                <a:effectLst/>
                <a:latin typeface="Consolas" panose="020B0609020204030204" pitchFamily="49" charset="0"/>
              </a:rPr>
              <a:t>) * 100)</a:t>
            </a:r>
            <a:endParaRPr lang="en-IN" sz="1400" b="0" dirty="0">
              <a:effectLst/>
              <a:latin typeface="Consolas" panose="020B0609020204030204" pitchFamily="49" charset="0"/>
            </a:endParaRPr>
          </a:p>
          <a:p>
            <a:endParaRPr lang="en-IN" sz="1400" b="0" dirty="0">
              <a:effectLst/>
              <a:latin typeface="Consolas" panose="020B060902020403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1" y="586800"/>
            <a:ext cx="8890000" cy="2865120"/>
          </a:xfrm>
          <a:prstGeom prst="rect">
            <a:avLst/>
          </a:prstGeom>
          <a:noFill/>
        </p:spPr>
        <p:txBody>
          <a:bodyPr wrap="square" rtlCol="0">
            <a:spAutoFit/>
          </a:bodyPr>
          <a:lstStyle/>
          <a:p>
            <a:pPr algn="just">
              <a:lnSpc>
                <a:spcPts val="1425"/>
              </a:lnSpc>
            </a:pPr>
            <a:r>
              <a:rPr lang="en-IN" sz="1400" b="0" dirty="0">
                <a:effectLst/>
                <a:latin typeface="Consolas" panose="020B0609020204030204" pitchFamily="49" charset="0"/>
              </a:rPr>
              <a:t>    print("CLASSIFICATION REPORT")</a:t>
            </a:r>
            <a:endParaRPr lang="en-IN" sz="1400" b="0" dirty="0">
              <a:effectLst/>
              <a:latin typeface="Consolas" panose="020B0609020204030204" pitchFamily="49" charset="0"/>
            </a:endParaRPr>
          </a:p>
          <a:p>
            <a:pPr algn="just">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classification_report</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dtcpredict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gn="just">
              <a:lnSpc>
                <a:spcPts val="1425"/>
              </a:lnSpc>
            </a:pPr>
            <a:r>
              <a:rPr lang="en-IN" sz="1400" b="0" dirty="0">
                <a:effectLst/>
                <a:latin typeface="Consolas" panose="020B0609020204030204" pitchFamily="49" charset="0"/>
              </a:rPr>
              <a:t>    print("CONFUSION MATRIX")</a:t>
            </a:r>
            <a:endParaRPr lang="en-IN" sz="1400" b="0" dirty="0">
              <a:effectLst/>
              <a:latin typeface="Consolas" panose="020B0609020204030204" pitchFamily="49" charset="0"/>
            </a:endParaRPr>
          </a:p>
          <a:p>
            <a:pPr algn="just">
              <a:lnSpc>
                <a:spcPts val="1425"/>
              </a:lnSpc>
            </a:pPr>
            <a:r>
              <a:rPr lang="en-IN" sz="1400" b="0" dirty="0">
                <a:effectLst/>
                <a:latin typeface="Consolas" panose="020B0609020204030204" pitchFamily="49" charset="0"/>
              </a:rPr>
              <a:t>    print(</a:t>
            </a:r>
            <a:r>
              <a:rPr lang="en-IN" sz="1400" b="0" dirty="0" err="1">
                <a:effectLst/>
                <a:latin typeface="Consolas" panose="020B0609020204030204" pitchFamily="49" charset="0"/>
              </a:rPr>
              <a:t>confusion_matrix</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dtcpredict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gn="just">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models.append</a:t>
            </a:r>
            <a:r>
              <a:rPr lang="en-IN" sz="1400" b="0" dirty="0">
                <a:effectLst/>
                <a:latin typeface="Consolas" panose="020B0609020204030204" pitchFamily="49" charset="0"/>
              </a:rPr>
              <a:t>(('</a:t>
            </a:r>
            <a:r>
              <a:rPr lang="en-IN" sz="1400" b="0" dirty="0" err="1">
                <a:effectLst/>
                <a:latin typeface="Consolas" panose="020B0609020204030204" pitchFamily="49" charset="0"/>
              </a:rPr>
              <a:t>DecisionTreeClassifier</a:t>
            </a:r>
            <a:r>
              <a:rPr lang="en-IN" sz="1400" b="0" dirty="0">
                <a:effectLst/>
                <a:latin typeface="Consolas" panose="020B0609020204030204" pitchFamily="49" charset="0"/>
              </a:rPr>
              <a:t>', </a:t>
            </a:r>
            <a:r>
              <a:rPr lang="en-IN" sz="1400" b="0" dirty="0" err="1">
                <a:effectLst/>
                <a:latin typeface="Consolas" panose="020B0609020204030204" pitchFamily="49" charset="0"/>
              </a:rPr>
              <a:t>dtc</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gn="just">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detection_accuracy.objects.create</a:t>
            </a:r>
            <a:r>
              <a:rPr lang="en-IN" sz="1400" b="0" dirty="0">
                <a:effectLst/>
                <a:latin typeface="Consolas" panose="020B0609020204030204" pitchFamily="49" charset="0"/>
              </a:rPr>
              <a:t>(names="Decision Tree Classifier", ratio=</a:t>
            </a:r>
            <a:r>
              <a:rPr lang="en-IN" sz="1400" b="0" dirty="0" err="1">
                <a:effectLst/>
                <a:latin typeface="Consolas" panose="020B0609020204030204" pitchFamily="49" charset="0"/>
              </a:rPr>
              <a:t>accuracy_score</a:t>
            </a:r>
            <a:r>
              <a:rPr lang="en-IN" sz="1400" b="0" dirty="0">
                <a:effectLst/>
                <a:latin typeface="Consolas" panose="020B0609020204030204" pitchFamily="49" charset="0"/>
              </a:rPr>
              <a:t>(</a:t>
            </a:r>
            <a:r>
              <a:rPr lang="en-IN" sz="1400" b="0" dirty="0" err="1">
                <a:effectLst/>
                <a:latin typeface="Consolas" panose="020B0609020204030204" pitchFamily="49" charset="0"/>
              </a:rPr>
              <a:t>y_test</a:t>
            </a:r>
            <a:r>
              <a:rPr lang="en-IN" sz="1400" b="0" dirty="0">
                <a:effectLst/>
                <a:latin typeface="Consolas" panose="020B0609020204030204" pitchFamily="49" charset="0"/>
              </a:rPr>
              <a:t>, </a:t>
            </a:r>
            <a:r>
              <a:rPr lang="en-IN" sz="1400" b="0" dirty="0" err="1">
                <a:effectLst/>
                <a:latin typeface="Consolas" panose="020B0609020204030204" pitchFamily="49" charset="0"/>
              </a:rPr>
              <a:t>dtcpredict</a:t>
            </a:r>
            <a:r>
              <a:rPr lang="en-IN" sz="1400" b="0" dirty="0">
                <a:effectLst/>
                <a:latin typeface="Consolas" panose="020B0609020204030204" pitchFamily="49" charset="0"/>
              </a:rPr>
              <a:t>) * 100)</a:t>
            </a:r>
            <a:endParaRPr lang="en-IN" sz="1400" b="0" dirty="0">
              <a:effectLst/>
              <a:latin typeface="Consolas" panose="020B0609020204030204" pitchFamily="49" charset="0"/>
            </a:endParaRPr>
          </a:p>
          <a:p>
            <a:pPr algn="just">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a:t>
            </a:r>
            <a:r>
              <a:rPr lang="en-IN" sz="1400" b="0" dirty="0" err="1">
                <a:effectLst/>
                <a:latin typeface="Consolas" panose="020B0609020204030204" pitchFamily="49" charset="0"/>
              </a:rPr>
              <a:t>labeled</a:t>
            </a:r>
            <a:r>
              <a:rPr lang="en-IN" sz="1400" b="0" dirty="0">
                <a:effectLst/>
                <a:latin typeface="Consolas" panose="020B0609020204030204" pitchFamily="49" charset="0"/>
              </a:rPr>
              <a:t> = 'Labled_data.csv'</a:t>
            </a:r>
            <a:endParaRPr lang="en-IN" sz="1400" b="0" dirty="0">
              <a:effectLst/>
              <a:latin typeface="Consolas" panose="020B0609020204030204" pitchFamily="49" charset="0"/>
            </a:endParaRPr>
          </a:p>
          <a:p>
            <a:pPr algn="just">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dataset.to_csv</a:t>
            </a:r>
            <a:r>
              <a:rPr lang="en-IN" sz="1400" b="0" dirty="0">
                <a:effectLst/>
                <a:latin typeface="Consolas" panose="020B0609020204030204" pitchFamily="49" charset="0"/>
              </a:rPr>
              <a:t>(</a:t>
            </a:r>
            <a:r>
              <a:rPr lang="en-IN" sz="1400" b="0" dirty="0" err="1">
                <a:effectLst/>
                <a:latin typeface="Consolas" panose="020B0609020204030204" pitchFamily="49" charset="0"/>
              </a:rPr>
              <a:t>labeled</a:t>
            </a:r>
            <a:r>
              <a:rPr lang="en-IN" sz="1400" b="0" dirty="0">
                <a:effectLst/>
                <a:latin typeface="Consolas" panose="020B0609020204030204" pitchFamily="49" charset="0"/>
              </a:rPr>
              <a:t>, index=False)</a:t>
            </a:r>
            <a:endParaRPr lang="en-IN" sz="1400" b="0" dirty="0">
              <a:effectLst/>
              <a:latin typeface="Consolas" panose="020B0609020204030204" pitchFamily="49" charset="0"/>
            </a:endParaRPr>
          </a:p>
          <a:p>
            <a:pPr algn="just">
              <a:lnSpc>
                <a:spcPts val="1425"/>
              </a:lnSpc>
            </a:pPr>
            <a:r>
              <a:rPr lang="en-IN" sz="1400" b="0" dirty="0">
                <a:effectLst/>
                <a:latin typeface="Consolas" panose="020B0609020204030204" pitchFamily="49" charset="0"/>
              </a:rPr>
              <a:t>    </a:t>
            </a:r>
            <a:r>
              <a:rPr lang="en-IN" sz="1400" b="0" dirty="0" err="1">
                <a:effectLst/>
                <a:latin typeface="Consolas" panose="020B0609020204030204" pitchFamily="49" charset="0"/>
              </a:rPr>
              <a:t>dataset.to_markdown</a:t>
            </a:r>
            <a:endParaRPr lang="en-IN" sz="1400" b="0" dirty="0">
              <a:effectLst/>
              <a:latin typeface="Consolas" panose="020B0609020204030204" pitchFamily="49" charset="0"/>
            </a:endParaRPr>
          </a:p>
          <a:p>
            <a:pPr algn="just">
              <a:lnSpc>
                <a:spcPts val="1425"/>
              </a:lnSpc>
            </a:pPr>
            <a:br>
              <a:rPr lang="en-IN" sz="1400" b="0" dirty="0">
                <a:effectLst/>
                <a:latin typeface="Consolas" panose="020B0609020204030204" pitchFamily="49" charset="0"/>
              </a:rPr>
            </a:br>
            <a:r>
              <a:rPr lang="en-IN" sz="1400" b="0" dirty="0">
                <a:effectLst/>
                <a:latin typeface="Consolas" panose="020B0609020204030204" pitchFamily="49" charset="0"/>
              </a:rPr>
              <a:t>    </a:t>
            </a:r>
            <a:r>
              <a:rPr lang="en-IN" sz="1400" b="0" dirty="0" err="1">
                <a:effectLst/>
                <a:latin typeface="Consolas" panose="020B0609020204030204" pitchFamily="49" charset="0"/>
              </a:rPr>
              <a:t>obj</a:t>
            </a:r>
            <a:r>
              <a:rPr lang="en-IN" sz="1400" b="0" dirty="0">
                <a:effectLst/>
                <a:latin typeface="Consolas" panose="020B0609020204030204" pitchFamily="49" charset="0"/>
              </a:rPr>
              <a:t> = </a:t>
            </a:r>
            <a:r>
              <a:rPr lang="en-IN" sz="1400" b="0" dirty="0" err="1">
                <a:effectLst/>
                <a:latin typeface="Consolas" panose="020B0609020204030204" pitchFamily="49" charset="0"/>
              </a:rPr>
              <a:t>detection_accuracy.objects.all</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gn="just">
              <a:lnSpc>
                <a:spcPts val="1425"/>
              </a:lnSpc>
            </a:pPr>
            <a:r>
              <a:rPr lang="en-IN" sz="1400" b="0" dirty="0">
                <a:effectLst/>
                <a:latin typeface="Consolas" panose="020B0609020204030204" pitchFamily="49" charset="0"/>
              </a:rPr>
              <a:t>    return render(request,'</a:t>
            </a:r>
            <a:r>
              <a:rPr lang="en-IN" sz="1400" b="0" dirty="0" err="1">
                <a:effectLst/>
                <a:latin typeface="Consolas" panose="020B0609020204030204" pitchFamily="49" charset="0"/>
              </a:rPr>
              <a:t>SProvider</a:t>
            </a:r>
            <a:r>
              <a:rPr lang="en-IN" sz="1400" b="0" dirty="0">
                <a:effectLst/>
                <a:latin typeface="Consolas" panose="020B0609020204030204" pitchFamily="49" charset="0"/>
              </a:rPr>
              <a:t>/train_model.html', {'</a:t>
            </a:r>
            <a:r>
              <a:rPr lang="en-IN" sz="1400" b="0" dirty="0" err="1">
                <a:effectLst/>
                <a:latin typeface="Consolas" panose="020B0609020204030204" pitchFamily="49" charset="0"/>
              </a:rPr>
              <a:t>objs</a:t>
            </a:r>
            <a:r>
              <a:rPr lang="en-IN" sz="1400" b="0" dirty="0">
                <a:effectLst/>
                <a:latin typeface="Consolas" panose="020B0609020204030204" pitchFamily="49" charset="0"/>
              </a:rPr>
              <a:t>': </a:t>
            </a:r>
            <a:r>
              <a:rPr lang="en-IN" sz="1400" b="0" dirty="0" err="1">
                <a:effectLst/>
                <a:latin typeface="Consolas" panose="020B0609020204030204" pitchFamily="49" charset="0"/>
              </a:rPr>
              <a:t>obj</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pPr algn="just"/>
            <a:endParaRPr lang="en-IN" sz="1400" b="0" dirty="0">
              <a:effectLst/>
              <a:latin typeface="Consolas" panose="020B060902020403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31360" y="121920"/>
            <a:ext cx="1560620"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RESULTS</a:t>
            </a:r>
            <a:endParaRPr lang="en-IN" sz="24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3265" y="1408430"/>
            <a:ext cx="8613775" cy="4740275"/>
          </a:xfrm>
          <a:prstGeom prst="rect">
            <a:avLst/>
          </a:prstGeom>
        </p:spPr>
      </p:pic>
      <p:sp>
        <p:nvSpPr>
          <p:cNvPr id="3" name="Text Box 2"/>
          <p:cNvSpPr txBox="1"/>
          <p:nvPr/>
        </p:nvSpPr>
        <p:spPr>
          <a:xfrm>
            <a:off x="1421130" y="858520"/>
            <a:ext cx="4064000" cy="368300"/>
          </a:xfrm>
          <a:prstGeom prst="rect">
            <a:avLst/>
          </a:prstGeom>
          <a:noFill/>
        </p:spPr>
        <p:txBody>
          <a:bodyPr wrap="square" rtlCol="0">
            <a:spAutoFit/>
          </a:bodyPr>
          <a:p>
            <a:pPr marL="285750" indent="-285750">
              <a:buFont typeface="Arial" panose="020B0604020202020204" pitchFamily="34" charset="0"/>
              <a:buChar char="•"/>
            </a:pPr>
            <a:r>
              <a:rPr lang="en-IN" altLang="en-GB">
                <a:latin typeface="Times New Roman" panose="02020603050405020304" pitchFamily="18" charset="0"/>
                <a:cs typeface="Times New Roman" panose="02020603050405020304" pitchFamily="18" charset="0"/>
              </a:rPr>
              <a:t>Remote User Login</a:t>
            </a:r>
            <a:endParaRPr lang="en-IN" alt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394" y="325231"/>
            <a:ext cx="6102626"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ABSTRACT</a:t>
            </a:r>
            <a:endParaRPr lang="en-IN" sz="4000" dirty="0"/>
          </a:p>
        </p:txBody>
      </p:sp>
      <p:sp>
        <p:nvSpPr>
          <p:cNvPr id="5" name="TextBox 4"/>
          <p:cNvSpPr txBox="1"/>
          <p:nvPr/>
        </p:nvSpPr>
        <p:spPr>
          <a:xfrm>
            <a:off x="358444" y="1536672"/>
            <a:ext cx="10853530" cy="3784600"/>
          </a:xfrm>
          <a:prstGeom prst="rect">
            <a:avLst/>
          </a:prstGeom>
          <a:noFill/>
        </p:spPr>
        <p:txBody>
          <a:bodyPr wrap="square">
            <a:spAutoFit/>
          </a:bodyPr>
          <a:lstStyle/>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fundamental expectation of the stakeholders from the Industrial Internet of Things (IIoT) is its trustworthiness and sustainability to avoid the loss of human lives in performing a critical task. </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trustworthy IIoT-enabled network encompasses fundamental security characteristics, such as trust, privacy, security, reliability, resilience, and safety. The traditional security mechanisms and procedures are insufficient to protect these networks owing to protocol differences, limited update options, and older adaptations of the security mechanisms. </a:t>
            </a: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As a result, these networks require novel approaches to increase trust level and enhance security and privacy mechanism</a:t>
            </a:r>
            <a:r>
              <a:rPr lang="en-US" altLang="en-IN" dirty="0">
                <a:latin typeface="Times New Roman" panose="02020603050405020304" pitchFamily="18" charset="0"/>
                <a:cs typeface="Times New Roman" panose="02020603050405020304" pitchFamily="18" charset="0"/>
              </a:rPr>
              <a:t>.Therefore, in this article, we propose a novel approach to improve the trustworthiness of IIoT-enabled networks. The proposed scheme combines the deep learning- based pyramidal recurrent units (PRU) and decision tree (DT) with SCADA-based IIoT networks.</a:t>
            </a:r>
            <a:endParaRPr lang="en-US" alt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3750" y="1276262"/>
            <a:ext cx="8528843" cy="4778505"/>
          </a:xfrm>
          <a:prstGeom prst="rect">
            <a:avLst/>
          </a:prstGeom>
        </p:spPr>
      </p:pic>
      <p:sp>
        <p:nvSpPr>
          <p:cNvPr id="4" name="Text Box 3"/>
          <p:cNvSpPr txBox="1"/>
          <p:nvPr/>
        </p:nvSpPr>
        <p:spPr>
          <a:xfrm>
            <a:off x="793750" y="685800"/>
            <a:ext cx="4064000" cy="368300"/>
          </a:xfrm>
          <a:prstGeom prst="rect">
            <a:avLst/>
          </a:prstGeom>
          <a:noFill/>
        </p:spPr>
        <p:txBody>
          <a:bodyPr wrap="square" rtlCol="0">
            <a:spAutoFit/>
          </a:bodyPr>
          <a:p>
            <a:pPr marL="285750" indent="-285750">
              <a:buFont typeface="Arial" panose="020B0604020202020204" pitchFamily="34" charset="0"/>
              <a:buChar char="•"/>
            </a:pPr>
            <a:r>
              <a:rPr lang="en-IN" altLang="en-GB">
                <a:latin typeface="Times New Roman" panose="02020603050405020304" pitchFamily="18" charset="0"/>
                <a:cs typeface="Times New Roman" panose="02020603050405020304" pitchFamily="18" charset="0"/>
              </a:rPr>
              <a:t>Service Provider Login</a:t>
            </a:r>
            <a:endParaRPr lang="en-IN" alt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5626" y="1345405"/>
            <a:ext cx="8921750" cy="4869658"/>
          </a:xfrm>
          <a:prstGeom prst="rect">
            <a:avLst/>
          </a:prstGeom>
        </p:spPr>
      </p:pic>
      <p:sp>
        <p:nvSpPr>
          <p:cNvPr id="3" name="Text Box 2"/>
          <p:cNvSpPr txBox="1"/>
          <p:nvPr/>
        </p:nvSpPr>
        <p:spPr>
          <a:xfrm>
            <a:off x="465455" y="614680"/>
            <a:ext cx="6939915" cy="645160"/>
          </a:xfrm>
          <a:prstGeom prst="rect">
            <a:avLst/>
          </a:prstGeom>
          <a:noFill/>
        </p:spPr>
        <p:txBody>
          <a:bodyPr wrap="square" rtlCol="0">
            <a:spAutoFit/>
          </a:bodyPr>
          <a:p>
            <a:pPr marL="285750" indent="-285750">
              <a:buFont typeface="Arial" panose="020B0604020202020204" pitchFamily="34" charset="0"/>
              <a:buChar char="•"/>
            </a:pPr>
            <a:r>
              <a:rPr lang="en-IN" altLang="en-GB">
                <a:latin typeface="Times New Roman" panose="02020603050405020304" pitchFamily="18" charset="0"/>
                <a:cs typeface="Times New Roman" panose="02020603050405020304" pitchFamily="18" charset="0"/>
              </a:rPr>
              <a:t>Algorithms</a:t>
            </a:r>
            <a:endParaRPr lang="en-IN" altLang="en-GB">
              <a:latin typeface="Times New Roman" panose="02020603050405020304" pitchFamily="18" charset="0"/>
              <a:cs typeface="Times New Roman" panose="02020603050405020304" pitchFamily="18" charset="0"/>
            </a:endParaRPr>
          </a:p>
          <a:p>
            <a:endParaRPr lang="en-GB"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1811" y="1238249"/>
            <a:ext cx="8921751" cy="4822032"/>
          </a:xfrm>
          <a:prstGeom prst="rect">
            <a:avLst/>
          </a:prstGeom>
        </p:spPr>
      </p:pic>
      <p:sp>
        <p:nvSpPr>
          <p:cNvPr id="3" name="Text Box 2"/>
          <p:cNvSpPr txBox="1"/>
          <p:nvPr/>
        </p:nvSpPr>
        <p:spPr>
          <a:xfrm>
            <a:off x="699135" y="709930"/>
            <a:ext cx="4064000" cy="368300"/>
          </a:xfrm>
          <a:prstGeom prst="rect">
            <a:avLst/>
          </a:prstGeom>
          <a:noFill/>
        </p:spPr>
        <p:txBody>
          <a:bodyPr wrap="square" rtlCol="0">
            <a:spAutoFit/>
          </a:bodyPr>
          <a:p>
            <a:pPr marL="285750" indent="-285750">
              <a:buFont typeface="Arial" panose="020B0604020202020204" pitchFamily="34" charset="0"/>
              <a:buChar char="•"/>
            </a:pPr>
            <a:r>
              <a:rPr lang="en-IN" altLang="en-GB">
                <a:latin typeface="Times New Roman" panose="02020603050405020304" pitchFamily="18" charset="0"/>
                <a:cs typeface="Times New Roman" panose="02020603050405020304" pitchFamily="18" charset="0"/>
              </a:rPr>
              <a:t>Cyberattacks Types</a:t>
            </a:r>
            <a:endParaRPr lang="en-IN" alt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4686" y="1143000"/>
            <a:ext cx="8945563" cy="4964906"/>
          </a:xfrm>
          <a:prstGeom prst="rect">
            <a:avLst/>
          </a:prstGeom>
        </p:spPr>
      </p:pic>
      <p:sp>
        <p:nvSpPr>
          <p:cNvPr id="3" name="Text Box 2"/>
          <p:cNvSpPr txBox="1"/>
          <p:nvPr/>
        </p:nvSpPr>
        <p:spPr>
          <a:xfrm>
            <a:off x="582930" y="487045"/>
            <a:ext cx="4064000" cy="368300"/>
          </a:xfrm>
          <a:prstGeom prst="rect">
            <a:avLst/>
          </a:prstGeom>
          <a:noFill/>
        </p:spPr>
        <p:txBody>
          <a:bodyPr wrap="square" rtlCol="0">
            <a:spAutoFit/>
          </a:bodyPr>
          <a:p>
            <a:pPr marL="285750" indent="-285750">
              <a:buFont typeface="Arial" panose="020B0604020202020204" pitchFamily="34" charset="0"/>
              <a:buChar char="•"/>
            </a:pPr>
            <a:r>
              <a:rPr lang="en-IN" altLang="en-GB">
                <a:latin typeface="Times New Roman" panose="02020603050405020304" pitchFamily="18" charset="0"/>
                <a:cs typeface="Times New Roman" panose="02020603050405020304" pitchFamily="18" charset="0"/>
              </a:rPr>
              <a:t>Prediction of Cyber Attack Type</a:t>
            </a:r>
            <a:endParaRPr lang="en-IN" alt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6562" y="1142999"/>
            <a:ext cx="9459887" cy="4822031"/>
          </a:xfrm>
          <a:prstGeom prst="rect">
            <a:avLst/>
          </a:prstGeom>
        </p:spPr>
      </p:pic>
      <p:sp>
        <p:nvSpPr>
          <p:cNvPr id="3" name="Text Box 2"/>
          <p:cNvSpPr txBox="1"/>
          <p:nvPr/>
        </p:nvSpPr>
        <p:spPr>
          <a:xfrm>
            <a:off x="372745" y="422910"/>
            <a:ext cx="4064000" cy="368300"/>
          </a:xfrm>
          <a:prstGeom prst="rect">
            <a:avLst/>
          </a:prstGeom>
          <a:noFill/>
        </p:spPr>
        <p:txBody>
          <a:bodyPr wrap="square" rtlCol="0">
            <a:spAutoFit/>
          </a:bodyPr>
          <a:p>
            <a:pPr marL="285750" indent="-285750">
              <a:buFont typeface="Arial" panose="020B0604020202020204" pitchFamily="34" charset="0"/>
              <a:buChar char="•"/>
            </a:pPr>
            <a:r>
              <a:rPr lang="en-IN" altLang="en-GB">
                <a:latin typeface="Times New Roman" panose="02020603050405020304" pitchFamily="18" charset="0"/>
                <a:cs typeface="Times New Roman" panose="02020603050405020304" pitchFamily="18" charset="0"/>
              </a:rPr>
              <a:t>Prediction Details</a:t>
            </a:r>
            <a:endParaRPr lang="en-IN" alt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3219" y="1142999"/>
            <a:ext cx="9112250" cy="4917281"/>
          </a:xfrm>
          <a:prstGeom prst="rect">
            <a:avLst/>
          </a:prstGeom>
        </p:spPr>
      </p:pic>
      <p:sp>
        <p:nvSpPr>
          <p:cNvPr id="3" name="Text Box 2"/>
          <p:cNvSpPr txBox="1"/>
          <p:nvPr/>
        </p:nvSpPr>
        <p:spPr>
          <a:xfrm>
            <a:off x="353060" y="508635"/>
            <a:ext cx="4064000" cy="368300"/>
          </a:xfrm>
          <a:prstGeom prst="rect">
            <a:avLst/>
          </a:prstGeom>
          <a:noFill/>
        </p:spPr>
        <p:txBody>
          <a:bodyPr wrap="square" rtlCol="0">
            <a:spAutoFit/>
          </a:bodyPr>
          <a:p>
            <a:pPr marL="285750" indent="-285750">
              <a:buFont typeface="Arial" panose="020B0604020202020204" pitchFamily="34" charset="0"/>
              <a:buChar char="•"/>
            </a:pPr>
            <a:r>
              <a:rPr lang="en-IN" altLang="en-GB">
                <a:latin typeface="Times New Roman" panose="02020603050405020304" pitchFamily="18" charset="0"/>
                <a:cs typeface="Times New Roman" panose="02020603050405020304" pitchFamily="18" charset="0"/>
              </a:rPr>
              <a:t>Accuracy in Bar Graph</a:t>
            </a:r>
            <a:endParaRPr lang="en-IN" alt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2750" y="1142999"/>
            <a:ext cx="9183688" cy="4881563"/>
          </a:xfrm>
          <a:prstGeom prst="rect">
            <a:avLst/>
          </a:prstGeom>
        </p:spPr>
      </p:pic>
      <p:sp>
        <p:nvSpPr>
          <p:cNvPr id="3" name="Text Box 2"/>
          <p:cNvSpPr txBox="1"/>
          <p:nvPr/>
        </p:nvSpPr>
        <p:spPr>
          <a:xfrm>
            <a:off x="412750" y="497840"/>
            <a:ext cx="4064000" cy="368300"/>
          </a:xfrm>
          <a:prstGeom prst="rect">
            <a:avLst/>
          </a:prstGeom>
          <a:noFill/>
        </p:spPr>
        <p:txBody>
          <a:bodyPr wrap="square" rtlCol="0">
            <a:spAutoFit/>
          </a:bodyPr>
          <a:p>
            <a:pPr marL="285750" indent="-285750">
              <a:buFont typeface="Arial" panose="020B0604020202020204" pitchFamily="34" charset="0"/>
              <a:buChar char="•"/>
            </a:pPr>
            <a:r>
              <a:rPr lang="en-IN" altLang="en-GB">
                <a:latin typeface="Times New Roman" panose="02020603050405020304" pitchFamily="18" charset="0"/>
                <a:cs typeface="Times New Roman" panose="02020603050405020304" pitchFamily="18" charset="0"/>
              </a:rPr>
              <a:t>Results Accuracy </a:t>
            </a:r>
            <a:endParaRPr lang="en-IN" alt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3875" y="1238248"/>
            <a:ext cx="9024938" cy="4869657"/>
          </a:xfrm>
          <a:prstGeom prst="rect">
            <a:avLst/>
          </a:prstGeom>
        </p:spPr>
      </p:pic>
      <p:sp>
        <p:nvSpPr>
          <p:cNvPr id="3" name="Text Box 2"/>
          <p:cNvSpPr txBox="1"/>
          <p:nvPr/>
        </p:nvSpPr>
        <p:spPr>
          <a:xfrm>
            <a:off x="523875" y="678180"/>
            <a:ext cx="4064000" cy="368300"/>
          </a:xfrm>
          <a:prstGeom prst="rect">
            <a:avLst/>
          </a:prstGeom>
          <a:noFill/>
        </p:spPr>
        <p:txBody>
          <a:bodyPr wrap="square" rtlCol="0">
            <a:spAutoFit/>
          </a:bodyPr>
          <a:p>
            <a:pPr marL="285750" indent="-285750">
              <a:buFont typeface="Arial" panose="020B0604020202020204" pitchFamily="34" charset="0"/>
              <a:buChar char="•"/>
            </a:pPr>
            <a:r>
              <a:rPr lang="en-IN" altLang="en-GB">
                <a:latin typeface="Times New Roman" panose="02020603050405020304" pitchFamily="18" charset="0"/>
                <a:cs typeface="Times New Roman" panose="02020603050405020304" pitchFamily="18" charset="0"/>
              </a:rPr>
              <a:t>Accuracy Ratio Details</a:t>
            </a:r>
            <a:endParaRPr lang="en-IN" alt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014095" y="1780540"/>
            <a:ext cx="9664065" cy="4799965"/>
          </a:xfrm>
          <a:prstGeom prst="rect">
            <a:avLst/>
          </a:prstGeom>
          <a:noFill/>
        </p:spPr>
        <p:txBody>
          <a:bodyPr wrap="square" rtlCol="0">
            <a:spAutoFit/>
          </a:bodyPr>
          <a:lstStyle/>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sym typeface="+mn-ea"/>
              </a:rPr>
              <a:t>In conclusion, the project underscores the critical importance of robust cyberattack detection mechanisms in the rapidly evolving landscape of Industrial IoT. By harnessing the power of deep learning and emphasizing reliability and trustworthiness, the proposed approach offers significant improvements in detecting and mitigating cyber threats.</a:t>
            </a:r>
            <a:endParaRPr lang="en-US">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sym typeface="+mn-ea"/>
              </a:rPr>
              <a:t>The ability to adapt to new attack patterns while maintaining high accuracy and real-time response capabilities addresses the unique challenges faced by IIoT environments.</a:t>
            </a:r>
            <a:endParaRPr lang="en-US">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atin typeface="Times New Roman" panose="02020603050405020304" pitchFamily="18" charset="0"/>
                <a:cs typeface="Times New Roman" panose="02020603050405020304" pitchFamily="18" charset="0"/>
                <a:sym typeface="+mn-ea"/>
              </a:rPr>
              <a:t>Ultimately, this project not only advances the state of cybersecurity technology but also contributes to the safe and efficient operation of industrial systems, thereby supporting the broader goals of digital transformation and resilience in industry.  </a:t>
            </a:r>
            <a:endParaRPr lang="en-US">
              <a:latin typeface="Times New Roman" panose="02020603050405020304" pitchFamily="18" charset="0"/>
              <a:cs typeface="Times New Roman" panose="02020603050405020304" pitchFamily="18" charset="0"/>
              <a:sym typeface="+mn-ea"/>
            </a:endParaRPr>
          </a:p>
          <a:p>
            <a:pPr marL="285750" indent="-285750" algn="just">
              <a:buFont typeface="Arial" panose="020B0604020202020204" pitchFamily="34" charset="0"/>
              <a:buChar char="•"/>
            </a:pPr>
            <a:endParaRPr lang="en-US">
              <a:latin typeface="Times New Roman" panose="02020603050405020304" pitchFamily="18" charset="0"/>
              <a:cs typeface="Times New Roman" panose="02020603050405020304" pitchFamily="18" charset="0"/>
              <a:sym typeface="+mn-ea"/>
            </a:endParaRPr>
          </a:p>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 In the future, we will employ more powerful deep learning models to further improve trustworthiness by detecting cyber attacks accurately. In addition, we will try to formulate and assess its performance in real-world scenarios. Also, we will work on the selection of optimal features in scenarios when the features are not sufficient.</a:t>
            </a:r>
            <a:endParaRPr lang="en-US" altLang="en-US">
              <a:latin typeface="Times New Roman" panose="02020603050405020304" pitchFamily="18" charset="0"/>
              <a:cs typeface="Times New Roman" panose="02020603050405020304" pitchFamily="18" charset="0"/>
            </a:endParaRPr>
          </a:p>
          <a:p>
            <a:pPr algn="just"/>
            <a:endParaRPr lang="en-US"/>
          </a:p>
        </p:txBody>
      </p:sp>
      <p:sp>
        <p:nvSpPr>
          <p:cNvPr id="4" name="Text Box 3"/>
          <p:cNvSpPr txBox="1"/>
          <p:nvPr/>
        </p:nvSpPr>
        <p:spPr>
          <a:xfrm>
            <a:off x="836295" y="584835"/>
            <a:ext cx="4064000" cy="1322070"/>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sym typeface="+mn-ea"/>
              </a:rPr>
              <a:t>CONCLUSION</a:t>
            </a:r>
            <a:endParaRPr lang="en-IN" sz="4000" b="1" dirty="0">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92785" y="356235"/>
            <a:ext cx="5966460" cy="706755"/>
          </a:xfrm>
          <a:prstGeom prst="rect">
            <a:avLst/>
          </a:prstGeom>
          <a:noFill/>
        </p:spPr>
        <p:txBody>
          <a:bodyPr wrap="square" rtlCol="0">
            <a:spAutoFit/>
          </a:bodyPr>
          <a:lstStyle/>
          <a:p>
            <a:r>
              <a:rPr lang="en-US" sz="4000" b="1">
                <a:latin typeface="Times New Roman" panose="02020603050405020304" pitchFamily="18" charset="0"/>
                <a:cs typeface="Times New Roman" panose="02020603050405020304" pitchFamily="18" charset="0"/>
              </a:rPr>
              <a:t>FUTURE SCOPE</a:t>
            </a:r>
            <a:endParaRPr lang="en-US" sz="4000" b="1">
              <a:latin typeface="Times New Roman" panose="02020603050405020304" pitchFamily="18" charset="0"/>
              <a:cs typeface="Times New Roman" panose="02020603050405020304" pitchFamily="18" charset="0"/>
            </a:endParaRPr>
          </a:p>
        </p:txBody>
      </p:sp>
      <p:sp>
        <p:nvSpPr>
          <p:cNvPr id="3" name="Text Box 2"/>
          <p:cNvSpPr txBox="1"/>
          <p:nvPr/>
        </p:nvSpPr>
        <p:spPr>
          <a:xfrm>
            <a:off x="391160" y="1466215"/>
            <a:ext cx="10254615" cy="5391785"/>
          </a:xfrm>
          <a:prstGeom prst="rect">
            <a:avLst/>
          </a:prstGeom>
          <a:noFill/>
        </p:spPr>
        <p:txBody>
          <a:bodyPr wrap="square" rtlCol="0">
            <a:noAutofit/>
          </a:bodyPr>
          <a:lstStyle/>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Future advancements can focus on improving real-time cyberattack detection with more efficient deep learning models. The integration of edge and fog computing can enhance response times and reduce reliance on cloud infrastructure.</a:t>
            </a:r>
            <a:endParaRPr lang="en-US" alt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Strengthening model resilience against adversarial attacks will be crucial for maintaining security. The adoption of federated learning can enable decentralized training while preserving data privacy. </a:t>
            </a:r>
            <a:endParaRPr lang="en-US" alt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Expanding datasets with diverse attack scenarios will improve model generalization. Implementing blockchain technology for secure logging and authentication can further enhance trust and reliability.</a:t>
            </a:r>
            <a:endParaRPr lang="en-US" alt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Collaborative research between academia, industries, and cybersecurity organizations will be essential in developing standardized security frameworks for IIoT environments. Regulatory policies and compliance measures will also play a crucial role in shaping the implementation of deep learning-driven cybersecurity solutions in industrial sectors.</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4940" y="742903"/>
            <a:ext cx="536050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EXISTING SYSTEM</a:t>
            </a:r>
            <a:endParaRPr lang="en-IN" sz="4000" dirty="0"/>
          </a:p>
        </p:txBody>
      </p:sp>
      <p:sp>
        <p:nvSpPr>
          <p:cNvPr id="4" name="TextBox 3"/>
          <p:cNvSpPr txBox="1"/>
          <p:nvPr/>
        </p:nvSpPr>
        <p:spPr>
          <a:xfrm>
            <a:off x="558799" y="1310640"/>
            <a:ext cx="10029439" cy="4523105"/>
          </a:xfrm>
          <a:prstGeom prst="rect">
            <a:avLst/>
          </a:prstGeom>
          <a:noFill/>
        </p:spPr>
        <p:txBody>
          <a:bodyPr wrap="square">
            <a:spAutoFit/>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Internet of Things (IoT) has revolutionized modern tech with interconnected smart devices. While these innovations offer unprecedented opportunities, they also introduce complex security challenges. </a:t>
            </a:r>
            <a:endParaRPr lang="en-IN"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Cybersecurity is a pivotal concern for intrusion detection systems (IDS). Deep Learning has shown promise in effectively detecting and preventing cyberattacks on IoT devices.</a:t>
            </a:r>
            <a:endParaRPr lang="en-IN"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IN">
                <a:latin typeface="Times New Roman" panose="02020603050405020304" pitchFamily="18" charset="0"/>
                <a:cs typeface="Times New Roman" panose="02020603050405020304" pitchFamily="18" charset="0"/>
              </a:rPr>
              <a:t>Although IDS is vital for safeguarding sensitive information by identifying and mitigating suspicious activities, conventional IDS solutions grapple with challenges in the IoT context.</a:t>
            </a:r>
            <a:endParaRPr lang="en-IN">
              <a:latin typeface="Times New Roman" panose="02020603050405020304" pitchFamily="18" charset="0"/>
              <a:cs typeface="Times New Roman" panose="02020603050405020304" pitchFamily="18" charset="0"/>
            </a:endParaRPr>
          </a:p>
          <a:p>
            <a:pPr lvl="0" indent="0">
              <a:buFont typeface="Arial" panose="020B0604020202020204" pitchFamily="34" charset="0"/>
              <a:buNone/>
            </a:pPr>
            <a:endParaRPr lang="en-IN">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paper delves into the cutting-edge intrusion detection methods for IoT security, anchored in Deep Learning. We review recent advancements in IDS for IoT, highlighting the underlying deep learning algorithms, associated datasets, types of attacks, and evaluation metrics. Further, we discuss the challenges faced in deploying Deep Learning for IoT security and suggest potential areas for future research</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08330" y="280670"/>
            <a:ext cx="4064000" cy="706755"/>
          </a:xfrm>
          <a:prstGeom prst="rect">
            <a:avLst/>
          </a:prstGeom>
          <a:noFill/>
        </p:spPr>
        <p:txBody>
          <a:bodyPr wrap="square" rtlCol="0">
            <a:spAutoFit/>
          </a:bodyPr>
          <a:lstStyle/>
          <a:p>
            <a:r>
              <a:rPr lang="en-US" sz="4000" b="1">
                <a:latin typeface="Times New Roman" panose="02020603050405020304" pitchFamily="18" charset="0"/>
                <a:cs typeface="Times New Roman" panose="02020603050405020304" pitchFamily="18" charset="0"/>
              </a:rPr>
              <a:t>REFERENCES</a:t>
            </a:r>
            <a:endParaRPr lang="en-US" sz="4000" b="1">
              <a:latin typeface="Times New Roman" panose="02020603050405020304" pitchFamily="18" charset="0"/>
              <a:cs typeface="Times New Roman" panose="02020603050405020304" pitchFamily="18" charset="0"/>
            </a:endParaRPr>
          </a:p>
        </p:txBody>
      </p:sp>
      <p:sp>
        <p:nvSpPr>
          <p:cNvPr id="3" name="Text Box 2"/>
          <p:cNvSpPr txBox="1"/>
          <p:nvPr/>
        </p:nvSpPr>
        <p:spPr>
          <a:xfrm>
            <a:off x="494030" y="1089025"/>
            <a:ext cx="10685780" cy="5391150"/>
          </a:xfrm>
          <a:prstGeom prst="rect">
            <a:avLst/>
          </a:prstGeom>
          <a:noFill/>
        </p:spPr>
        <p:txBody>
          <a:bodyPr wrap="square" rtlCol="0">
            <a:noAutofit/>
          </a:bodyPr>
          <a:lstStyle/>
          <a:p>
            <a:pPr algn="just"/>
            <a:r>
              <a:rPr lang="en-US" altLang="en-US">
                <a:latin typeface="Times New Roman" panose="02020603050405020304" pitchFamily="18" charset="0"/>
                <a:cs typeface="Times New Roman" panose="02020603050405020304" pitchFamily="18" charset="0"/>
              </a:rPr>
              <a:t>[1] Y. Luo, Y. Duan, W. Li, P. Pace, and G. Fortino, “A novel mobile and</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hierarchical data transmission architecture for smart factories,” IEEE</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Trans. Ind. Informat., vol. 14, no. 8, pp. 3534–3546, Aug. 2018.</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[2] C. Gavriluta, C. Boudinet, F. Kupzog, A. Gomez-Exposito, and R.</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Caire, “Cyber-physical framework for emulating distributed control systems</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in smart grids,” Int. J. Elect. Power Energy Syst., vol. 114, 2020,</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Art. no. 105375.</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[3] M. S. Mahmoud, M. M. Hamdan, and U. A. Baroudi, “Modeling and</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control of cyber-physical systems subject to cyber attacks: A survey of</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recent advances and challenges,” Neurocomputing, vol. 338, pp. 101–115,</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2019.</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[4] T. Wang, G. Zhang, M. Z. A. Bhuiyan, A. Liu, W. Jia, and M. Xie, “A</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novel trust mechanism based on fog computing in sensor–cloud system,”</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Future Gener. Comput. Syst., vol. 109, pp. 573–582, 2020.</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[5] K. Guo et al., “MDMaaS: Medical-assisted diagnosis model as a service</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with artificial intelligence and trust,” IEEE Trans. Ind. Informat., vol. 16,</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no. 3, pp. 2102–2114, Mar. 2020.</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[6] M. Al-Hawawreh and E. Sitnikova, “Developing a security testbed for</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industrial Internet of Things,” IEEE Internet of Things J., vol. 8, no. 7,</a:t>
            </a:r>
            <a:endParaRPr lang="en-US" altLang="en-US">
              <a:latin typeface="Times New Roman" panose="02020603050405020304" pitchFamily="18" charset="0"/>
              <a:cs typeface="Times New Roman" panose="02020603050405020304" pitchFamily="18" charset="0"/>
            </a:endParaRPr>
          </a:p>
          <a:p>
            <a:pPr algn="just"/>
            <a:r>
              <a:rPr lang="en-US" altLang="en-US">
                <a:latin typeface="Times New Roman" panose="02020603050405020304" pitchFamily="18" charset="0"/>
                <a:cs typeface="Times New Roman" panose="02020603050405020304" pitchFamily="18" charset="0"/>
              </a:rPr>
              <a:t>pp. 5558–5573, Apr. 2021.</a:t>
            </a:r>
            <a:endParaRPr lang="en-US" altLang="en-US">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08330" y="280670"/>
            <a:ext cx="4064000" cy="706755"/>
          </a:xfrm>
          <a:prstGeom prst="rect">
            <a:avLst/>
          </a:prstGeom>
          <a:noFill/>
        </p:spPr>
        <p:txBody>
          <a:bodyPr wrap="square" rtlCol="0">
            <a:spAutoFit/>
          </a:bodyPr>
          <a:lstStyle/>
          <a:p>
            <a:r>
              <a:rPr lang="en-IN" altLang="en-US" sz="4000" b="1">
                <a:latin typeface="Times New Roman" panose="02020603050405020304" pitchFamily="18" charset="0"/>
                <a:cs typeface="Times New Roman" panose="02020603050405020304" pitchFamily="18" charset="0"/>
              </a:rPr>
              <a:t>GIT HUB LINK</a:t>
            </a:r>
            <a:endParaRPr lang="en-IN" altLang="en-US" sz="4000" b="1">
              <a:latin typeface="Times New Roman" panose="02020603050405020304" pitchFamily="18" charset="0"/>
              <a:cs typeface="Times New Roman" panose="02020603050405020304" pitchFamily="18" charset="0"/>
            </a:endParaRPr>
          </a:p>
        </p:txBody>
      </p:sp>
      <p:sp>
        <p:nvSpPr>
          <p:cNvPr id="3" name="Text Box 2"/>
          <p:cNvSpPr txBox="1"/>
          <p:nvPr/>
        </p:nvSpPr>
        <p:spPr>
          <a:xfrm>
            <a:off x="494030" y="1089025"/>
            <a:ext cx="10685780" cy="5391150"/>
          </a:xfrm>
          <a:prstGeom prst="rect">
            <a:avLst/>
          </a:prstGeom>
          <a:noFill/>
        </p:spPr>
        <p:txBody>
          <a:bodyPr wrap="square" rtlCol="0">
            <a:noAutofit/>
          </a:bodyPr>
          <a:lstStyle/>
          <a:p>
            <a:pPr algn="just"/>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26085" y="817880"/>
            <a:ext cx="9371965" cy="1076325"/>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sym typeface="+mn-ea"/>
              </a:rPr>
              <a:t>DISADVANTAGES OF EXISTING SYSTEM</a:t>
            </a:r>
            <a:r>
              <a:rPr lang="en-US" sz="2800" b="1" dirty="0">
                <a:latin typeface="Times New Roman" panose="02020603050405020304" pitchFamily="18" charset="0"/>
                <a:cs typeface="Times New Roman" panose="02020603050405020304" pitchFamily="18" charset="0"/>
                <a:sym typeface="+mn-ea"/>
              </a:rPr>
              <a:t> </a:t>
            </a:r>
            <a:endParaRPr lang="en-IN" sz="2800" dirty="0"/>
          </a:p>
          <a:p>
            <a:endParaRPr lang="en-US" sz="2800"/>
          </a:p>
        </p:txBody>
      </p:sp>
      <p:sp>
        <p:nvSpPr>
          <p:cNvPr id="3" name="Text Box 2"/>
          <p:cNvSpPr txBox="1"/>
          <p:nvPr/>
        </p:nvSpPr>
        <p:spPr>
          <a:xfrm>
            <a:off x="426084" y="2328545"/>
            <a:ext cx="9721739" cy="2584450"/>
          </a:xfrm>
          <a:prstGeom prst="rect">
            <a:avLst/>
          </a:prstGeom>
          <a:noFill/>
        </p:spPr>
        <p:txBody>
          <a:bodyPr wrap="square" rtlCol="0">
            <a:spAutoFit/>
          </a:bodyPr>
          <a:lstStyle/>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The complexity of data</a:t>
            </a:r>
            <a:r>
              <a:rPr lang="en-IN" dirty="0">
                <a:latin typeface="Times New Roman" panose="02020603050405020304" pitchFamily="18" charset="0"/>
                <a:cs typeface="Times New Roman" panose="02020603050405020304" pitchFamily="18" charset="0"/>
              </a:rPr>
              <a:t>: Most of the existing machine learning models must be able to accurately interpret large and complex datasets to detect Cyber Attacks.</a:t>
            </a:r>
            <a:endParaRPr lang="en-IN"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b="1">
                <a:latin typeface="Times New Roman" panose="02020603050405020304" pitchFamily="18" charset="0"/>
                <a:cs typeface="Times New Roman" panose="02020603050405020304" pitchFamily="18" charset="0"/>
              </a:rPr>
              <a:t>Data availability</a:t>
            </a:r>
            <a:r>
              <a:rPr lang="en-IN">
                <a:latin typeface="Times New Roman" panose="02020603050405020304" pitchFamily="18" charset="0"/>
                <a:cs typeface="Times New Roman" panose="02020603050405020304" pitchFamily="18" charset="0"/>
              </a:rPr>
              <a:t>: Most machine learning models require large amounts of data to create accurate predictions. If data is unavailable in sufficient quantities, then model accuracy may suffer</a:t>
            </a:r>
            <a:r>
              <a:rPr lang="en-US" altLang="en-IN">
                <a:latin typeface="Times New Roman" panose="02020603050405020304" pitchFamily="18" charset="0"/>
                <a:cs typeface="Times New Roman" panose="02020603050405020304" pitchFamily="18" charset="0"/>
              </a:rPr>
              <a:t>.</a:t>
            </a:r>
            <a:endParaRPr lang="en-US" altLang="en-IN">
              <a:latin typeface="Times New Roman" panose="02020603050405020304" pitchFamily="18" charset="0"/>
              <a:cs typeface="Times New Roman" panose="02020603050405020304" pitchFamily="18" charset="0"/>
            </a:endParaRPr>
          </a:p>
          <a:p>
            <a:pPr lvl="0" indent="0">
              <a:buFont typeface="Arial" panose="020B0604020202020204" pitchFamily="34" charset="0"/>
              <a:buNone/>
            </a:pPr>
            <a:endParaRPr lang="en-IN">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IN" b="1">
                <a:latin typeface="Times New Roman" panose="02020603050405020304" pitchFamily="18" charset="0"/>
                <a:cs typeface="Times New Roman" panose="02020603050405020304" pitchFamily="18" charset="0"/>
              </a:rPr>
              <a:t>Incorrect labeling</a:t>
            </a:r>
            <a:r>
              <a:rPr lang="en-IN">
                <a:latin typeface="Times New Roman" panose="02020603050405020304" pitchFamily="18" charset="0"/>
                <a:cs typeface="Times New Roman" panose="02020603050405020304" pitchFamily="18" charset="0"/>
              </a:rPr>
              <a:t>: The existing machine learning models are only as accurate as the data trained using the input dataset. If the data has been incorrectly labeled, the model cannot make accurate predictions.</a:t>
            </a:r>
            <a:endParaRPr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3523" y="588571"/>
            <a:ext cx="6102626"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PROPOSED SYSTEM </a:t>
            </a:r>
            <a:endParaRPr lang="en-IN" sz="4000" dirty="0"/>
          </a:p>
        </p:txBody>
      </p:sp>
      <p:sp>
        <p:nvSpPr>
          <p:cNvPr id="11" name="TextBox 10"/>
          <p:cNvSpPr txBox="1"/>
          <p:nvPr/>
        </p:nvSpPr>
        <p:spPr>
          <a:xfrm>
            <a:off x="663630" y="797219"/>
            <a:ext cx="8676861" cy="5263561"/>
          </a:xfrm>
          <a:prstGeom prst="rect">
            <a:avLst/>
          </a:prstGeom>
          <a:noFill/>
        </p:spPr>
        <p:txBody>
          <a:bodyPr wrap="square" rtlCol="0">
            <a:spAutoFit/>
          </a:bodyPr>
          <a:lstStyle/>
          <a:p>
            <a:endParaRPr lang="en-IN" dirty="0"/>
          </a:p>
        </p:txBody>
      </p:sp>
      <p:sp>
        <p:nvSpPr>
          <p:cNvPr id="14" name="TextBox 13"/>
          <p:cNvSpPr txBox="1"/>
          <p:nvPr/>
        </p:nvSpPr>
        <p:spPr>
          <a:xfrm>
            <a:off x="513523" y="1761158"/>
            <a:ext cx="9851891" cy="4584700"/>
          </a:xfrm>
          <a:prstGeom prst="rect">
            <a:avLst/>
          </a:prstGeom>
          <a:noFill/>
        </p:spPr>
        <p:txBody>
          <a:bodyPr wrap="square" rtlCol="0">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By considering the limitations of previous techniques, we employ network attributes of industrial protocols and propose a pyramidal recurrent unit (PRUs)- and decision tree (DT)-based ensemble detection mechanism </a:t>
            </a:r>
            <a:endParaRPr lang="en-IN" dirty="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The proposed mechanism has the potential to detect cyberattacks in any extensive industrial network. The interoperability with other detection engines and expandability for a wider industrial network with multiple areas distinguishes the proposed mechanism from previous studies.</a:t>
            </a:r>
            <a:endParaRPr lang="en-IN">
              <a:latin typeface="Times New Roman" panose="02020603050405020304" pitchFamily="18" charset="0"/>
              <a:cs typeface="Times New Roman" panose="02020603050405020304" pitchFamily="18" charset="0"/>
            </a:endParaRPr>
          </a:p>
          <a:p>
            <a:pPr lvl="0" indent="0" algn="just">
              <a:buFont typeface="Arial" panose="020B0604020202020204" pitchFamily="34" charset="0"/>
              <a:buNone/>
            </a:pPr>
            <a:endParaRPr lang="en-IN">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a:latin typeface="Times New Roman" panose="02020603050405020304" pitchFamily="18" charset="0"/>
                <a:cs typeface="Times New Roman" panose="02020603050405020304" pitchFamily="18" charset="0"/>
              </a:rPr>
              <a:t>The proposed detection method is disseminable across many IIoT domains. Furthermore, our model is straightforward to implement and deploy and can improve efficiency and accuracy while overcoming the shortcomings of previous efforts</a:t>
            </a:r>
            <a:r>
              <a:rPr lang="en-US" altLang="en-IN">
                <a:latin typeface="Times New Roman" panose="02020603050405020304" pitchFamily="18" charset="0"/>
                <a:cs typeface="Times New Roman" panose="02020603050405020304" pitchFamily="18" charset="0"/>
              </a:rPr>
              <a:t>.</a:t>
            </a:r>
            <a:endParaRPr lang="en-IN">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lvl="0" indent="0" algn="just">
              <a:buFont typeface="Arial" panose="020B0604020202020204" pitchFamily="34" charset="0"/>
              <a:buNone/>
            </a:pPr>
            <a:endParaRPr lang="en-IN" dirty="0"/>
          </a:p>
          <a:p>
            <a:pPr marL="285750" lvl="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26085" y="570865"/>
            <a:ext cx="8825865" cy="1231106"/>
          </a:xfrm>
          <a:prstGeom prst="rect">
            <a:avLst/>
          </a:prstGeom>
          <a:noFill/>
        </p:spPr>
        <p:txBody>
          <a:bodyPr wrap="square" rtlCol="0">
            <a:spAutoFit/>
          </a:bodyPr>
          <a:lstStyle/>
          <a:p>
            <a:r>
              <a:rPr lang="en-GB" altLang="en-US" b="1" dirty="0">
                <a:latin typeface="Times New Roman" panose="02020603050405020304" pitchFamily="18" charset="0"/>
                <a:cs typeface="Times New Roman" panose="02020603050405020304" pitchFamily="18" charset="0"/>
                <a:sym typeface="+mn-ea"/>
              </a:rPr>
              <a:t> </a:t>
            </a:r>
            <a:r>
              <a:rPr lang="en-US" sz="3600" b="1" dirty="0">
                <a:latin typeface="Times New Roman" panose="02020603050405020304" pitchFamily="18" charset="0"/>
                <a:cs typeface="Times New Roman" panose="02020603050405020304" pitchFamily="18" charset="0"/>
                <a:sym typeface="+mn-ea"/>
              </a:rPr>
              <a:t>ADVANTAGES OF PROPOSED SYSTEM</a:t>
            </a:r>
            <a:endParaRPr lang="en-US" sz="3600" b="1" dirty="0">
              <a:latin typeface="Times New Roman" panose="02020603050405020304" pitchFamily="18" charset="0"/>
              <a:cs typeface="Times New Roman" panose="02020603050405020304" pitchFamily="18" charset="0"/>
              <a:sym typeface="+mn-ea"/>
            </a:endParaRPr>
          </a:p>
          <a:p>
            <a:endParaRPr lang="en-IN" dirty="0">
              <a:latin typeface="Times New Roman" panose="02020603050405020304" pitchFamily="18" charset="0"/>
              <a:cs typeface="Times New Roman" panose="02020603050405020304" pitchFamily="18" charset="0"/>
            </a:endParaRPr>
          </a:p>
          <a:p>
            <a:endParaRPr lang="en-US" sz="2000" dirty="0"/>
          </a:p>
        </p:txBody>
      </p:sp>
      <p:sp>
        <p:nvSpPr>
          <p:cNvPr id="3" name="TextBox 2"/>
          <p:cNvSpPr txBox="1"/>
          <p:nvPr/>
        </p:nvSpPr>
        <p:spPr>
          <a:xfrm>
            <a:off x="426085" y="1513185"/>
            <a:ext cx="10133814" cy="3692525"/>
          </a:xfrm>
          <a:prstGeom prst="rect">
            <a:avLst/>
          </a:prstGeom>
          <a:noFill/>
        </p:spPr>
        <p:txBody>
          <a:bodyPr wrap="square" rtlCol="0">
            <a:spAutoFit/>
          </a:bodyPr>
          <a:lstStyle/>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propose a scalable and efficient DL- and DT-based ensemble cyber-attack detection framework to resolve trustworthiness issues in the SCADA-based IIoT networks.</a:t>
            </a:r>
            <a:endParaRPr lang="en-IN" dirty="0">
              <a:latin typeface="Times New Roman" panose="02020603050405020304" pitchFamily="18" charset="0"/>
              <a:cs typeface="Times New Roman" panose="02020603050405020304" pitchFamily="18" charset="0"/>
            </a:endParaRPr>
          </a:p>
          <a:p>
            <a:pPr lv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a:latin typeface="Times New Roman" panose="02020603050405020304" pitchFamily="18" charset="0"/>
                <a:cs typeface="Times New Roman" panose="02020603050405020304" pitchFamily="18" charset="0"/>
              </a:rPr>
              <a:t>We present an efficient probing approach by the SCADAbased network data to solve the protocol mismatch limitations of  traditional security solutions for the IIoT platform.</a:t>
            </a:r>
            <a:endParaRPr lang="en-IN">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statistical analytic approach for ensuring the trustworthiness and reliability of the proposed model for SCADA based IIoT networks.These models can often be integrated with existing security infrastructure, enhancing the overall cybersecurity posture without requiring a complete overhaul.</a:t>
            </a:r>
            <a:endParaRPr lang="en-IN"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Many industries are subject to regulations that require robust cybersecurity measures. Implementing deep learning-based detection can help organizations meet these compliance requirements more effectively.</a:t>
            </a:r>
            <a:endParaRPr lang="en-IN" dirty="0">
              <a:latin typeface="Times New Roman" panose="02020603050405020304" pitchFamily="18" charset="0"/>
              <a:cs typeface="Times New Roman" panose="02020603050405020304" pitchFamily="18" charset="0"/>
            </a:endParaRPr>
          </a:p>
          <a:p>
            <a:pPr lv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078" y="303696"/>
            <a:ext cx="8517835"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SYSTEM REQUIRMENTS</a:t>
            </a:r>
            <a:endParaRPr lang="en-IN" sz="4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46652" y="1577504"/>
            <a:ext cx="9322904" cy="419989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HARDWARE REQUIRMENTS</a:t>
            </a:r>
            <a:endParaRPr lang="en-US" sz="2400"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Processor                      -   Pentium –IV</a:t>
            </a:r>
            <a:endParaRPr lang="en-IN"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RAM                              - </a:t>
            </a:r>
            <a:r>
              <a:rPr lang="en-US" alt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4 GB (min)</a:t>
            </a:r>
            <a:endParaRPr lang="en-IN"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Hard Disk                      -   20 GB</a:t>
            </a:r>
            <a:endParaRPr lang="en-IN"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Key Board                     -    Standard Windows Keyboard</a:t>
            </a:r>
            <a:endParaRPr lang="en-IN"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Mouse                            -    Two or Three Button Mouse</a:t>
            </a:r>
            <a:endParaRPr lang="en-IN"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Monitor                          -   SVGA</a:t>
            </a:r>
            <a:endParaRPr lang="en-IN"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46652" y="4808845"/>
            <a:ext cx="9909313" cy="460375"/>
          </a:xfrm>
          <a:prstGeom prst="rect">
            <a:avLst/>
          </a:prstGeom>
          <a:noFill/>
        </p:spPr>
        <p:txBody>
          <a:bodyPr wrap="square">
            <a:spAutoFit/>
          </a:bodyPr>
          <a:lstStyle/>
          <a:p>
            <a:endParaRPr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81685" y="1118870"/>
            <a:ext cx="9537700" cy="344614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sym typeface="+mn-ea"/>
              </a:rPr>
              <a:t>SOFTWARE REQUIRMENTS</a:t>
            </a:r>
            <a:endParaRPr lang="en-IN" sz="2800" dirty="0"/>
          </a:p>
          <a:p>
            <a:endParaRPr lang="en-US" sz="2800" dirty="0"/>
          </a:p>
          <a:p>
            <a:pPr marL="457200" indent="-457200">
              <a:lnSpc>
                <a:spcPct val="150000"/>
              </a:lnSpc>
              <a:buFont typeface="Arial" panose="020B0604020202020204" pitchFamily="34" charset="0"/>
              <a:buChar char="•"/>
            </a:pPr>
            <a:r>
              <a:rPr dirty="0">
                <a:latin typeface="Times New Roman" panose="02020603050405020304" pitchFamily="18" charset="0"/>
                <a:cs typeface="Times New Roman" panose="02020603050405020304" pitchFamily="18" charset="0"/>
                <a:sym typeface="+mn-ea"/>
              </a:rPr>
              <a:t>Operating system        :     Windows 7 Ultimate</a:t>
            </a:r>
            <a:endParaRPr dirty="0">
              <a:latin typeface="Times New Roman" panose="02020603050405020304" pitchFamily="18" charset="0"/>
              <a:cs typeface="Times New Roman" panose="02020603050405020304" pitchFamily="18" charset="0"/>
              <a:sym typeface="+mn-ea"/>
            </a:endParaRPr>
          </a:p>
          <a:p>
            <a:pPr marL="457200" indent="-457200">
              <a:lnSpc>
                <a:spcPct val="150000"/>
              </a:lnSpc>
              <a:buFont typeface="Arial" panose="020B0604020202020204" pitchFamily="34" charset="0"/>
              <a:buChar char="•"/>
            </a:pPr>
            <a:r>
              <a:rPr dirty="0">
                <a:latin typeface="Times New Roman" panose="02020603050405020304" pitchFamily="18" charset="0"/>
                <a:cs typeface="Times New Roman" panose="02020603050405020304" pitchFamily="18" charset="0"/>
                <a:sym typeface="+mn-ea"/>
              </a:rPr>
              <a:t>Coding Language        :    Python</a:t>
            </a:r>
            <a:endParaRPr dirty="0">
              <a:latin typeface="Times New Roman" panose="02020603050405020304" pitchFamily="18" charset="0"/>
              <a:cs typeface="Times New Roman" panose="02020603050405020304" pitchFamily="18" charset="0"/>
              <a:sym typeface="+mn-ea"/>
            </a:endParaRPr>
          </a:p>
          <a:p>
            <a:pPr marL="457200" indent="-457200">
              <a:lnSpc>
                <a:spcPct val="150000"/>
              </a:lnSpc>
              <a:buFont typeface="Arial" panose="020B0604020202020204" pitchFamily="34" charset="0"/>
              <a:buChar char="•"/>
            </a:pPr>
            <a:r>
              <a:rPr dirty="0">
                <a:latin typeface="Times New Roman" panose="02020603050405020304" pitchFamily="18" charset="0"/>
                <a:cs typeface="Times New Roman" panose="02020603050405020304" pitchFamily="18" charset="0"/>
                <a:sym typeface="+mn-ea"/>
              </a:rPr>
              <a:t>Front End                    :    Python </a:t>
            </a:r>
            <a:endParaRPr dirty="0">
              <a:latin typeface="Times New Roman" panose="02020603050405020304" pitchFamily="18" charset="0"/>
              <a:cs typeface="Times New Roman" panose="02020603050405020304" pitchFamily="18" charset="0"/>
              <a:sym typeface="+mn-ea"/>
            </a:endParaRPr>
          </a:p>
          <a:p>
            <a:pPr marL="457200" indent="-457200">
              <a:lnSpc>
                <a:spcPct val="150000"/>
              </a:lnSpc>
              <a:buFont typeface="Arial" panose="020B0604020202020204" pitchFamily="34" charset="0"/>
              <a:buChar char="•"/>
            </a:pPr>
            <a:r>
              <a:rPr dirty="0">
                <a:latin typeface="Times New Roman" panose="02020603050405020304" pitchFamily="18" charset="0"/>
                <a:cs typeface="Times New Roman" panose="02020603050405020304" pitchFamily="18" charset="0"/>
                <a:sym typeface="+mn-ea"/>
              </a:rPr>
              <a:t>Back End                     :    Django - ORM</a:t>
            </a:r>
            <a:endParaRPr dirty="0">
              <a:latin typeface="Times New Roman" panose="02020603050405020304" pitchFamily="18" charset="0"/>
              <a:cs typeface="Times New Roman" panose="02020603050405020304" pitchFamily="18" charset="0"/>
              <a:sym typeface="+mn-ea"/>
            </a:endParaRPr>
          </a:p>
          <a:p>
            <a:pPr marL="457200" indent="-457200">
              <a:lnSpc>
                <a:spcPct val="150000"/>
              </a:lnSpc>
              <a:buFont typeface="Arial" panose="020B0604020202020204" pitchFamily="34" charset="0"/>
              <a:buChar char="•"/>
            </a:pPr>
            <a:r>
              <a:rPr dirty="0">
                <a:latin typeface="Times New Roman" panose="02020603050405020304" pitchFamily="18" charset="0"/>
                <a:cs typeface="Times New Roman" panose="02020603050405020304" pitchFamily="18" charset="0"/>
                <a:sym typeface="+mn-ea"/>
              </a:rPr>
              <a:t>Designing                    :     HTML, CSS, Javascript</a:t>
            </a:r>
            <a:endParaRPr dirty="0">
              <a:latin typeface="Times New Roman" panose="02020603050405020304" pitchFamily="18" charset="0"/>
              <a:cs typeface="Times New Roman" panose="02020603050405020304" pitchFamily="18" charset="0"/>
              <a:sym typeface="+mn-ea"/>
            </a:endParaRPr>
          </a:p>
          <a:p>
            <a:pPr marL="457200" indent="-457200">
              <a:lnSpc>
                <a:spcPct val="150000"/>
              </a:lnSpc>
              <a:buFont typeface="Arial" panose="020B0604020202020204" pitchFamily="34" charset="0"/>
              <a:buChar char="•"/>
            </a:pPr>
            <a:r>
              <a:rPr dirty="0">
                <a:latin typeface="Times New Roman" panose="02020603050405020304" pitchFamily="18" charset="0"/>
                <a:cs typeface="Times New Roman" panose="02020603050405020304" pitchFamily="18" charset="0"/>
                <a:sym typeface="+mn-ea"/>
              </a:rPr>
              <a:t>Data  Base                    :    MySQL(WAMP Server)</a:t>
            </a:r>
            <a:endParaRPr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25832</Words>
  <Application>WPS Presentation</Application>
  <PresentationFormat>Widescreen</PresentationFormat>
  <Paragraphs>627</Paragraphs>
  <Slides>41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41</vt:i4>
      </vt:variant>
    </vt:vector>
  </HeadingPairs>
  <TitlesOfParts>
    <vt:vector size="54" baseType="lpstr">
      <vt:lpstr>Arial</vt:lpstr>
      <vt:lpstr>SimSun</vt:lpstr>
      <vt:lpstr>Wingdings</vt:lpstr>
      <vt:lpstr>Wingdings 3</vt:lpstr>
      <vt:lpstr>Arial</vt:lpstr>
      <vt:lpstr>Times New Roman</vt:lpstr>
      <vt:lpstr>Times New Roman</vt:lpstr>
      <vt:lpstr>Trebuchet MS</vt:lpstr>
      <vt:lpstr>Microsoft YaHei</vt:lpstr>
      <vt:lpstr>Arial Unicode MS</vt:lpstr>
      <vt:lpstr>Calibri</vt:lpstr>
      <vt:lpstr>Consolas</vt:lpstr>
      <vt:lpstr>Facet</vt:lpstr>
      <vt:lpstr>PowerPoint 演示文稿</vt:lpstr>
      <vt:lpstr>  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sirichandanakatkam@gmail.com</dc:creator>
  <cp:lastModifiedBy>surya</cp:lastModifiedBy>
  <cp:revision>39</cp:revision>
  <dcterms:created xsi:type="dcterms:W3CDTF">2023-03-23T17:12:00Z</dcterms:created>
  <dcterms:modified xsi:type="dcterms:W3CDTF">2025-02-24T06:47:31Z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FD3B36A6544844C082A4690E0D8F3C62_12</vt:lpwstr>
  </property>
  <property fmtid="{D5CDD505-2E9C-101B-9397-08002B2CF9AE}" pid="3" name="KSOProductBuildVer">
    <vt:lpwstr>2057-12.2.0.19821</vt:lpwstr>
  </property>
</Properties>
</file>