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emf" ContentType="image/x-emf"/>
  <Default Extension="jpeg" ContentType="image/jpeg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61"/>
  </p:notesMasterIdLst>
  <p:sldIdLst>
    <p:sldId id="424" r:id="rId2"/>
    <p:sldId id="369" r:id="rId3"/>
    <p:sldId id="560" r:id="rId4"/>
    <p:sldId id="575" r:id="rId5"/>
    <p:sldId id="576" r:id="rId6"/>
    <p:sldId id="581" r:id="rId7"/>
    <p:sldId id="577" r:id="rId8"/>
    <p:sldId id="629" r:id="rId9"/>
    <p:sldId id="566" r:id="rId10"/>
    <p:sldId id="584" r:id="rId11"/>
    <p:sldId id="579" r:id="rId12"/>
    <p:sldId id="580" r:id="rId13"/>
    <p:sldId id="582" r:id="rId14"/>
    <p:sldId id="583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26" r:id="rId31"/>
    <p:sldId id="600" r:id="rId32"/>
    <p:sldId id="601" r:id="rId33"/>
    <p:sldId id="602" r:id="rId34"/>
    <p:sldId id="603" r:id="rId35"/>
    <p:sldId id="605" r:id="rId36"/>
    <p:sldId id="627" r:id="rId37"/>
    <p:sldId id="604" r:id="rId38"/>
    <p:sldId id="606" r:id="rId39"/>
    <p:sldId id="608" r:id="rId40"/>
    <p:sldId id="607" r:id="rId41"/>
    <p:sldId id="609" r:id="rId42"/>
    <p:sldId id="610" r:id="rId43"/>
    <p:sldId id="611" r:id="rId44"/>
    <p:sldId id="612" r:id="rId45"/>
    <p:sldId id="613" r:id="rId46"/>
    <p:sldId id="614" r:id="rId47"/>
    <p:sldId id="615" r:id="rId48"/>
    <p:sldId id="618" r:id="rId49"/>
    <p:sldId id="620" r:id="rId50"/>
    <p:sldId id="619" r:id="rId51"/>
    <p:sldId id="519" r:id="rId52"/>
    <p:sldId id="616" r:id="rId53"/>
    <p:sldId id="617" r:id="rId54"/>
    <p:sldId id="623" r:id="rId55"/>
    <p:sldId id="624" r:id="rId56"/>
    <p:sldId id="621" r:id="rId57"/>
    <p:sldId id="622" r:id="rId58"/>
    <p:sldId id="625" r:id="rId59"/>
    <p:sldId id="628" r:id="rId6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DDC"/>
    <a:srgbClr val="595A5C"/>
    <a:srgbClr val="C1D8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5072" autoAdjust="0"/>
  </p:normalViewPr>
  <p:slideViewPr>
    <p:cSldViewPr snapToGrid="0" snapToObjects="1">
      <p:cViewPr>
        <p:scale>
          <a:sx n="90" d="100"/>
          <a:sy n="90" d="100"/>
        </p:scale>
        <p:origin x="-528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66981-426D-42F2-96C5-0FA9B9A8317C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B4221-0FEF-4858-83C1-3E7158D195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345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5768975"/>
            <a:ext cx="12192000" cy="1100138"/>
          </a:xfrm>
          <a:prstGeom prst="rect">
            <a:avLst/>
          </a:prstGeom>
          <a:gradFill flip="none" rotWithShape="1">
            <a:gsLst>
              <a:gs pos="0">
                <a:srgbClr val="009DDC"/>
              </a:gs>
              <a:gs pos="100000">
                <a:srgbClr val="C1D82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177338" y="6213475"/>
            <a:ext cx="23828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73150" y="139700"/>
            <a:ext cx="339725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28766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8441"/>
            <a:ext cx="9144000" cy="5184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882300" y="6633460"/>
            <a:ext cx="2952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B504C1-E7ED-4923-BC50-3622578943FC}" type="slidenum">
              <a:rPr lang="en-US" sz="700" smtClean="0">
                <a:solidFill>
                  <a:schemeClr val="bg1">
                    <a:lumMod val="65000"/>
                  </a:schemeClr>
                </a:solidFill>
                <a:latin typeface="Raleway" pitchFamily="34" charset="0"/>
                <a:cs typeface="Arial" pitchFamily="34" charset="0"/>
              </a:rPr>
              <a:pPr/>
              <a:t>‹#›</a:t>
            </a:fld>
            <a:endParaRPr 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85" y="1216527"/>
            <a:ext cx="11704320" cy="51206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2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Wingdings" pitchFamily="2" charset="2"/>
              <a:buChar char="§"/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Wingdings" pitchFamily="2" charset="2"/>
              <a:buChar char="§"/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Wingdings" pitchFamily="2" charset="2"/>
              <a:buChar char="§"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171700" indent="-342900"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Gotham Book"/>
                <a:cs typeface="Gotham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itle 2"/>
          <p:cNvSpPr>
            <a:spLocks noGrp="1"/>
          </p:cNvSpPr>
          <p:nvPr userDrawn="1">
            <p:ph type="title"/>
          </p:nvPr>
        </p:nvSpPr>
        <p:spPr>
          <a:xfrm>
            <a:off x="276624" y="104776"/>
            <a:ext cx="11704320" cy="504824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endParaRPr lang="en-US" sz="2800" dirty="0">
              <a:solidFill>
                <a:schemeClr val="tx2"/>
              </a:solidFill>
              <a:latin typeface="+mj-lt"/>
              <a:ea typeface="+mj-ea"/>
              <a:cs typeface="Gotham Bold"/>
            </a:endParaRPr>
          </a:p>
        </p:txBody>
      </p:sp>
      <p:sp>
        <p:nvSpPr>
          <p:cNvPr id="6" name="Text Placeholder 3"/>
          <p:cNvSpPr>
            <a:spLocks noGrp="1"/>
          </p:cNvSpPr>
          <p:nvPr userDrawn="1">
            <p:ph type="body" sz="quarter" idx="10"/>
          </p:nvPr>
        </p:nvSpPr>
        <p:spPr>
          <a:xfrm>
            <a:off x="292107" y="542930"/>
            <a:ext cx="11688844" cy="412751"/>
          </a:xfrm>
          <a:prstGeom prst="rect">
            <a:avLst/>
          </a:prstGeom>
        </p:spPr>
        <p:txBody>
          <a:bodyPr/>
          <a:lstStyle>
            <a:lvl1pPr>
              <a:buNone/>
              <a:defRPr sz="2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480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904413" y="6029325"/>
            <a:ext cx="193833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 flipV="1">
            <a:off x="0" y="6705600"/>
            <a:ext cx="12192000" cy="163513"/>
          </a:xfrm>
          <a:prstGeom prst="rect">
            <a:avLst/>
          </a:prstGeom>
          <a:gradFill flip="none" rotWithShape="1">
            <a:gsLst>
              <a:gs pos="0">
                <a:srgbClr val="009DDC"/>
              </a:gs>
              <a:gs pos="100000">
                <a:srgbClr val="C1D82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5190" y="6750278"/>
            <a:ext cx="7035800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7111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rgbClr val="595A5C"/>
                </a:solidFill>
                <a:latin typeface="Raleway" pitchFamily="34" charset="0"/>
                <a:cs typeface="Arial" pitchFamily="34" charset="0"/>
              </a:rPr>
              <a:t>On-Ramp Wireless, Inc.</a:t>
            </a:r>
            <a:r>
              <a:rPr lang="en-US" sz="700" baseline="0" dirty="0" smtClean="0">
                <a:solidFill>
                  <a:srgbClr val="595A5C"/>
                </a:solidFill>
                <a:latin typeface="Raleway" pitchFamily="34" charset="0"/>
                <a:cs typeface="Arial" pitchFamily="34" charset="0"/>
              </a:rPr>
              <a:t> Proprietary and Confidential.</a:t>
            </a:r>
            <a:endParaRPr lang="en-US" sz="700" dirty="0">
              <a:solidFill>
                <a:srgbClr val="595A5C"/>
              </a:solidFill>
              <a:latin typeface="Raleway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964714" y="6733494"/>
            <a:ext cx="227286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711149" fontAlgn="auto">
              <a:spcBef>
                <a:spcPts val="0"/>
              </a:spcBef>
              <a:spcAft>
                <a:spcPts val="0"/>
              </a:spcAft>
              <a:defRPr/>
            </a:pPr>
            <a:fld id="{05B504C1-E7ED-4923-BC50-3622578943FC}" type="slidenum">
              <a:rPr lang="en-US" sz="700" smtClean="0">
                <a:solidFill>
                  <a:schemeClr val="bg1">
                    <a:lumMod val="65000"/>
                  </a:schemeClr>
                </a:solidFill>
                <a:latin typeface="Raleway" pitchFamily="34" charset="0"/>
                <a:cs typeface="Arial" pitchFamily="34" charset="0"/>
              </a:rPr>
              <a:pPr defTabSz="17111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bg1">
                  <a:lumMod val="65000"/>
                </a:schemeClr>
              </a:solidFill>
              <a:latin typeface="Raleway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5768975"/>
            <a:ext cx="12192000" cy="1100138"/>
          </a:xfrm>
          <a:prstGeom prst="rect">
            <a:avLst/>
          </a:prstGeom>
          <a:gradFill flip="none" rotWithShape="1">
            <a:gsLst>
              <a:gs pos="0">
                <a:srgbClr val="009DDC"/>
              </a:gs>
              <a:gs pos="100000">
                <a:srgbClr val="C1D82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177338" y="6213475"/>
            <a:ext cx="23828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85775" y="128588"/>
            <a:ext cx="339725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223911"/>
            <a:ext cx="10515600" cy="11080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58975"/>
            <a:ext cx="10515600" cy="5582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5190" y="6750278"/>
            <a:ext cx="7035800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7111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rgbClr val="595A5C"/>
                </a:solidFill>
                <a:latin typeface="Raleway" pitchFamily="34" charset="0"/>
                <a:cs typeface="Arial" pitchFamily="34" charset="0"/>
              </a:rPr>
              <a:t>On-Ramp Wireless, Inc.</a:t>
            </a:r>
            <a:r>
              <a:rPr lang="en-US" sz="700" baseline="0" dirty="0" smtClean="0">
                <a:solidFill>
                  <a:srgbClr val="595A5C"/>
                </a:solidFill>
                <a:latin typeface="Raleway" pitchFamily="34" charset="0"/>
                <a:cs typeface="Arial" pitchFamily="34" charset="0"/>
              </a:rPr>
              <a:t> Proprietary and Confidential.</a:t>
            </a:r>
            <a:endParaRPr lang="en-US" sz="700" dirty="0">
              <a:solidFill>
                <a:srgbClr val="595A5C"/>
              </a:solidFill>
              <a:latin typeface="Raleway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904413" y="6029325"/>
            <a:ext cx="193833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 flipV="1">
            <a:off x="0" y="6705600"/>
            <a:ext cx="12192000" cy="163513"/>
          </a:xfrm>
          <a:prstGeom prst="rect">
            <a:avLst/>
          </a:prstGeom>
          <a:gradFill flip="none" rotWithShape="1">
            <a:gsLst>
              <a:gs pos="0">
                <a:srgbClr val="009DDC"/>
              </a:gs>
              <a:gs pos="100000">
                <a:srgbClr val="C1D82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5190" y="6750278"/>
            <a:ext cx="7035800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7111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rgbClr val="595A5C"/>
                </a:solidFill>
                <a:latin typeface="Raleway" pitchFamily="34" charset="0"/>
                <a:cs typeface="Arial" pitchFamily="34" charset="0"/>
              </a:rPr>
              <a:t>On-Ramp Wireless, Inc.</a:t>
            </a:r>
            <a:r>
              <a:rPr lang="en-US" sz="700" baseline="0" dirty="0" smtClean="0">
                <a:solidFill>
                  <a:srgbClr val="595A5C"/>
                </a:solidFill>
                <a:latin typeface="Raleway" pitchFamily="34" charset="0"/>
                <a:cs typeface="Arial" pitchFamily="34" charset="0"/>
              </a:rPr>
              <a:t> Proprietary and Confidential.</a:t>
            </a:r>
            <a:endParaRPr lang="en-US" sz="700" dirty="0">
              <a:solidFill>
                <a:srgbClr val="595A5C"/>
              </a:solidFill>
              <a:latin typeface="Raleway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964714" y="6705600"/>
            <a:ext cx="227286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711149" fontAlgn="auto">
              <a:spcBef>
                <a:spcPts val="0"/>
              </a:spcBef>
              <a:spcAft>
                <a:spcPts val="0"/>
              </a:spcAft>
              <a:defRPr/>
            </a:pPr>
            <a:fld id="{05B504C1-E7ED-4923-BC50-3622578943FC}" type="slidenum">
              <a:rPr lang="en-US" sz="700" smtClean="0">
                <a:solidFill>
                  <a:schemeClr val="bg1">
                    <a:lumMod val="65000"/>
                  </a:schemeClr>
                </a:solidFill>
                <a:latin typeface="Raleway" pitchFamily="34" charset="0"/>
                <a:cs typeface="Arial" pitchFamily="34" charset="0"/>
              </a:rPr>
              <a:pPr defTabSz="17111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bg1">
                  <a:lumMod val="65000"/>
                </a:schemeClr>
              </a:solidFill>
              <a:latin typeface="Raleway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904413" y="6029325"/>
            <a:ext cx="193833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 flipV="1">
            <a:off x="0" y="6705600"/>
            <a:ext cx="12192000" cy="163513"/>
          </a:xfrm>
          <a:prstGeom prst="rect">
            <a:avLst/>
          </a:prstGeom>
          <a:gradFill flip="none" rotWithShape="1">
            <a:gsLst>
              <a:gs pos="0">
                <a:srgbClr val="009DDC"/>
              </a:gs>
              <a:gs pos="100000">
                <a:srgbClr val="C1D82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5190" y="6750278"/>
            <a:ext cx="7035800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7111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rgbClr val="595A5C"/>
                </a:solidFill>
                <a:latin typeface="Raleway" pitchFamily="34" charset="0"/>
                <a:cs typeface="Arial" pitchFamily="34" charset="0"/>
              </a:rPr>
              <a:t>On-Ramp Wireless, Inc.</a:t>
            </a:r>
            <a:r>
              <a:rPr lang="en-US" sz="700" baseline="0" dirty="0" smtClean="0">
                <a:solidFill>
                  <a:srgbClr val="595A5C"/>
                </a:solidFill>
                <a:latin typeface="Raleway" pitchFamily="34" charset="0"/>
                <a:cs typeface="Arial" pitchFamily="34" charset="0"/>
              </a:rPr>
              <a:t> Proprietary and Confidential.</a:t>
            </a:r>
            <a:endParaRPr lang="en-US" sz="700" dirty="0">
              <a:solidFill>
                <a:srgbClr val="595A5C"/>
              </a:solidFill>
              <a:latin typeface="Raleway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1882300" y="6659940"/>
            <a:ext cx="3097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B504C1-E7ED-4923-BC50-3622578943FC}" type="slidenum">
              <a:rPr lang="en-US" sz="800" smtClean="0">
                <a:solidFill>
                  <a:schemeClr val="bg1">
                    <a:lumMod val="65000"/>
                  </a:schemeClr>
                </a:solidFill>
                <a:latin typeface="Raleway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904413" y="6029325"/>
            <a:ext cx="193833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 flipV="1">
            <a:off x="0" y="6705600"/>
            <a:ext cx="12192000" cy="163513"/>
          </a:xfrm>
          <a:prstGeom prst="rect">
            <a:avLst/>
          </a:prstGeom>
          <a:gradFill flip="none" rotWithShape="1">
            <a:gsLst>
              <a:gs pos="0">
                <a:srgbClr val="009DDC"/>
              </a:gs>
              <a:gs pos="100000">
                <a:srgbClr val="C1D82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25190" y="6750278"/>
            <a:ext cx="7035800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7111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rgbClr val="595A5C"/>
                </a:solidFill>
                <a:latin typeface="Raleway" pitchFamily="34" charset="0"/>
                <a:cs typeface="Arial" pitchFamily="34" charset="0"/>
              </a:rPr>
              <a:t>On-Ramp Wireless, Inc.</a:t>
            </a:r>
            <a:r>
              <a:rPr lang="en-US" sz="700" baseline="0" dirty="0" smtClean="0">
                <a:solidFill>
                  <a:srgbClr val="595A5C"/>
                </a:solidFill>
                <a:latin typeface="Raleway" pitchFamily="34" charset="0"/>
                <a:cs typeface="Arial" pitchFamily="34" charset="0"/>
              </a:rPr>
              <a:t> Proprietary and Confidential.</a:t>
            </a:r>
            <a:endParaRPr lang="en-US" sz="700" dirty="0">
              <a:solidFill>
                <a:srgbClr val="595A5C"/>
              </a:solidFill>
              <a:latin typeface="Raleway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882300" y="6668841"/>
            <a:ext cx="2952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B504C1-E7ED-4923-BC50-3622578943FC}" type="slidenum">
              <a:rPr lang="en-US" sz="700" smtClean="0">
                <a:solidFill>
                  <a:schemeClr val="bg1">
                    <a:lumMod val="65000"/>
                  </a:schemeClr>
                </a:solidFill>
                <a:latin typeface="Raleway" pitchFamily="34" charset="0"/>
                <a:cs typeface="Arial" pitchFamily="34" charset="0"/>
              </a:rPr>
              <a:pPr/>
              <a:t>‹#›</a:t>
            </a:fld>
            <a:endParaRPr 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904413" y="6029325"/>
            <a:ext cx="193833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 flipV="1">
            <a:off x="0" y="6705600"/>
            <a:ext cx="12192000" cy="163513"/>
          </a:xfrm>
          <a:prstGeom prst="rect">
            <a:avLst/>
          </a:prstGeom>
          <a:gradFill flip="none" rotWithShape="1">
            <a:gsLst>
              <a:gs pos="0">
                <a:srgbClr val="009DDC"/>
              </a:gs>
              <a:gs pos="100000">
                <a:srgbClr val="C1D82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25190" y="6750278"/>
            <a:ext cx="7035800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7111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rgbClr val="595A5C"/>
                </a:solidFill>
                <a:latin typeface="Raleway" pitchFamily="34" charset="0"/>
                <a:cs typeface="Arial" pitchFamily="34" charset="0"/>
              </a:rPr>
              <a:t>On-Ramp Wireless, Inc.</a:t>
            </a:r>
            <a:r>
              <a:rPr lang="en-US" sz="700" baseline="0" dirty="0" smtClean="0">
                <a:solidFill>
                  <a:srgbClr val="595A5C"/>
                </a:solidFill>
                <a:latin typeface="Raleway" pitchFamily="34" charset="0"/>
                <a:cs typeface="Arial" pitchFamily="34" charset="0"/>
              </a:rPr>
              <a:t> Proprietary and Confidential.</a:t>
            </a:r>
            <a:endParaRPr lang="en-US" sz="700" dirty="0">
              <a:solidFill>
                <a:srgbClr val="595A5C"/>
              </a:solidFill>
              <a:latin typeface="Raleway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904413" y="6029325"/>
            <a:ext cx="193833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 flipV="1">
            <a:off x="0" y="6705600"/>
            <a:ext cx="12192000" cy="163513"/>
          </a:xfrm>
          <a:prstGeom prst="rect">
            <a:avLst/>
          </a:prstGeom>
          <a:gradFill flip="none" rotWithShape="1">
            <a:gsLst>
              <a:gs pos="0">
                <a:srgbClr val="009DDC"/>
              </a:gs>
              <a:gs pos="100000">
                <a:srgbClr val="C1D82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5190" y="6750278"/>
            <a:ext cx="7035800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7111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rgbClr val="595A5C"/>
                </a:solidFill>
                <a:latin typeface="Raleway" pitchFamily="34" charset="0"/>
                <a:cs typeface="Arial" pitchFamily="34" charset="0"/>
              </a:rPr>
              <a:t>On-Ramp Wireless, Inc.</a:t>
            </a:r>
            <a:r>
              <a:rPr lang="en-US" sz="700" baseline="0" dirty="0" smtClean="0">
                <a:solidFill>
                  <a:srgbClr val="595A5C"/>
                </a:solidFill>
                <a:latin typeface="Raleway" pitchFamily="34" charset="0"/>
                <a:cs typeface="Arial" pitchFamily="34" charset="0"/>
              </a:rPr>
              <a:t> Proprietary and Confidential.</a:t>
            </a:r>
            <a:endParaRPr lang="en-US" sz="700" dirty="0">
              <a:solidFill>
                <a:srgbClr val="595A5C"/>
              </a:solidFill>
              <a:latin typeface="Raleway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964714" y="6705600"/>
            <a:ext cx="227286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711149" fontAlgn="auto">
              <a:spcBef>
                <a:spcPts val="0"/>
              </a:spcBef>
              <a:spcAft>
                <a:spcPts val="0"/>
              </a:spcAft>
              <a:defRPr/>
            </a:pPr>
            <a:fld id="{05B504C1-E7ED-4923-BC50-3622578943FC}" type="slidenum">
              <a:rPr lang="en-US" sz="700" smtClean="0">
                <a:solidFill>
                  <a:schemeClr val="bg1">
                    <a:lumMod val="65000"/>
                  </a:schemeClr>
                </a:solidFill>
                <a:latin typeface="Raleway" pitchFamily="34" charset="0"/>
                <a:cs typeface="Arial" pitchFamily="34" charset="0"/>
              </a:rPr>
              <a:pPr defTabSz="17111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bg1">
                  <a:lumMod val="65000"/>
                </a:schemeClr>
              </a:solidFill>
              <a:latin typeface="Raleway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904413" y="6029325"/>
            <a:ext cx="193833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 flipV="1">
            <a:off x="0" y="6705600"/>
            <a:ext cx="12192000" cy="163513"/>
          </a:xfrm>
          <a:prstGeom prst="rect">
            <a:avLst/>
          </a:prstGeom>
          <a:gradFill flip="none" rotWithShape="1">
            <a:gsLst>
              <a:gs pos="0">
                <a:srgbClr val="009DDC"/>
              </a:gs>
              <a:gs pos="100000">
                <a:srgbClr val="C1D82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5190" y="6750278"/>
            <a:ext cx="7035800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7111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rgbClr val="595A5C"/>
                </a:solidFill>
                <a:latin typeface="Raleway" pitchFamily="34" charset="0"/>
                <a:cs typeface="Arial" pitchFamily="34" charset="0"/>
              </a:rPr>
              <a:t>On-Ramp Wireless, Inc.</a:t>
            </a:r>
            <a:r>
              <a:rPr lang="en-US" sz="700" baseline="0" dirty="0" smtClean="0">
                <a:solidFill>
                  <a:srgbClr val="595A5C"/>
                </a:solidFill>
                <a:latin typeface="Raleway" pitchFamily="34" charset="0"/>
                <a:cs typeface="Arial" pitchFamily="34" charset="0"/>
              </a:rPr>
              <a:t> Proprietary and Confidential.</a:t>
            </a:r>
            <a:endParaRPr lang="en-US" sz="700" dirty="0">
              <a:solidFill>
                <a:srgbClr val="595A5C"/>
              </a:solidFill>
              <a:latin typeface="Raleway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964714" y="6733493"/>
            <a:ext cx="227286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711149" fontAlgn="auto">
              <a:spcBef>
                <a:spcPts val="0"/>
              </a:spcBef>
              <a:spcAft>
                <a:spcPts val="0"/>
              </a:spcAft>
              <a:defRPr/>
            </a:pPr>
            <a:fld id="{05B504C1-E7ED-4923-BC50-3622578943FC}" type="slidenum">
              <a:rPr lang="en-US" sz="700" smtClean="0">
                <a:solidFill>
                  <a:schemeClr val="bg1">
                    <a:lumMod val="65000"/>
                  </a:schemeClr>
                </a:solidFill>
                <a:latin typeface="Raleway" pitchFamily="34" charset="0"/>
                <a:cs typeface="Arial" pitchFamily="34" charset="0"/>
              </a:rPr>
              <a:pPr defTabSz="17111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bg1">
                  <a:lumMod val="65000"/>
                </a:schemeClr>
              </a:solidFill>
              <a:latin typeface="Raleway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8" r:id="rId10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9DDC"/>
          </a:solidFill>
          <a:latin typeface="Raleway" charset="0"/>
          <a:ea typeface="Raleway" charset="0"/>
          <a:cs typeface="Raleway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9DDC"/>
          </a:solidFill>
          <a:latin typeface="Raleway" pitchFamily="34" charset="0"/>
          <a:ea typeface="Raleway" pitchFamily="34" charset="0"/>
          <a:cs typeface="Raleway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9DDC"/>
          </a:solidFill>
          <a:latin typeface="Raleway" pitchFamily="34" charset="0"/>
          <a:ea typeface="Raleway" pitchFamily="34" charset="0"/>
          <a:cs typeface="Raleway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9DDC"/>
          </a:solidFill>
          <a:latin typeface="Raleway" pitchFamily="34" charset="0"/>
          <a:ea typeface="Raleway" pitchFamily="34" charset="0"/>
          <a:cs typeface="Raleway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9DDC"/>
          </a:solidFill>
          <a:latin typeface="Raleway" pitchFamily="34" charset="0"/>
          <a:ea typeface="Raleway" pitchFamily="34" charset="0"/>
          <a:cs typeface="Raleway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9DDC"/>
          </a:solidFill>
          <a:latin typeface="Raleway" pitchFamily="34" charset="0"/>
          <a:ea typeface="Raleway" pitchFamily="34" charset="0"/>
          <a:cs typeface="Raleway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9DDC"/>
          </a:solidFill>
          <a:latin typeface="Raleway" pitchFamily="34" charset="0"/>
          <a:ea typeface="Raleway" pitchFamily="34" charset="0"/>
          <a:cs typeface="Raleway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9DDC"/>
          </a:solidFill>
          <a:latin typeface="Raleway" pitchFamily="34" charset="0"/>
          <a:ea typeface="Raleway" pitchFamily="34" charset="0"/>
          <a:cs typeface="Raleway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9DDC"/>
          </a:solidFill>
          <a:latin typeface="Raleway" pitchFamily="34" charset="0"/>
          <a:ea typeface="Raleway" pitchFamily="34" charset="0"/>
          <a:cs typeface="Raleway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rgbClr val="595A5C"/>
          </a:solidFill>
          <a:latin typeface="Source Sans Pro Light" charset="0"/>
          <a:ea typeface="Source Sans Pro Light" charset="0"/>
          <a:cs typeface="Source Sans Pro Light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595A5C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595A5C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rgbClr val="595A5C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rgbClr val="595A5C"/>
          </a:solidFill>
          <a:latin typeface="Source Sans Pro Light" charset="0"/>
          <a:ea typeface="Source Sans Pro Light" charset="0"/>
          <a:cs typeface="Source Sans Pr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nash.jain\Documents\APP%20related%20Work\AMI%20Related\AMI_1_1\Figures\Architecture.vsd\Drawing\~Page-4\Sheet.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1524000" y="1528763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Raleway" pitchFamily="34" charset="0"/>
                <a:ea typeface="Brandon Grotesque Medium" pitchFamily="34" charset="0"/>
                <a:cs typeface="Brandon Grotesque Medium" pitchFamily="34" charset="0"/>
              </a:rPr>
              <a:t>AMI 1.2 Product:</a:t>
            </a:r>
            <a:br>
              <a:rPr lang="en-US" dirty="0" smtClean="0">
                <a:latin typeface="Raleway" pitchFamily="34" charset="0"/>
                <a:ea typeface="Brandon Grotesque Medium" pitchFamily="34" charset="0"/>
                <a:cs typeface="Brandon Grotesque Medium" pitchFamily="34" charset="0"/>
              </a:rPr>
            </a:br>
            <a:r>
              <a:rPr lang="en-US" dirty="0" smtClean="0">
                <a:latin typeface="Raleway" pitchFamily="34" charset="0"/>
                <a:ea typeface="Brandon Grotesque Medium" pitchFamily="34" charset="0"/>
                <a:cs typeface="Brandon Grotesque Medium" pitchFamily="34" charset="0"/>
              </a:rPr>
              <a:t>Technical Overview</a:t>
            </a:r>
            <a:endParaRPr lang="en-US" dirty="0" smtClean="0">
              <a:latin typeface="Brandon Grotesque Medium"/>
              <a:ea typeface="Brandon Grotesque Medium"/>
              <a:cs typeface="Brandon Grotesque Medium"/>
            </a:endParaRPr>
          </a:p>
        </p:txBody>
      </p:sp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1524000" y="4008438"/>
            <a:ext cx="9144000" cy="51911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02/24/2016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Good application </a:t>
            </a:r>
            <a:r>
              <a:rPr lang="en-US" dirty="0" smtClean="0"/>
              <a:t>development practice on RPMA:</a:t>
            </a:r>
          </a:p>
          <a:p>
            <a:pPr lvl="1"/>
            <a:r>
              <a:rPr lang="en-US" dirty="0" smtClean="0"/>
              <a:t>Avoid periodic polling </a:t>
            </a:r>
            <a:r>
              <a:rPr lang="en-US" dirty="0" smtClean="0"/>
              <a:t>via a downlink (DL) request</a:t>
            </a:r>
          </a:p>
          <a:p>
            <a:pPr lvl="1"/>
            <a:r>
              <a:rPr lang="en-US" dirty="0" smtClean="0"/>
              <a:t>Instead </a:t>
            </a:r>
            <a:r>
              <a:rPr lang="en-US" dirty="0" smtClean="0"/>
              <a:t>configure device to </a:t>
            </a:r>
            <a:r>
              <a:rPr lang="en-US" dirty="0" smtClean="0"/>
              <a:t>report periodic data autonomously</a:t>
            </a:r>
          </a:p>
          <a:p>
            <a:pPr lvl="2"/>
            <a:r>
              <a:rPr lang="en-US" dirty="0" smtClean="0"/>
              <a:t>Why?: Since RPMA is designed for high coverage, link is asymmetric: uplink (UL) capacity is much higher than downlink (DL) </a:t>
            </a:r>
            <a:r>
              <a:rPr lang="en-US" dirty="0" smtClean="0"/>
              <a:t>capacity</a:t>
            </a:r>
          </a:p>
          <a:p>
            <a:pPr lvl="1"/>
            <a:r>
              <a:rPr lang="en-US" dirty="0" smtClean="0"/>
              <a:t>Randomize transmission of periodic data to prevent </a:t>
            </a:r>
            <a:r>
              <a:rPr lang="en-US" dirty="0" err="1" smtClean="0"/>
              <a:t>rx</a:t>
            </a:r>
            <a:r>
              <a:rPr lang="en-US" dirty="0" smtClean="0"/>
              <a:t> spikes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Over-the-air (OTA) AMI Application Protocol (with exception of non C12.19 complaint I210+) is agnostic to meter platform</a:t>
            </a:r>
          </a:p>
          <a:p>
            <a:pPr lvl="1"/>
            <a:r>
              <a:rPr lang="en-US" dirty="0" smtClean="0"/>
              <a:t>Meter-specific discrimination is done at EMCM that transforms relevant meter data into a unified AMI application protocol</a:t>
            </a:r>
          </a:p>
          <a:p>
            <a:pPr lvl="1"/>
            <a:r>
              <a:rPr lang="en-US" dirty="0" smtClean="0"/>
              <a:t>Rationale: Requires minimum changes on backend SW to bring up new meter </a:t>
            </a:r>
            <a:r>
              <a:rPr lang="en-US" dirty="0" smtClean="0"/>
              <a:t>platforms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Bootstrapping*: Data Order Configuration Install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Meter Readings: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Scheduled and on-demand Billing Data Read/Report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Scheduled and on-demand Load Profile Read/Report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Scheduled and on-demand “Power Quality” Read/Report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Events: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EMCM Status Events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Meter Status Events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logged Meter </a:t>
            </a:r>
            <a:r>
              <a:rPr lang="en-US" dirty="0" smtClean="0"/>
              <a:t>Events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4698"/>
          </a:xfrm>
        </p:spPr>
        <p:txBody>
          <a:bodyPr/>
          <a:lstStyle/>
          <a:p>
            <a:r>
              <a:rPr lang="en-US" dirty="0" smtClean="0"/>
              <a:t>Feature List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070"/>
            <a:ext cx="10515600" cy="515679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End Device Control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EMCM Soft/Hard Reset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Remote Connect/Disconnect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Load Control</a:t>
            </a:r>
          </a:p>
          <a:p>
            <a:pPr marL="1428750" lvl="2" indent="-514350"/>
            <a:r>
              <a:rPr lang="en-US" dirty="0" smtClean="0"/>
              <a:t>DLP/ECP/PPM enable/disable (I210+c)</a:t>
            </a:r>
          </a:p>
          <a:p>
            <a:pPr marL="1428750" lvl="2" indent="-514350"/>
            <a:r>
              <a:rPr lang="en-US" dirty="0" smtClean="0"/>
              <a:t>Load Control Override Disable (SGM3000)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Demand Reset (Immediate/Scheduled)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RTP/CPP Enable/Disable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Season Change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Clear Meter Flags* (Status Indicators)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Debug/</a:t>
            </a:r>
            <a:r>
              <a:rPr lang="en-US" dirty="0" err="1" smtClean="0"/>
              <a:t>Reconfig</a:t>
            </a:r>
            <a:r>
              <a:rPr lang="en-US" dirty="0" smtClean="0"/>
              <a:t>*: Available OTA only via HES Debug port: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EMCM Panic Block Request/Response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Get and/or update </a:t>
            </a:r>
            <a:r>
              <a:rPr lang="en-US" dirty="0" smtClean="0"/>
              <a:t>factory </a:t>
            </a:r>
            <a:r>
              <a:rPr lang="en-US" dirty="0" smtClean="0"/>
              <a:t>installed EMCM configuration</a:t>
            </a:r>
          </a:p>
          <a:p>
            <a:pPr marL="971550" lvl="1" indent="-514350">
              <a:buFont typeface="+mj-lt"/>
              <a:buAutoNum type="romanL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649163" y="4805912"/>
          <a:ext cx="3398063" cy="326013"/>
        </p:xfrm>
        <a:graphic>
          <a:graphicData uri="http://schemas.openxmlformats.org/presentationml/2006/ole">
            <p:oleObj spid="_x0000_s1028" name="Visio" r:id="rId3" imgW="1720715" imgH="165789" progId="Visio.Drawing.11">
              <p:link updateAutomatic="1"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667140"/>
          </a:xfrm>
        </p:spPr>
        <p:txBody>
          <a:bodyPr/>
          <a:lstStyle/>
          <a:p>
            <a:r>
              <a:rPr lang="en-US" dirty="0" smtClean="0"/>
              <a:t>Data Orders </a:t>
            </a:r>
            <a:r>
              <a:rPr lang="en-US" sz="1600" dirty="0" smtClean="0"/>
              <a:t>(/opt/</a:t>
            </a:r>
            <a:r>
              <a:rPr lang="en-US" sz="1600" dirty="0" err="1" smtClean="0"/>
              <a:t>onramp_apps</a:t>
            </a:r>
            <a:r>
              <a:rPr lang="en-US" sz="1600" dirty="0" smtClean="0"/>
              <a:t>/</a:t>
            </a:r>
            <a:r>
              <a:rPr lang="en-US" sz="1600" dirty="0" err="1" smtClean="0"/>
              <a:t>hes</a:t>
            </a:r>
            <a:r>
              <a:rPr lang="en-US" sz="1600" dirty="0" smtClean="0"/>
              <a:t>/instance_1/</a:t>
            </a:r>
            <a:r>
              <a:rPr lang="en-US" sz="1600" dirty="0" err="1" smtClean="0"/>
              <a:t>data_orders.properties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/>
            <a:r>
              <a:rPr lang="en-US" dirty="0" smtClean="0"/>
              <a:t>Generic installable configuration for a group of meters</a:t>
            </a:r>
          </a:p>
          <a:p>
            <a:pPr lvl="2"/>
            <a:r>
              <a:rPr lang="en-US" dirty="0" smtClean="0"/>
              <a:t>Meters with same “Data Report </a:t>
            </a:r>
            <a:r>
              <a:rPr lang="en-US" dirty="0" err="1" smtClean="0"/>
              <a:t>Config</a:t>
            </a:r>
            <a:r>
              <a:rPr lang="en-US" dirty="0" smtClean="0"/>
              <a:t> Name” (OTV: Devices-&gt;Properties) are associated with same data order</a:t>
            </a:r>
          </a:p>
          <a:p>
            <a:pPr lvl="2"/>
            <a:r>
              <a:rPr lang="en-US" dirty="0" smtClean="0"/>
              <a:t>If the attribute is not assigned, default data orders for each </a:t>
            </a:r>
            <a:r>
              <a:rPr lang="en-US" dirty="0" err="1" smtClean="0"/>
              <a:t>meterType</a:t>
            </a:r>
            <a:r>
              <a:rPr lang="en-US" dirty="0" smtClean="0"/>
              <a:t> is used</a:t>
            </a:r>
          </a:p>
          <a:p>
            <a:r>
              <a:rPr lang="en-US" dirty="0" smtClean="0"/>
              <a:t>What can be configured?</a:t>
            </a:r>
            <a:endParaRPr lang="en-US" dirty="0" smtClean="0"/>
          </a:p>
          <a:p>
            <a:pPr lvl="1"/>
            <a:r>
              <a:rPr lang="en-US" dirty="0" smtClean="0"/>
              <a:t>Read/Report </a:t>
            </a:r>
            <a:r>
              <a:rPr lang="en-US" dirty="0" smtClean="0"/>
              <a:t>Periods of billing data, LP, power quality data</a:t>
            </a:r>
          </a:p>
          <a:p>
            <a:pPr lvl="1"/>
            <a:r>
              <a:rPr lang="en-US" dirty="0" smtClean="0"/>
              <a:t>Poll Periods of meter indications and power quality events</a:t>
            </a:r>
          </a:p>
          <a:p>
            <a:pPr lvl="1"/>
            <a:r>
              <a:rPr lang="en-US" dirty="0" smtClean="0"/>
              <a:t>Filters that can be used to restrict desired quantities</a:t>
            </a:r>
          </a:p>
          <a:p>
            <a:pPr lvl="1"/>
            <a:r>
              <a:rPr lang="en-US" dirty="0" smtClean="0"/>
              <a:t>DST configuration</a:t>
            </a:r>
          </a:p>
          <a:p>
            <a:pPr lvl="2"/>
            <a:r>
              <a:rPr lang="en-US" dirty="0" smtClean="0"/>
              <a:t>Mainly for GE meters in “demand only” mode as they don’t have notion of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Additional stuff with defaults in EMCM </a:t>
            </a:r>
            <a:r>
              <a:rPr lang="en-US" dirty="0" smtClean="0">
                <a:sym typeface="Wingdings" pitchFamily="2" charset="2"/>
              </a:rPr>
              <a:t> not changed for most part!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Bootstrapping: Data </a:t>
            </a:r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2241" y="1488558"/>
            <a:ext cx="6804838" cy="4688405"/>
          </a:xfrm>
        </p:spPr>
        <p:txBody>
          <a:bodyPr/>
          <a:lstStyle/>
          <a:p>
            <a:r>
              <a:rPr lang="en-US" sz="2400" dirty="0" smtClean="0"/>
              <a:t>Installed configuration is dependent 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Meter metrology configuration </a:t>
            </a:r>
            <a:r>
              <a:rPr lang="en-US" sz="1600" dirty="0" smtClean="0"/>
              <a:t>(UOMs) </a:t>
            </a:r>
            <a:r>
              <a:rPr lang="en-US" sz="2000" dirty="0" smtClean="0"/>
              <a:t>retrieved from ST12-16, ST21-22 and ST61-62</a:t>
            </a:r>
          </a:p>
          <a:p>
            <a:pPr lvl="2"/>
            <a:r>
              <a:rPr lang="en-US" sz="1600" dirty="0" smtClean="0"/>
              <a:t>Metrology configuration is reported by EMCM in “</a:t>
            </a:r>
            <a:r>
              <a:rPr lang="en-US" sz="1600" i="1" dirty="0" err="1" smtClean="0"/>
              <a:t>MeterConfigReport</a:t>
            </a:r>
            <a:r>
              <a:rPr lang="en-US" sz="1600" dirty="0" smtClean="0"/>
              <a:t>”. An AES-128 hash over this information (</a:t>
            </a:r>
            <a:r>
              <a:rPr lang="en-US" sz="1600" i="1" dirty="0" err="1" smtClean="0"/>
              <a:t>meterDataReportHash</a:t>
            </a:r>
            <a:r>
              <a:rPr lang="en-US" sz="1600" dirty="0" smtClean="0"/>
              <a:t>) is used to keep HES and EMCM in sync with regards to metrology information</a:t>
            </a:r>
          </a:p>
          <a:p>
            <a:pPr lvl="2"/>
            <a:r>
              <a:rPr lang="en-US" sz="1600" dirty="0" smtClean="0"/>
              <a:t>This makes AMI solution agnostic to changes in meter program as the hash changes lead to boot process whereby HES and EMCM sync up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b="1" dirty="0" smtClean="0">
                <a:sym typeface="Wingdings" pitchFamily="2" charset="2"/>
              </a:rPr>
              <a:t>Design Philosophy 3</a:t>
            </a:r>
            <a:endParaRPr lang="en-US" sz="1600" b="1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Installed configuration is identified by </a:t>
            </a:r>
            <a:r>
              <a:rPr lang="en-US" sz="2000" dirty="0" err="1" smtClean="0"/>
              <a:t>orderId</a:t>
            </a:r>
            <a:endParaRPr lang="en-US" sz="2000" dirty="0" smtClean="0"/>
          </a:p>
          <a:p>
            <a:pPr marL="1371600" lvl="2" indent="-457200"/>
            <a:r>
              <a:rPr lang="en-US" sz="1600" dirty="0" smtClean="0"/>
              <a:t>Stored persistently in both HES and EMCM. HES keeps a history of 1</a:t>
            </a:r>
          </a:p>
          <a:p>
            <a:pPr marL="1371600" lvl="2" indent="-457200"/>
            <a:r>
              <a:rPr lang="en-US" sz="1600" dirty="0" err="1" smtClean="0"/>
              <a:t>orderId</a:t>
            </a:r>
            <a:r>
              <a:rPr lang="en-US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 smtClean="0"/>
              <a:t>(32-bit </a:t>
            </a:r>
            <a:r>
              <a:rPr lang="en-US" sz="1600" dirty="0" err="1" smtClean="0"/>
              <a:t>unix</a:t>
            </a:r>
            <a:r>
              <a:rPr lang="en-US" sz="1600" dirty="0" smtClean="0"/>
              <a:t> timestamp) is included in billing/interval report to uniquely identify configuration.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b="1" dirty="0" smtClean="0">
                <a:sym typeface="Wingdings" pitchFamily="2" charset="2"/>
              </a:rPr>
              <a:t>Avoids periodic </a:t>
            </a:r>
            <a:r>
              <a:rPr lang="en-US" sz="1600" b="1" dirty="0" err="1" smtClean="0">
                <a:sym typeface="Wingdings" pitchFamily="2" charset="2"/>
              </a:rPr>
              <a:t>tx</a:t>
            </a:r>
            <a:r>
              <a:rPr lang="en-US" sz="1600" b="1" dirty="0" smtClean="0">
                <a:sym typeface="Wingdings" pitchFamily="2" charset="2"/>
              </a:rPr>
              <a:t> of </a:t>
            </a:r>
            <a:r>
              <a:rPr lang="en-US" sz="1600" b="1" dirty="0" err="1" smtClean="0">
                <a:sym typeface="Wingdings" pitchFamily="2" charset="2"/>
              </a:rPr>
              <a:t>config</a:t>
            </a:r>
            <a:r>
              <a:rPr lang="en-US" sz="1600" b="1" dirty="0" smtClean="0">
                <a:sym typeface="Wingdings" pitchFamily="2" charset="2"/>
              </a:rPr>
              <a:t> information</a:t>
            </a:r>
            <a:endParaRPr lang="en-US" sz="1400" dirty="0" smtClean="0"/>
          </a:p>
          <a:p>
            <a:pPr lvl="2"/>
            <a:endParaRPr lang="en-US" sz="16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" y="2222362"/>
            <a:ext cx="3946450" cy="321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UOM -&gt; CIM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4613977"/>
          </a:xfrm>
        </p:spPr>
        <p:txBody>
          <a:bodyPr/>
          <a:lstStyle/>
          <a:p>
            <a:r>
              <a:rPr lang="en-US" dirty="0" smtClean="0"/>
              <a:t>32-bit ANSI UOM: Unit of Measure</a:t>
            </a:r>
          </a:p>
          <a:p>
            <a:pPr lvl="1"/>
            <a:r>
              <a:rPr lang="en-US" dirty="0" smtClean="0"/>
              <a:t>Defined in ANSI C12.19 in ST12</a:t>
            </a:r>
          </a:p>
          <a:p>
            <a:pPr lvl="2"/>
            <a:r>
              <a:rPr lang="en-US" dirty="0" smtClean="0"/>
              <a:t>Called “Measurement Profile” in GE meters and configurable via </a:t>
            </a:r>
            <a:r>
              <a:rPr lang="en-US" dirty="0" err="1" smtClean="0"/>
              <a:t>MeterMate</a:t>
            </a:r>
            <a:endParaRPr lang="en-US" dirty="0" smtClean="0"/>
          </a:p>
          <a:p>
            <a:pPr lvl="1"/>
            <a:r>
              <a:rPr lang="en-US" dirty="0" smtClean="0"/>
              <a:t>A wide universe of possibilities</a:t>
            </a:r>
          </a:p>
          <a:p>
            <a:pPr lvl="2"/>
            <a:r>
              <a:rPr lang="en-US" dirty="0" smtClean="0"/>
              <a:t>T</a:t>
            </a:r>
            <a:r>
              <a:rPr lang="en-US" dirty="0" smtClean="0"/>
              <a:t>hat can be further expanded by meter vendor by setting NFS bit!</a:t>
            </a:r>
          </a:p>
          <a:p>
            <a:r>
              <a:rPr lang="en-US" dirty="0" smtClean="0"/>
              <a:t>CIM: Common Information Model</a:t>
            </a:r>
          </a:p>
          <a:p>
            <a:pPr lvl="1"/>
            <a:r>
              <a:rPr lang="en-US" dirty="0" err="1" smtClean="0"/>
              <a:t>Ingenu</a:t>
            </a:r>
            <a:r>
              <a:rPr lang="en-US" dirty="0" smtClean="0"/>
              <a:t> AMI solution complies with IEC-61968-9 edition 1.0 </a:t>
            </a:r>
          </a:p>
          <a:p>
            <a:pPr lvl="1"/>
            <a:r>
              <a:rPr lang="en-US" dirty="0" err="1" smtClean="0"/>
              <a:t>ReadingType</a:t>
            </a:r>
            <a:r>
              <a:rPr lang="en-US" dirty="0" smtClean="0"/>
              <a:t> (Annex C) is a 9 digit code</a:t>
            </a:r>
          </a:p>
          <a:p>
            <a:r>
              <a:rPr lang="en-US" dirty="0" err="1" smtClean="0"/>
              <a:t>iec-cim-http.properties</a:t>
            </a:r>
            <a:endParaRPr lang="en-US" dirty="0" smtClean="0"/>
          </a:p>
          <a:p>
            <a:pPr lvl="1"/>
            <a:r>
              <a:rPr lang="en-US" dirty="0" smtClean="0"/>
              <a:t>Dictionary file to translate </a:t>
            </a:r>
            <a:r>
              <a:rPr lang="en-US" dirty="0" err="1" smtClean="0"/>
              <a:t>uoms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cims</a:t>
            </a:r>
            <a:r>
              <a:rPr lang="en-US" dirty="0" smtClean="0">
                <a:sym typeface="Wingdings" pitchFamily="2" charset="2"/>
              </a:rPr>
              <a:t> (meter dependent!)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Eg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sz="1400" dirty="0" smtClean="0">
                <a:sym typeface="Wingdings" pitchFamily="2" charset="2"/>
              </a:rPr>
              <a:t>meter.model.I210PLUSC.context.tou_summation.uom_hex_code.0x00024000=0.0.9.1.0.12.3.&lt;tier&gt;.0.0.72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28684" cy="1325563"/>
          </a:xfrm>
        </p:spPr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17" y="1541721"/>
            <a:ext cx="5730948" cy="4635242"/>
          </a:xfrm>
        </p:spPr>
        <p:txBody>
          <a:bodyPr/>
          <a:lstStyle/>
          <a:p>
            <a:r>
              <a:rPr lang="en-US" sz="2400" dirty="0" smtClean="0"/>
              <a:t>Call flow described in AMI HLD</a:t>
            </a:r>
          </a:p>
          <a:p>
            <a:r>
              <a:rPr lang="en-US" sz="2400" dirty="0" smtClean="0"/>
              <a:t>Take away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b="1" dirty="0" smtClean="0"/>
              <a:t>Adapts to meter configuration (program)</a:t>
            </a:r>
            <a:r>
              <a:rPr lang="en-US" sz="2000" dirty="0" smtClean="0"/>
              <a:t>: </a:t>
            </a:r>
            <a:r>
              <a:rPr lang="en-US" sz="1800" dirty="0" smtClean="0"/>
              <a:t>Metrology configuration change makes EMCM “unauthorized” till it does a successful boot syncs with HES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b="1" dirty="0" smtClean="0"/>
              <a:t>Reduced overhead once synced</a:t>
            </a:r>
            <a:r>
              <a:rPr lang="en-US" sz="2000" dirty="0" smtClean="0"/>
              <a:t>: </a:t>
            </a:r>
            <a:r>
              <a:rPr lang="en-US" sz="1800" dirty="0" smtClean="0"/>
              <a:t>Post sync, a single </a:t>
            </a:r>
            <a:r>
              <a:rPr lang="en-US" sz="1800" i="1" dirty="0" err="1" smtClean="0"/>
              <a:t>BootInd</a:t>
            </a:r>
            <a:r>
              <a:rPr lang="en-US" sz="1800" dirty="0" smtClean="0"/>
              <a:t> message from EMCM-&gt;HES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b="1" dirty="0" smtClean="0"/>
              <a:t>Hot swapping</a:t>
            </a:r>
            <a:r>
              <a:rPr lang="en-US" sz="2000" dirty="0" smtClean="0"/>
              <a:t>: </a:t>
            </a:r>
            <a:r>
              <a:rPr lang="en-US" sz="1800" dirty="0" smtClean="0"/>
              <a:t>For SGM3000 meters, “Meter Serial Number” reported in </a:t>
            </a:r>
            <a:r>
              <a:rPr lang="en-US" sz="1800" dirty="0" err="1" smtClean="0"/>
              <a:t>BootInd</a:t>
            </a:r>
            <a:r>
              <a:rPr lang="en-US" sz="1800" dirty="0" smtClean="0"/>
              <a:t> is verified against that reported via marriage file</a:t>
            </a:r>
            <a:endParaRPr lang="en-US" sz="1600" dirty="0" smtClean="0"/>
          </a:p>
          <a:p>
            <a:pPr marL="971550" lvl="1" indent="-514350">
              <a:buFont typeface="+mj-lt"/>
              <a:buAutoNum type="romanLcPeriod"/>
            </a:pPr>
            <a:r>
              <a:rPr lang="en-US" sz="2000" b="1" dirty="0" err="1" smtClean="0"/>
              <a:t>EndDeviceInfo</a:t>
            </a:r>
            <a:r>
              <a:rPr lang="en-US" sz="2000" b="1" dirty="0" smtClean="0"/>
              <a:t> </a:t>
            </a:r>
            <a:r>
              <a:rPr lang="en-US" sz="2000" b="1" dirty="0" smtClean="0"/>
              <a:t>is other meter info</a:t>
            </a:r>
          </a:p>
          <a:p>
            <a:pPr marL="1428750" lvl="2" indent="-514350"/>
            <a:r>
              <a:rPr lang="en-US" sz="1600" dirty="0" smtClean="0"/>
              <a:t>D</a:t>
            </a:r>
            <a:r>
              <a:rPr lang="en-US" sz="1600" dirty="0" smtClean="0"/>
              <a:t>isplayed in OTV under Device-&gt; Properties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7001" y="180753"/>
            <a:ext cx="5505340" cy="636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00823" cy="1325563"/>
          </a:xfrm>
        </p:spPr>
        <p:txBody>
          <a:bodyPr/>
          <a:lstStyle/>
          <a:p>
            <a:r>
              <a:rPr lang="en-US" dirty="0" smtClean="0"/>
              <a:t>Scheduled Billing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6081823" cy="4351338"/>
          </a:xfrm>
        </p:spPr>
        <p:txBody>
          <a:bodyPr/>
          <a:lstStyle/>
          <a:p>
            <a:r>
              <a:rPr lang="en-US" sz="2400" dirty="0" smtClean="0"/>
              <a:t>Two periodic </a:t>
            </a:r>
            <a:r>
              <a:rPr lang="en-US" sz="2400" i="1" dirty="0" err="1" smtClean="0"/>
              <a:t>BillingDataInd</a:t>
            </a:r>
            <a:r>
              <a:rPr lang="en-US" sz="2400" dirty="0" smtClean="0"/>
              <a:t> possible:</a:t>
            </a:r>
          </a:p>
          <a:p>
            <a:pPr lvl="1"/>
            <a:r>
              <a:rPr lang="en-US" sz="2000" dirty="0" err="1" smtClean="0"/>
              <a:t>BillingOrder</a:t>
            </a:r>
            <a:r>
              <a:rPr lang="en-US" sz="2000" dirty="0" smtClean="0"/>
              <a:t> 1: All billing data in ST 23: Summations/Demands/</a:t>
            </a:r>
            <a:r>
              <a:rPr lang="en-US" sz="2000" dirty="0" err="1" smtClean="0"/>
              <a:t>Coincidents</a:t>
            </a:r>
            <a:r>
              <a:rPr lang="en-US" sz="2000" dirty="0" smtClean="0"/>
              <a:t>/TOU</a:t>
            </a:r>
          </a:p>
          <a:p>
            <a:pPr lvl="2"/>
            <a:r>
              <a:rPr lang="en-US" sz="1600" dirty="0" smtClean="0"/>
              <a:t>Stored in EMCM’s internal flash before transmission: Expected read period once every 24 hours</a:t>
            </a:r>
          </a:p>
          <a:p>
            <a:pPr lvl="2"/>
            <a:r>
              <a:rPr lang="en-US" sz="1600" dirty="0" smtClean="0"/>
              <a:t>History of 2 reports stored in flash</a:t>
            </a:r>
          </a:p>
          <a:p>
            <a:pPr lvl="1"/>
            <a:r>
              <a:rPr lang="en-US" sz="2000" dirty="0" err="1" smtClean="0"/>
              <a:t>BillingOrder</a:t>
            </a:r>
            <a:r>
              <a:rPr lang="en-US" sz="2000" dirty="0" smtClean="0"/>
              <a:t> 2: Only summations of total tier recorded in ST23</a:t>
            </a:r>
          </a:p>
          <a:p>
            <a:pPr lvl="2"/>
            <a:r>
              <a:rPr lang="en-US" sz="1600" dirty="0" smtClean="0"/>
              <a:t>Read and kept in RAM till </a:t>
            </a:r>
            <a:r>
              <a:rPr lang="en-US" sz="1600" dirty="0" err="1" smtClean="0"/>
              <a:t>enqueued</a:t>
            </a:r>
            <a:r>
              <a:rPr lang="en-US" sz="1600" dirty="0" smtClean="0"/>
              <a:t> for </a:t>
            </a:r>
            <a:r>
              <a:rPr lang="en-US" sz="1600" dirty="0" err="1" smtClean="0"/>
              <a:t>tx</a:t>
            </a:r>
            <a:endParaRPr lang="en-US" sz="1600" dirty="0" smtClean="0"/>
          </a:p>
          <a:p>
            <a:pPr lvl="2"/>
            <a:r>
              <a:rPr lang="en-US" sz="1600" dirty="0" smtClean="0"/>
              <a:t>Enables frequent reporting: energy only metering</a:t>
            </a:r>
          </a:p>
          <a:p>
            <a:r>
              <a:rPr lang="en-US" sz="2400" dirty="0" err="1" smtClean="0"/>
              <a:t>ReportingPeriod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/>
              <a:t>Tx</a:t>
            </a:r>
            <a:r>
              <a:rPr lang="en-US" sz="2000" dirty="0" smtClean="0"/>
              <a:t> is randomized between [0, </a:t>
            </a:r>
            <a:r>
              <a:rPr lang="en-US" sz="2000" dirty="0" err="1" smtClean="0"/>
              <a:t>reportingPeriod</a:t>
            </a:r>
            <a:r>
              <a:rPr lang="en-US" sz="2000" dirty="0" smtClean="0"/>
              <a:t>]</a:t>
            </a:r>
          </a:p>
          <a:p>
            <a:pPr lvl="1"/>
            <a:r>
              <a:rPr lang="en-US" sz="2000" dirty="0" smtClean="0"/>
              <a:t>Retried </a:t>
            </a:r>
            <a:r>
              <a:rPr lang="en-US" sz="2000" dirty="0" err="1" smtClean="0"/>
              <a:t>readPeriod</a:t>
            </a:r>
            <a:r>
              <a:rPr lang="en-US" sz="2000" dirty="0" smtClean="0"/>
              <a:t>/</a:t>
            </a:r>
            <a:r>
              <a:rPr lang="en-US" sz="2000" dirty="0" err="1" smtClean="0"/>
              <a:t>reportingPeriod</a:t>
            </a:r>
            <a:endParaRPr lang="en-US" sz="2000" dirty="0" smtClean="0"/>
          </a:p>
          <a:p>
            <a:pPr lvl="2"/>
            <a:r>
              <a:rPr lang="en-US" sz="1600" dirty="0" smtClean="0"/>
              <a:t>Only if not successfully </a:t>
            </a:r>
            <a:r>
              <a:rPr lang="en-US" sz="1600" dirty="0" err="1" smtClean="0"/>
              <a:t>enqueued</a:t>
            </a:r>
            <a:r>
              <a:rPr lang="en-US" sz="1600" dirty="0" smtClean="0"/>
              <a:t> to transport layer</a:t>
            </a:r>
            <a:endParaRPr lang="en-US" sz="16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11" y="501171"/>
            <a:ext cx="5627394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Scheduled Load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scheduled Billing Report</a:t>
            </a:r>
          </a:p>
          <a:p>
            <a:pPr lvl="1"/>
            <a:r>
              <a:rPr lang="en-US" dirty="0" smtClean="0"/>
              <a:t>Metrology configuration is checked for potential change prior to read</a:t>
            </a:r>
          </a:p>
          <a:p>
            <a:r>
              <a:rPr lang="en-US" dirty="0" smtClean="0"/>
              <a:t>Maximum of 4 periodic </a:t>
            </a:r>
            <a:r>
              <a:rPr lang="en-US" i="1" dirty="0" err="1" smtClean="0"/>
              <a:t>LoadProfileInd</a:t>
            </a:r>
            <a:endParaRPr lang="en-US" i="1" dirty="0" smtClean="0"/>
          </a:p>
          <a:p>
            <a:pPr lvl="1"/>
            <a:r>
              <a:rPr lang="en-US" dirty="0" smtClean="0"/>
              <a:t>Corresponds to 4 LP sets recorded in ST63-67</a:t>
            </a:r>
          </a:p>
          <a:p>
            <a:pPr lvl="1"/>
            <a:r>
              <a:rPr lang="en-US" dirty="0" smtClean="0"/>
              <a:t>Each report has its own </a:t>
            </a:r>
            <a:r>
              <a:rPr lang="en-US" i="1" dirty="0" err="1" smtClean="0"/>
              <a:t>reportingPeriod</a:t>
            </a:r>
            <a:endParaRPr lang="en-US" i="1" dirty="0" smtClean="0"/>
          </a:p>
          <a:p>
            <a:r>
              <a:rPr lang="en-US" dirty="0" smtClean="0"/>
              <a:t>Reporting Period:</a:t>
            </a:r>
          </a:p>
          <a:p>
            <a:pPr lvl="1"/>
            <a:r>
              <a:rPr lang="en-US" dirty="0" err="1" smtClean="0"/>
              <a:t>r</a:t>
            </a:r>
            <a:r>
              <a:rPr lang="en-US" dirty="0" err="1" smtClean="0"/>
              <a:t>eadPeriod</a:t>
            </a:r>
            <a:r>
              <a:rPr lang="en-US" dirty="0" smtClean="0"/>
              <a:t> is irrelevant as persistent storage is provided by meter</a:t>
            </a:r>
          </a:p>
          <a:p>
            <a:pPr lvl="1"/>
            <a:r>
              <a:rPr lang="en-US" dirty="0" smtClean="0"/>
              <a:t>Average number of “intervals” per report = </a:t>
            </a:r>
            <a:r>
              <a:rPr lang="en-US" dirty="0" err="1" smtClean="0"/>
              <a:t>reportPeriod</a:t>
            </a:r>
            <a:r>
              <a:rPr lang="en-US" dirty="0" smtClean="0"/>
              <a:t>/interval[ST61]</a:t>
            </a:r>
          </a:p>
          <a:p>
            <a:pPr lvl="1"/>
            <a:r>
              <a:rPr lang="en-US" dirty="0" smtClean="0"/>
              <a:t>EMCM memory limitation: Maximum of 16 intervals per report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Scheduled Power Quality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722"/>
            <a:ext cx="10515600" cy="4837814"/>
          </a:xfrm>
        </p:spPr>
        <p:txBody>
          <a:bodyPr/>
          <a:lstStyle/>
          <a:p>
            <a:r>
              <a:rPr lang="en-US" dirty="0" smtClean="0"/>
              <a:t>What is power quality report?</a:t>
            </a:r>
          </a:p>
          <a:p>
            <a:pPr lvl="1"/>
            <a:r>
              <a:rPr lang="en-US" dirty="0" smtClean="0"/>
              <a:t>Instantaneous (</a:t>
            </a:r>
            <a:r>
              <a:rPr lang="en-US" dirty="0" err="1" smtClean="0"/>
              <a:t>rms</a:t>
            </a:r>
            <a:r>
              <a:rPr lang="en-US" dirty="0" smtClean="0"/>
              <a:t>) values of quantities at time of read</a:t>
            </a:r>
          </a:p>
          <a:p>
            <a:pPr lvl="1"/>
            <a:r>
              <a:rPr lang="en-US" dirty="0" smtClean="0"/>
              <a:t>GE meters don’t use ST28, data is available in manufacturing tables</a:t>
            </a:r>
          </a:p>
          <a:p>
            <a:pPr lvl="2"/>
            <a:r>
              <a:rPr lang="en-US" dirty="0" smtClean="0"/>
              <a:t>MT110 in kV2c and MT113 in I210+c and SGM3000</a:t>
            </a:r>
          </a:p>
          <a:p>
            <a:pPr lvl="1"/>
            <a:r>
              <a:rPr lang="en-US" dirty="0" smtClean="0"/>
              <a:t>AMI 1.2 application protocol specifies following “</a:t>
            </a:r>
            <a:r>
              <a:rPr lang="en-US" dirty="0" err="1" smtClean="0"/>
              <a:t>polyphase</a:t>
            </a:r>
            <a:r>
              <a:rPr lang="en-US" dirty="0" smtClean="0"/>
              <a:t>” quantities as power quality:</a:t>
            </a:r>
          </a:p>
          <a:p>
            <a:pPr lvl="2"/>
            <a:r>
              <a:rPr lang="en-US" dirty="0" err="1" smtClean="0"/>
              <a:t>LtoL</a:t>
            </a:r>
            <a:r>
              <a:rPr lang="en-US" dirty="0" smtClean="0"/>
              <a:t> Voltage Magnitude, </a:t>
            </a:r>
            <a:r>
              <a:rPr lang="en-US" dirty="0" err="1" smtClean="0"/>
              <a:t>LtoN</a:t>
            </a:r>
            <a:r>
              <a:rPr lang="en-US" dirty="0" smtClean="0"/>
              <a:t> Voltage Magnitude, Current Magnitude, Momentary PF, Average PF, ITHD, VTHD, TDD, Distortion PF, Temperature, Frequency, Active Power, Reactive Power </a:t>
            </a:r>
            <a:r>
              <a:rPr lang="en-US" dirty="0" smtClean="0"/>
              <a:t>D</a:t>
            </a:r>
            <a:r>
              <a:rPr lang="en-US" dirty="0" smtClean="0"/>
              <a:t>istortion VA, Apparent VA </a:t>
            </a:r>
          </a:p>
          <a:p>
            <a:pPr lvl="2"/>
            <a:r>
              <a:rPr lang="en-US" dirty="0" smtClean="0"/>
              <a:t>Quantities reported dependent on what the meter records and data order filtering</a:t>
            </a:r>
          </a:p>
          <a:p>
            <a:pPr lvl="3"/>
            <a:r>
              <a:rPr lang="en-US" dirty="0" smtClean="0"/>
              <a:t>Only kV2c 3-phase currently records all quantities</a:t>
            </a:r>
          </a:p>
          <a:p>
            <a:r>
              <a:rPr lang="en-US" dirty="0" smtClean="0"/>
              <a:t>Reported periodically every </a:t>
            </a:r>
            <a:r>
              <a:rPr lang="en-US" dirty="0" err="1" smtClean="0"/>
              <a:t>reportingPeriod</a:t>
            </a:r>
            <a:endParaRPr lang="en-US" dirty="0" smtClean="0"/>
          </a:p>
          <a:p>
            <a:pPr lvl="1"/>
            <a:r>
              <a:rPr lang="en-US" dirty="0" smtClean="0"/>
              <a:t>Not aligned to midnight but randomly in between [0, </a:t>
            </a:r>
            <a:r>
              <a:rPr lang="en-US" dirty="0" err="1" smtClean="0"/>
              <a:t>reportingPeriod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Overview</a:t>
            </a:r>
            <a:endParaRPr lang="en-US" dirty="0" smtClean="0"/>
          </a:p>
          <a:p>
            <a:r>
              <a:rPr lang="en-US" dirty="0" smtClean="0"/>
              <a:t>AMI 1.2 Features</a:t>
            </a:r>
          </a:p>
          <a:p>
            <a:r>
              <a:rPr lang="en-US" dirty="0" smtClean="0"/>
              <a:t>Power Outage: Detection and Reporting</a:t>
            </a:r>
            <a:endParaRPr lang="en-US" dirty="0" smtClean="0"/>
          </a:p>
          <a:p>
            <a:r>
              <a:rPr lang="en-US" dirty="0" smtClean="0"/>
              <a:t>OTA Protocol: Transport</a:t>
            </a:r>
            <a:r>
              <a:rPr lang="en-US" dirty="0" smtClean="0"/>
              <a:t>, Reliability, </a:t>
            </a:r>
            <a:r>
              <a:rPr lang="en-US" dirty="0" err="1" smtClean="0"/>
              <a:t>QoS</a:t>
            </a:r>
            <a:r>
              <a:rPr lang="en-US" dirty="0" smtClean="0"/>
              <a:t> (</a:t>
            </a:r>
            <a:r>
              <a:rPr lang="en-US" dirty="0" err="1" smtClean="0"/>
              <a:t>uStream</a:t>
            </a:r>
            <a:r>
              <a:rPr lang="en-US" dirty="0" smtClean="0"/>
              <a:t>/MTP)</a:t>
            </a:r>
          </a:p>
          <a:p>
            <a:r>
              <a:rPr lang="en-US" dirty="0" smtClean="0"/>
              <a:t>OTA Meter Program Update</a:t>
            </a:r>
          </a:p>
          <a:p>
            <a:r>
              <a:rPr lang="en-US" dirty="0" smtClean="0"/>
              <a:t>EMCM (AMI Module) FW </a:t>
            </a:r>
            <a:r>
              <a:rPr lang="en-US" dirty="0" smtClean="0"/>
              <a:t>upgrade</a:t>
            </a:r>
            <a:endParaRPr lang="en-US" dirty="0" smtClean="0"/>
          </a:p>
          <a:p>
            <a:r>
              <a:rPr lang="en-US" dirty="0" smtClean="0"/>
              <a:t>Areas of </a:t>
            </a:r>
            <a:r>
              <a:rPr lang="en-US" dirty="0" smtClean="0"/>
              <a:t>Concerns</a:t>
            </a:r>
            <a:endParaRPr lang="en-US" dirty="0" smtClean="0"/>
          </a:p>
          <a:p>
            <a:r>
              <a:rPr lang="en-US" dirty="0" smtClean="0"/>
              <a:t>Questions/Answers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16" y="365125"/>
            <a:ext cx="6136758" cy="1325563"/>
          </a:xfrm>
        </p:spPr>
        <p:txBody>
          <a:bodyPr/>
          <a:lstStyle/>
          <a:p>
            <a:r>
              <a:rPr lang="en-US" dirty="0" smtClean="0"/>
              <a:t>On demand Billing Report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15" y="1690687"/>
            <a:ext cx="6136758" cy="4582521"/>
          </a:xfrm>
        </p:spPr>
        <p:txBody>
          <a:bodyPr/>
          <a:lstStyle/>
          <a:p>
            <a:r>
              <a:rPr lang="en-US" sz="2400" dirty="0" smtClean="0"/>
              <a:t>On-demand retrieval of data in ST23</a:t>
            </a:r>
          </a:p>
          <a:p>
            <a:r>
              <a:rPr lang="en-US" sz="2400" dirty="0" smtClean="0"/>
              <a:t>Flexible </a:t>
            </a:r>
            <a:r>
              <a:rPr lang="en-US" sz="2400" dirty="0" err="1" smtClean="0"/>
              <a:t>BillingDataReq</a:t>
            </a:r>
            <a:r>
              <a:rPr lang="en-US" sz="2400" dirty="0" smtClean="0"/>
              <a:t> OTA</a:t>
            </a:r>
            <a:endParaRPr lang="en-US" sz="2400" dirty="0" smtClean="0"/>
          </a:p>
          <a:p>
            <a:pPr lvl="1"/>
            <a:r>
              <a:rPr lang="en-US" sz="2000" dirty="0" err="1" smtClean="0"/>
              <a:t>BillingDataOrder</a:t>
            </a:r>
            <a:r>
              <a:rPr lang="en-US" sz="2000" dirty="0" smtClean="0"/>
              <a:t> can be used to request specific quantities of interest</a:t>
            </a:r>
          </a:p>
          <a:p>
            <a:r>
              <a:rPr lang="en-US" dirty="0" smtClean="0"/>
              <a:t> </a:t>
            </a:r>
            <a:r>
              <a:rPr lang="en-US" sz="2400" dirty="0" smtClean="0"/>
              <a:t>Via IEC-CIM/UI, 4 options are provided: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All data as per installed “data orders”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All summation quantities in total tier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Only WH summation quantities in total tier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Only a specific summation in total tier</a:t>
            </a:r>
          </a:p>
          <a:p>
            <a:pPr marL="914400" lvl="1" indent="-457200">
              <a:buNone/>
            </a:pPr>
            <a:r>
              <a:rPr lang="en-US" sz="2000" dirty="0" smtClean="0">
                <a:sym typeface="Wingdings" pitchFamily="2" charset="2"/>
              </a:rPr>
              <a:t>       </a:t>
            </a:r>
            <a:r>
              <a:rPr lang="en-US" sz="2000" b="1" dirty="0" smtClean="0">
                <a:sym typeface="Wingdings" pitchFamily="2" charset="2"/>
              </a:rPr>
              <a:t> </a:t>
            </a:r>
            <a:r>
              <a:rPr lang="en-US" sz="2000" b="1" dirty="0" smtClean="0"/>
              <a:t>(b),(c),(d) are reduced latency options</a:t>
            </a:r>
          </a:p>
          <a:p>
            <a:pPr marL="457200" indent="-457200"/>
            <a:r>
              <a:rPr lang="en-US" sz="2400" dirty="0" err="1" smtClean="0"/>
              <a:t>GetReadings</a:t>
            </a:r>
            <a:r>
              <a:rPr lang="en-US" sz="2400" dirty="0" smtClean="0"/>
              <a:t> are mapped to OTA request as per </a:t>
            </a:r>
            <a:r>
              <a:rPr lang="en-US" sz="2400" dirty="0" err="1" smtClean="0"/>
              <a:t>iec-cim-http.properties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1673" y="978189"/>
            <a:ext cx="5196553" cy="51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91609" y="6173335"/>
            <a:ext cx="7733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0.0.1.0.0.0.0.0.0.0.72=</a:t>
            </a:r>
            <a:r>
              <a:rPr lang="en-US" sz="1400" dirty="0" err="1" smtClean="0"/>
              <a:t>BillingDataReq.summationsFilterMask</a:t>
            </a:r>
            <a:r>
              <a:rPr lang="en-US" sz="1400" dirty="0" smtClean="0"/>
              <a:t>_*.*.1.*.*.*.*.*.*.*.72.tiersFilter_0x0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demand Load Profile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request interval data stored in ST63 (Set 0) to ST67 (Set 3)</a:t>
            </a:r>
          </a:p>
          <a:p>
            <a:pPr lvl="1"/>
            <a:r>
              <a:rPr lang="en-US" dirty="0" smtClean="0"/>
              <a:t>LP set has to specified</a:t>
            </a:r>
          </a:p>
          <a:p>
            <a:pPr lvl="1"/>
            <a:r>
              <a:rPr lang="en-US" dirty="0" smtClean="0"/>
              <a:t>Time range has to specified: Time range can’t exceed 16 intervals</a:t>
            </a:r>
          </a:p>
          <a:p>
            <a:pPr lvl="2"/>
            <a:r>
              <a:rPr lang="en-US" dirty="0" smtClean="0"/>
              <a:t>Otherwise HES rejects the LP request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demand Power Quality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088"/>
            <a:ext cx="10515600" cy="4645875"/>
          </a:xfrm>
        </p:spPr>
        <p:txBody>
          <a:bodyPr/>
          <a:lstStyle/>
          <a:p>
            <a:r>
              <a:rPr lang="en-US" dirty="0" smtClean="0"/>
              <a:t>Reporting instantaneous quantities as per demand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ata stored in MT110 (kV2c) and MT113 (I210+c/SGM3000)</a:t>
            </a:r>
          </a:p>
          <a:p>
            <a:r>
              <a:rPr lang="en-US" dirty="0" smtClean="0"/>
              <a:t>Flexible </a:t>
            </a:r>
            <a:r>
              <a:rPr lang="en-US" i="1" dirty="0" err="1" smtClean="0"/>
              <a:t>PowerQualityReportReq</a:t>
            </a:r>
            <a:r>
              <a:rPr lang="en-US" dirty="0" smtClean="0"/>
              <a:t> OTA</a:t>
            </a:r>
          </a:p>
          <a:p>
            <a:pPr lvl="1"/>
            <a:r>
              <a:rPr lang="en-US" dirty="0" smtClean="0"/>
              <a:t>Request any subset of quantities protocol defines</a:t>
            </a:r>
          </a:p>
          <a:p>
            <a:r>
              <a:rPr lang="en-US" dirty="0" smtClean="0"/>
              <a:t>Via IEC-CIM/UI, 4 options are provided: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All quantities recorded by the meter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Line-side diagnostics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Instantaneous demand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Instantaneous Distortion</a:t>
            </a:r>
          </a:p>
          <a:p>
            <a:pPr marL="914400" lvl="1" indent="-457200">
              <a:buNone/>
            </a:pPr>
            <a:r>
              <a:rPr lang="en-US" b="1" dirty="0" smtClean="0">
                <a:sym typeface="Wingdings" pitchFamily="2" charset="2"/>
              </a:rPr>
              <a:t> What gets reported is decided by </a:t>
            </a:r>
            <a:r>
              <a:rPr lang="en-US" b="1" dirty="0" err="1" smtClean="0">
                <a:sym typeface="Wingdings" pitchFamily="2" charset="2"/>
              </a:rPr>
              <a:t>iec-cim-http.properties</a:t>
            </a:r>
            <a:endParaRPr lang="en-US" b="1" dirty="0" smtClean="0"/>
          </a:p>
          <a:p>
            <a:pPr marL="914400" lvl="1" indent="-457200"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eg</a:t>
            </a:r>
            <a:r>
              <a:rPr lang="en-US" sz="1600" dirty="0" smtClean="0"/>
              <a:t>. 12.0.0.0.0.47.0.0.0.0.0=PowerQualityReportReq.selectFlags_0x21e8.selectFlags2_0x0</a:t>
            </a:r>
            <a:endParaRPr 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088"/>
            <a:ext cx="6338781" cy="4795284"/>
          </a:xfrm>
        </p:spPr>
        <p:txBody>
          <a:bodyPr/>
          <a:lstStyle/>
          <a:p>
            <a:r>
              <a:rPr lang="en-US" dirty="0" smtClean="0"/>
              <a:t>Two main kinds: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Current Events:</a:t>
            </a:r>
          </a:p>
          <a:p>
            <a:pPr lvl="2"/>
            <a:r>
              <a:rPr lang="en-US" dirty="0" err="1" smtClean="0"/>
              <a:t>AppEvents</a:t>
            </a:r>
            <a:r>
              <a:rPr lang="en-US" dirty="0" smtClean="0"/>
              <a:t> i.e. EMCM events</a:t>
            </a:r>
          </a:p>
          <a:p>
            <a:pPr lvl="2"/>
            <a:r>
              <a:rPr lang="en-US" dirty="0" smtClean="0"/>
              <a:t>Meter Events</a:t>
            </a:r>
          </a:p>
          <a:p>
            <a:pPr lvl="3"/>
            <a:r>
              <a:rPr lang="en-US" dirty="0" smtClean="0"/>
              <a:t>EMCM polls for status indicators recorded by meter. A change in state from previously polled copy in memory is reported</a:t>
            </a:r>
          </a:p>
          <a:p>
            <a:pPr lvl="3"/>
            <a:r>
              <a:rPr lang="en-US" dirty="0" smtClean="0"/>
              <a:t>Poll rate is set by data order (default 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Reported in </a:t>
            </a:r>
            <a:r>
              <a:rPr lang="en-US" i="1" dirty="0" err="1" smtClean="0"/>
              <a:t>MeterInd</a:t>
            </a:r>
            <a:r>
              <a:rPr lang="en-US" dirty="0" smtClean="0"/>
              <a:t> OTA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Logged Events: Only logged power quantity events are reported</a:t>
            </a:r>
          </a:p>
          <a:p>
            <a:pPr lvl="2"/>
            <a:r>
              <a:rPr lang="en-US" dirty="0" smtClean="0"/>
              <a:t>Events logged with exact timestamp</a:t>
            </a:r>
          </a:p>
          <a:p>
            <a:pPr lvl="2"/>
            <a:r>
              <a:rPr lang="en-US" dirty="0" smtClean="0"/>
              <a:t>Logged events polled at rate set by power quality event </a:t>
            </a:r>
            <a:r>
              <a:rPr lang="en-US" i="1" dirty="0" err="1" smtClean="0"/>
              <a:t>reportingPeriod</a:t>
            </a:r>
            <a:r>
              <a:rPr lang="en-US" dirty="0" smtClean="0"/>
              <a:t> (20 </a:t>
            </a:r>
            <a:r>
              <a:rPr lang="en-US" dirty="0" err="1" smtClean="0"/>
              <a:t>mins</a:t>
            </a:r>
            <a:r>
              <a:rPr lang="en-US" dirty="0" smtClean="0"/>
              <a:t>) and reported in </a:t>
            </a:r>
            <a:r>
              <a:rPr lang="en-US" i="1" dirty="0" err="1" smtClean="0"/>
              <a:t>PowerQualityEventInd</a:t>
            </a:r>
            <a:endParaRPr lang="en-US" i="1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6981" y="2179673"/>
            <a:ext cx="4457811" cy="348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4698"/>
          </a:xfrm>
        </p:spPr>
        <p:txBody>
          <a:bodyPr/>
          <a:lstStyle/>
          <a:p>
            <a:r>
              <a:rPr lang="en-US" dirty="0" smtClean="0"/>
              <a:t>Current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4837262"/>
          </a:xfrm>
        </p:spPr>
        <p:txBody>
          <a:bodyPr/>
          <a:lstStyle/>
          <a:p>
            <a:r>
              <a:rPr lang="en-US" dirty="0" smtClean="0"/>
              <a:t>EMCM current events mapped to IEC-CIM:</a:t>
            </a:r>
          </a:p>
          <a:p>
            <a:pPr lvl="1"/>
            <a:r>
              <a:rPr lang="en-US" dirty="0" smtClean="0"/>
              <a:t>Defined in </a:t>
            </a:r>
            <a:r>
              <a:rPr lang="en-US" dirty="0" err="1" smtClean="0"/>
              <a:t>iec-cim-http.properties</a:t>
            </a:r>
            <a:r>
              <a:rPr lang="en-US" dirty="0" smtClean="0"/>
              <a:t> as </a:t>
            </a:r>
            <a:r>
              <a:rPr lang="en-US" dirty="0" err="1" smtClean="0"/>
              <a:t>AppEvent</a:t>
            </a:r>
            <a:endParaRPr lang="en-US" dirty="0" smtClean="0"/>
          </a:p>
          <a:p>
            <a:r>
              <a:rPr lang="en-US" dirty="0" smtClean="0"/>
              <a:t>Meter Current Events reported in </a:t>
            </a:r>
            <a:r>
              <a:rPr lang="en-US" i="1" dirty="0" err="1" smtClean="0"/>
              <a:t>MeterInd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RCDC Switch State: ST112</a:t>
            </a:r>
          </a:p>
          <a:p>
            <a:pPr lvl="1"/>
            <a:r>
              <a:rPr lang="en-US" dirty="0" smtClean="0"/>
              <a:t>Generic Meter Status (ST3): </a:t>
            </a:r>
            <a:r>
              <a:rPr lang="en-US" i="1" dirty="0" smtClean="0"/>
              <a:t>stdStatus1 </a:t>
            </a:r>
            <a:r>
              <a:rPr lang="en-US" dirty="0" smtClean="0"/>
              <a:t>(C12.19), </a:t>
            </a:r>
            <a:r>
              <a:rPr lang="en-US" i="1" dirty="0" err="1" smtClean="0"/>
              <a:t>mfgStatus</a:t>
            </a:r>
            <a:endParaRPr lang="en-US" i="1" dirty="0" smtClean="0"/>
          </a:p>
          <a:p>
            <a:pPr lvl="1"/>
            <a:r>
              <a:rPr lang="en-US" dirty="0" smtClean="0"/>
              <a:t>Events relating to line-side </a:t>
            </a:r>
            <a:r>
              <a:rPr lang="en-US" dirty="0" err="1" smtClean="0"/>
              <a:t>diag</a:t>
            </a:r>
            <a:r>
              <a:rPr lang="en-US" dirty="0" smtClean="0"/>
              <a:t>, load control, switch state etc: </a:t>
            </a:r>
            <a:r>
              <a:rPr lang="en-US" i="1" dirty="0" err="1" smtClean="0"/>
              <a:t>extraMfg</a:t>
            </a:r>
            <a:endParaRPr lang="en-US" i="1" dirty="0" smtClean="0"/>
          </a:p>
          <a:p>
            <a:pPr lvl="2"/>
            <a:r>
              <a:rPr lang="en-US" dirty="0" smtClean="0"/>
              <a:t>MT 72 (I210+c, kV2c) for line-side diagnostics</a:t>
            </a:r>
          </a:p>
          <a:p>
            <a:pPr lvl="2"/>
            <a:r>
              <a:rPr lang="en-US" dirty="0" smtClean="0"/>
              <a:t>MT115 (I210+c) for load control/switch/PPM states</a:t>
            </a:r>
          </a:p>
          <a:p>
            <a:pPr lvl="2"/>
            <a:r>
              <a:rPr lang="en-US" dirty="0" smtClean="0"/>
              <a:t>MT124 (SGM3000) for load control/switch/PPM states</a:t>
            </a:r>
          </a:p>
          <a:p>
            <a:pPr lvl="2"/>
            <a:r>
              <a:rPr lang="en-US" dirty="0" smtClean="0"/>
              <a:t>MT85 (I210+c, kV2c, SGM3000) for RTP/CPP state </a:t>
            </a:r>
          </a:p>
          <a:p>
            <a:pPr lvl="2">
              <a:buNone/>
            </a:pPr>
            <a:r>
              <a:rPr lang="en-US" dirty="0" smtClean="0"/>
              <a:t>Mapped in </a:t>
            </a:r>
            <a:r>
              <a:rPr lang="en-US" dirty="0" err="1" smtClean="0"/>
              <a:t>iec-cim-http.properties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sz="1400" dirty="0" smtClean="0"/>
              <a:t>meter.model.I210PlusC.context.extraMfg.flags.33.set=3.15.16.238.1</a:t>
            </a:r>
            <a:endParaRPr lang="en-US" sz="1400" dirty="0" smtClean="0"/>
          </a:p>
          <a:p>
            <a:pPr lvl="2"/>
            <a:r>
              <a:rPr lang="en-US" dirty="0" smtClean="0"/>
              <a:t>Note: Not all status indicators are mapped in properties file (maybe reported OTA)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Logged Power Quality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vents defined as power quality events in AMI 1.2 protocol:</a:t>
            </a:r>
          </a:p>
          <a:p>
            <a:pPr lvl="1"/>
            <a:r>
              <a:rPr lang="en-US" dirty="0" smtClean="0"/>
              <a:t>Sag/Swell: Logged in MT112 (I210+c, kV2c), MT114 (SGM3000)</a:t>
            </a:r>
          </a:p>
          <a:p>
            <a:pPr lvl="1"/>
            <a:r>
              <a:rPr lang="en-US" dirty="0" smtClean="0"/>
              <a:t>Voltage Imbalance: Logged in MT114 (SGM3000)</a:t>
            </a:r>
          </a:p>
          <a:p>
            <a:pPr lvl="1"/>
            <a:r>
              <a:rPr lang="en-US" dirty="0" smtClean="0"/>
              <a:t>Under Frequency/Over Frequency: </a:t>
            </a:r>
            <a:r>
              <a:rPr lang="en-US" dirty="0" smtClean="0"/>
              <a:t>Logged in MT114 (SGM3000)</a:t>
            </a:r>
            <a:endParaRPr lang="en-US" dirty="0" smtClean="0"/>
          </a:p>
          <a:p>
            <a:pPr lvl="1"/>
            <a:r>
              <a:rPr lang="en-US" dirty="0" smtClean="0"/>
              <a:t>Momentary Outage: Logged by EMCM in its internal flash after outage detection</a:t>
            </a:r>
          </a:p>
          <a:p>
            <a:pPr lvl="2"/>
            <a:r>
              <a:rPr lang="en-US" dirty="0" smtClean="0"/>
              <a:t>Only details of one momentary outage event is logged, count indicates if multiple events happen between poll</a:t>
            </a:r>
          </a:p>
          <a:p>
            <a:r>
              <a:rPr lang="en-US" dirty="0" smtClean="0"/>
              <a:t>AMI 1.2 application does not retrieve/parse logged events in ST72 periodically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EndDeviceControl</a:t>
            </a:r>
            <a:r>
              <a:rPr lang="en-US" dirty="0" smtClean="0"/>
              <a:t> Commands: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709837" cy="4617705"/>
          </a:xfrm>
        </p:spPr>
        <p:txBody>
          <a:bodyPr/>
          <a:lstStyle/>
          <a:p>
            <a:r>
              <a:rPr lang="en-US" dirty="0" smtClean="0"/>
              <a:t>Two kinds:</a:t>
            </a:r>
          </a:p>
          <a:p>
            <a:pPr lvl="1"/>
            <a:r>
              <a:rPr lang="en-US" dirty="0" smtClean="0"/>
              <a:t>Immediate</a:t>
            </a:r>
          </a:p>
          <a:p>
            <a:pPr lvl="2"/>
            <a:r>
              <a:rPr lang="en-US" dirty="0" smtClean="0"/>
              <a:t>Executed by EMCM immediately</a:t>
            </a:r>
          </a:p>
          <a:p>
            <a:pPr lvl="2"/>
            <a:r>
              <a:rPr lang="en-US" dirty="0" smtClean="0"/>
              <a:t>All commands</a:t>
            </a:r>
          </a:p>
          <a:p>
            <a:pPr lvl="3"/>
            <a:r>
              <a:rPr lang="en-US" dirty="0" smtClean="0"/>
              <a:t>Connect/Disconnect is immediate only</a:t>
            </a:r>
          </a:p>
          <a:p>
            <a:pPr lvl="1"/>
            <a:r>
              <a:rPr lang="en-US" dirty="0" smtClean="0"/>
              <a:t>Scheduled</a:t>
            </a:r>
          </a:p>
          <a:p>
            <a:pPr lvl="2"/>
            <a:r>
              <a:rPr lang="en-US" dirty="0" smtClean="0"/>
              <a:t>Stored by EMCM in internal flash</a:t>
            </a:r>
          </a:p>
          <a:p>
            <a:pPr lvl="2"/>
            <a:r>
              <a:rPr lang="en-US" dirty="0" smtClean="0"/>
              <a:t>Timer set for execution</a:t>
            </a:r>
          </a:p>
          <a:p>
            <a:pPr lvl="2"/>
            <a:r>
              <a:rPr lang="en-US" dirty="0" smtClean="0"/>
              <a:t>Executed at scheduled time</a:t>
            </a:r>
          </a:p>
          <a:p>
            <a:pPr lvl="3"/>
            <a:r>
              <a:rPr lang="en-US" dirty="0" smtClean="0"/>
              <a:t>RTP/CPP on/off</a:t>
            </a:r>
          </a:p>
          <a:p>
            <a:pPr lvl="3"/>
            <a:r>
              <a:rPr lang="en-US" dirty="0" smtClean="0"/>
              <a:t>Season Change</a:t>
            </a:r>
          </a:p>
          <a:p>
            <a:pPr lvl="3"/>
            <a:r>
              <a:rPr lang="en-US" dirty="0" smtClean="0"/>
              <a:t>Demand Reset</a:t>
            </a:r>
          </a:p>
          <a:p>
            <a:r>
              <a:rPr lang="en-US" dirty="0" smtClean="0"/>
              <a:t>On IEC-CIM, “category type” denotes command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5120" y="2226525"/>
            <a:ext cx="5177565" cy="313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91401" cy="1325563"/>
          </a:xfrm>
        </p:spPr>
        <p:txBody>
          <a:bodyPr/>
          <a:lstStyle/>
          <a:p>
            <a:r>
              <a:rPr lang="en-US" dirty="0" smtClean="0"/>
              <a:t>RCDC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4" y="1825625"/>
            <a:ext cx="5061767" cy="4351338"/>
          </a:xfrm>
        </p:spPr>
        <p:txBody>
          <a:bodyPr/>
          <a:lstStyle/>
          <a:p>
            <a:r>
              <a:rPr lang="en-US" dirty="0" smtClean="0"/>
              <a:t>Connect/Disconnect and </a:t>
            </a:r>
            <a:r>
              <a:rPr lang="en-US" dirty="0" err="1" smtClean="0"/>
              <a:t>DisableOverride</a:t>
            </a:r>
            <a:r>
              <a:rPr lang="en-US" dirty="0" smtClean="0"/>
              <a:t> (SGM only)</a:t>
            </a:r>
          </a:p>
          <a:p>
            <a:r>
              <a:rPr lang="en-US" dirty="0" smtClean="0"/>
              <a:t>TTL of 1 hour is default at HES</a:t>
            </a:r>
          </a:p>
          <a:p>
            <a:pPr lvl="1"/>
            <a:r>
              <a:rPr lang="en-US" dirty="0" smtClean="0"/>
              <a:t>Configurable</a:t>
            </a:r>
          </a:p>
          <a:p>
            <a:pPr lvl="1"/>
            <a:r>
              <a:rPr lang="en-US" dirty="0" smtClean="0"/>
              <a:t>Translated to end time (POSIX) in OTA message</a:t>
            </a:r>
          </a:p>
          <a:p>
            <a:pPr lvl="1"/>
            <a:r>
              <a:rPr lang="en-US" dirty="0" smtClean="0"/>
              <a:t>If requested is received after end time, EMCM drops the request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9601" y="135787"/>
            <a:ext cx="6534150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95173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eter calendar driven demand reset is NOT recommended</a:t>
            </a:r>
          </a:p>
          <a:p>
            <a:pPr lvl="1"/>
            <a:r>
              <a:rPr lang="en-US" dirty="0" smtClean="0"/>
              <a:t>Race condition with EMCM read of ST23 for demand data</a:t>
            </a:r>
          </a:p>
          <a:p>
            <a:r>
              <a:rPr lang="en-US" dirty="0" smtClean="0"/>
              <a:t>Two ways to set Demand Reset: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Configure via Data Orders:</a:t>
            </a:r>
          </a:p>
          <a:p>
            <a:pPr marL="1371600" lvl="2" indent="-457200"/>
            <a:r>
              <a:rPr lang="en-US" dirty="0" smtClean="0"/>
              <a:t>Set Daily Demand Reset/Month Demand Reset</a:t>
            </a:r>
          </a:p>
          <a:p>
            <a:pPr marL="1371600" lvl="2" indent="-457200"/>
            <a:r>
              <a:rPr lang="en-US" dirty="0" smtClean="0"/>
              <a:t>Issue: Utilities don’t use fixed billing periods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Command EMCM to execute Demand Reset  (immediate/scheduled)</a:t>
            </a:r>
          </a:p>
          <a:p>
            <a:pPr lvl="2"/>
            <a:r>
              <a:rPr lang="en-US" dirty="0" smtClean="0"/>
              <a:t>Immediate demand reset is executed immediately</a:t>
            </a:r>
          </a:p>
          <a:p>
            <a:pPr lvl="2"/>
            <a:r>
              <a:rPr lang="en-US" dirty="0" smtClean="0"/>
              <a:t>Scheduled demand reset is executed by EMCM right after billing data read (order 1) if it falls between </a:t>
            </a:r>
            <a:r>
              <a:rPr lang="en-US" dirty="0" err="1" smtClean="0"/>
              <a:t>startTime</a:t>
            </a:r>
            <a:r>
              <a:rPr lang="en-US" dirty="0" smtClean="0"/>
              <a:t> and </a:t>
            </a:r>
            <a:r>
              <a:rPr lang="en-US" dirty="0" err="1" smtClean="0"/>
              <a:t>endTime</a:t>
            </a:r>
            <a:r>
              <a:rPr lang="en-US" dirty="0" smtClean="0"/>
              <a:t> of scheduled command</a:t>
            </a:r>
          </a:p>
          <a:p>
            <a:r>
              <a:rPr lang="en-US" dirty="0" smtClean="0"/>
              <a:t>OTV provides a task manager to set </a:t>
            </a:r>
            <a:r>
              <a:rPr lang="en-US" dirty="0" err="1" smtClean="0"/>
              <a:t>DemandResetReq</a:t>
            </a:r>
            <a:r>
              <a:rPr lang="en-US" dirty="0" smtClean="0"/>
              <a:t> before the end of billing cycle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Control: Meter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120+c: Load control points (ECP/DLP/PPM/Lockout) are mapped as auxiliary relays</a:t>
            </a:r>
          </a:p>
          <a:p>
            <a:pPr lvl="1"/>
            <a:r>
              <a:rPr lang="en-US" dirty="0" smtClean="0"/>
              <a:t>Enable/Disable them with RCDC command</a:t>
            </a:r>
          </a:p>
          <a:p>
            <a:pPr lvl="2"/>
            <a:r>
              <a:rPr lang="en-US" dirty="0" smtClean="0"/>
              <a:t>0: Main relay; 1: ECP, 2: DLP; 3: PPM; 4: Lockout</a:t>
            </a:r>
          </a:p>
          <a:p>
            <a:pPr lvl="1"/>
            <a:r>
              <a:rPr lang="en-US" dirty="0" smtClean="0"/>
              <a:t>Required as RCDC command to main relay automatically disables these load control points!</a:t>
            </a:r>
          </a:p>
          <a:p>
            <a:r>
              <a:rPr lang="en-US" dirty="0" smtClean="0"/>
              <a:t>In SGM3000 meters, enabling/disabling of load control points is via meter program</a:t>
            </a:r>
          </a:p>
          <a:p>
            <a:pPr lvl="1"/>
            <a:r>
              <a:rPr lang="en-US" dirty="0" smtClean="0"/>
              <a:t>However RCDC command to main relay temporarily “overrides” other controls</a:t>
            </a:r>
          </a:p>
          <a:p>
            <a:pPr lvl="1"/>
            <a:r>
              <a:rPr lang="en-US" dirty="0" smtClean="0"/>
              <a:t>It is required to “Disable Override”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 pitchFamily="34" charset="0"/>
              </a:rPr>
              <a:t>Architecture Overview</a:t>
            </a:r>
            <a:endParaRPr lang="en-US" dirty="0">
              <a:latin typeface="Raleway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Outage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Detection and Reporting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Outage Detection and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46158"/>
          </a:xfrm>
        </p:spPr>
        <p:txBody>
          <a:bodyPr/>
          <a:lstStyle/>
          <a:p>
            <a:r>
              <a:rPr lang="en-US" dirty="0" smtClean="0"/>
              <a:t>Varied Requirements:</a:t>
            </a:r>
          </a:p>
          <a:p>
            <a:pPr lvl="1"/>
            <a:r>
              <a:rPr lang="en-US" dirty="0" smtClean="0"/>
              <a:t>High reliability of reporting sustained outages</a:t>
            </a:r>
          </a:p>
          <a:p>
            <a:pPr lvl="2"/>
            <a:r>
              <a:rPr lang="en-US" dirty="0" smtClean="0"/>
              <a:t>RPMA network star topology provides inherent advantage here</a:t>
            </a:r>
          </a:p>
          <a:p>
            <a:pPr lvl="1"/>
            <a:r>
              <a:rPr lang="en-US" dirty="0" smtClean="0"/>
              <a:t>Eliminate false alarm: reporting momentary as sustained outage</a:t>
            </a:r>
          </a:p>
          <a:p>
            <a:pPr lvl="1"/>
            <a:r>
              <a:rPr lang="en-US" dirty="0" smtClean="0"/>
              <a:t>Low Latency in reporting both outage and outage clear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RPMA Node is put into deep sleep mode via “</a:t>
            </a:r>
            <a:r>
              <a:rPr lang="en-US" dirty="0" err="1" smtClean="0"/>
              <a:t>PowerFailNotification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EMCM in low power state monitors PF (and ZC in I210+c, kV2c, COMP1 in SGM) to determine momentary/sustained outage</a:t>
            </a:r>
          </a:p>
          <a:p>
            <a:pPr lvl="1"/>
            <a:r>
              <a:rPr lang="en-US" dirty="0" err="1" smtClean="0"/>
              <a:t>PowerFailConfirm</a:t>
            </a:r>
            <a:r>
              <a:rPr lang="en-US" dirty="0" smtClean="0"/>
              <a:t> wakes node up and it sends short “</a:t>
            </a:r>
            <a:r>
              <a:rPr lang="en-US" dirty="0" err="1" smtClean="0"/>
              <a:t>LastGASP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Outage Clear is generated when node attempts to join post power fail</a:t>
            </a:r>
          </a:p>
          <a:p>
            <a:pPr lvl="2"/>
            <a:r>
              <a:rPr lang="en-US" dirty="0" smtClean="0"/>
              <a:t>Reduces latency as establishing data session takes time</a:t>
            </a:r>
          </a:p>
          <a:p>
            <a:pPr lvl="1"/>
            <a:r>
              <a:rPr lang="en-US" dirty="0" smtClean="0"/>
              <a:t>Power fail timestamps also reported in </a:t>
            </a:r>
            <a:r>
              <a:rPr lang="en-US" dirty="0" err="1" smtClean="0"/>
              <a:t>BootInd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4648201" cy="1325563"/>
          </a:xfrm>
        </p:spPr>
        <p:txBody>
          <a:bodyPr/>
          <a:lstStyle/>
          <a:p>
            <a:r>
              <a:rPr lang="en-US" dirty="0" smtClean="0"/>
              <a:t>Power Fail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3" y="1825625"/>
            <a:ext cx="4559485" cy="4351338"/>
          </a:xfrm>
        </p:spPr>
        <p:txBody>
          <a:bodyPr/>
          <a:lstStyle/>
          <a:p>
            <a:r>
              <a:rPr lang="en-US" dirty="0" smtClean="0"/>
              <a:t>Power fail/power fail clear indication are sent by node for fast delivery</a:t>
            </a:r>
          </a:p>
          <a:p>
            <a:pPr lvl="1"/>
            <a:r>
              <a:rPr lang="en-US" dirty="0" smtClean="0"/>
              <a:t>Can be leveraged by any application</a:t>
            </a:r>
          </a:p>
          <a:p>
            <a:r>
              <a:rPr lang="en-US" dirty="0" smtClean="0"/>
              <a:t>Momentary </a:t>
            </a:r>
            <a:r>
              <a:rPr lang="en-US" dirty="0" err="1" smtClean="0"/>
              <a:t>vs</a:t>
            </a:r>
            <a:r>
              <a:rPr lang="en-US" dirty="0" smtClean="0"/>
              <a:t> sustained outage detection and triggering power fail events is done by EMCM</a:t>
            </a:r>
          </a:p>
          <a:p>
            <a:endParaRPr 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4908" y="481013"/>
            <a:ext cx="658177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94628" cy="1325563"/>
          </a:xfrm>
        </p:spPr>
        <p:txBody>
          <a:bodyPr/>
          <a:lstStyle/>
          <a:p>
            <a:r>
              <a:rPr lang="en-US" dirty="0" smtClean="0"/>
              <a:t>Momentary </a:t>
            </a:r>
            <a:r>
              <a:rPr lang="en-US" dirty="0" err="1" smtClean="0"/>
              <a:t>vs</a:t>
            </a:r>
            <a:r>
              <a:rPr lang="en-US" dirty="0" smtClean="0"/>
              <a:t> Sustained </a:t>
            </a:r>
            <a:r>
              <a:rPr lang="en-US" dirty="0" smtClean="0"/>
              <a:t>O</a:t>
            </a:r>
            <a:r>
              <a:rPr lang="en-US" dirty="0" smtClean="0"/>
              <a:t>utages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126664" cy="4351338"/>
          </a:xfrm>
        </p:spPr>
        <p:txBody>
          <a:bodyPr/>
          <a:lstStyle/>
          <a:p>
            <a:r>
              <a:rPr lang="en-US" dirty="0" smtClean="0"/>
              <a:t>Three parameters:</a:t>
            </a:r>
          </a:p>
          <a:p>
            <a:pPr lvl="1"/>
            <a:r>
              <a:rPr lang="en-US" sz="1600" i="1" dirty="0" err="1" smtClean="0"/>
              <a:t>maxMomentaryOutageDuration</a:t>
            </a:r>
            <a:r>
              <a:rPr lang="en-US" sz="1600" i="1" dirty="0" smtClean="0"/>
              <a:t> </a:t>
            </a:r>
            <a:r>
              <a:rPr lang="en-US" sz="1600" dirty="0" smtClean="0"/>
              <a:t>(default 2 min)</a:t>
            </a:r>
          </a:p>
          <a:p>
            <a:pPr lvl="1"/>
            <a:r>
              <a:rPr lang="en-US" sz="1600" i="1" dirty="0" err="1" smtClean="0"/>
              <a:t>maxMomentaryInteruptionDuration</a:t>
            </a:r>
            <a:r>
              <a:rPr lang="en-US" sz="1600" i="1" dirty="0" smtClean="0"/>
              <a:t> </a:t>
            </a:r>
            <a:r>
              <a:rPr lang="en-US" sz="1600" dirty="0" smtClean="0"/>
              <a:t>(default 20 sec for I210+c/kV2c, 120 </a:t>
            </a:r>
            <a:r>
              <a:rPr lang="en-US" sz="1600" dirty="0" err="1" smtClean="0"/>
              <a:t>secs</a:t>
            </a:r>
            <a:r>
              <a:rPr lang="en-US" sz="1600" dirty="0" smtClean="0"/>
              <a:t> for SGMs)</a:t>
            </a:r>
          </a:p>
          <a:p>
            <a:pPr lvl="1"/>
            <a:r>
              <a:rPr lang="en-US" sz="1600" i="1" dirty="0" err="1" smtClean="0"/>
              <a:t>minPowerOnDuration</a:t>
            </a:r>
            <a:r>
              <a:rPr lang="en-US" sz="1600" i="1" dirty="0" smtClean="0"/>
              <a:t> </a:t>
            </a:r>
            <a:r>
              <a:rPr lang="en-US" sz="1600" dirty="0" smtClean="0"/>
              <a:t>(</a:t>
            </a:r>
            <a:r>
              <a:rPr lang="en-US" sz="1600" dirty="0" smtClean="0"/>
              <a:t>default=3000msec)</a:t>
            </a:r>
            <a:endParaRPr lang="en-US" sz="1600" i="1" dirty="0" smtClean="0"/>
          </a:p>
          <a:p>
            <a:r>
              <a:rPr lang="en-US" dirty="0" smtClean="0"/>
              <a:t>Stored as EMCM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Updateable via OTV (OTA message </a:t>
            </a:r>
            <a:r>
              <a:rPr lang="en-US" i="1" dirty="0" err="1" smtClean="0"/>
              <a:t>SetMeterCfg</a:t>
            </a:r>
            <a:r>
              <a:rPr lang="en-US" i="1" dirty="0" smtClean="0"/>
              <a:t>)</a:t>
            </a:r>
            <a:endParaRPr lang="en-US" i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825625"/>
            <a:ext cx="52673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Fail Notifications: HES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825625"/>
            <a:ext cx="4742121" cy="4351338"/>
          </a:xfrm>
        </p:spPr>
        <p:txBody>
          <a:bodyPr/>
          <a:lstStyle/>
          <a:p>
            <a:r>
              <a:rPr lang="en-US" dirty="0" smtClean="0"/>
              <a:t>HES uses power fail information in </a:t>
            </a:r>
            <a:r>
              <a:rPr lang="en-US" dirty="0" err="1" smtClean="0"/>
              <a:t>BootInd</a:t>
            </a:r>
            <a:r>
              <a:rPr lang="en-US" dirty="0" smtClean="0"/>
              <a:t> to generate events in case </a:t>
            </a:r>
            <a:r>
              <a:rPr lang="en-US" dirty="0" err="1" smtClean="0"/>
              <a:t>LastGASP</a:t>
            </a:r>
            <a:r>
              <a:rPr lang="en-US" dirty="0" smtClean="0"/>
              <a:t> was lost</a:t>
            </a:r>
          </a:p>
          <a:p>
            <a:pPr lvl="1"/>
            <a:r>
              <a:rPr lang="en-US" dirty="0" smtClean="0"/>
              <a:t>Use case: statistics</a:t>
            </a:r>
          </a:p>
        </p:txBody>
      </p:sp>
      <p:pic>
        <p:nvPicPr>
          <p:cNvPr id="23554" name="Picture 2" descr="C:\Users\avinash.jain\Documents\APP related Work\AMI Related\AMI_1_1\Figures\HESPowerOutageStateTransi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2874" y="1464177"/>
            <a:ext cx="6647823" cy="477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Transfer Protocol (MTP)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uStream</a:t>
            </a:r>
            <a:r>
              <a:rPr lang="en-US" dirty="0" smtClean="0"/>
              <a:t>) : Reliable, message-based transport protocol with </a:t>
            </a:r>
            <a:r>
              <a:rPr lang="en-US" dirty="0" err="1" smtClean="0"/>
              <a:t>QoS</a:t>
            </a:r>
            <a:r>
              <a:rPr lang="en-US" dirty="0" smtClean="0"/>
              <a:t> Support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AMI 1.2 Message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indicates version</a:t>
            </a:r>
          </a:p>
          <a:p>
            <a:r>
              <a:rPr lang="en-US" dirty="0" smtClean="0"/>
              <a:t>32-bit CRC that prevents against transmission/reassembly errors</a:t>
            </a:r>
          </a:p>
          <a:p>
            <a:r>
              <a:rPr lang="en-US" dirty="0" smtClean="0"/>
              <a:t>Payload </a:t>
            </a:r>
            <a:r>
              <a:rPr lang="en-US" dirty="0" smtClean="0"/>
              <a:t>in AMI 1.2 </a:t>
            </a:r>
            <a:r>
              <a:rPr lang="en-US" dirty="0" smtClean="0"/>
              <a:t>is </a:t>
            </a:r>
            <a:r>
              <a:rPr lang="en-US" dirty="0" smtClean="0"/>
              <a:t>encoded using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protobuffers</a:t>
            </a:r>
            <a:endParaRPr lang="en-US" dirty="0" smtClean="0"/>
          </a:p>
          <a:p>
            <a:pPr lvl="1"/>
            <a:r>
              <a:rPr lang="en-US" dirty="0" smtClean="0"/>
              <a:t>IDL: </a:t>
            </a:r>
            <a:r>
              <a:rPr lang="en-US" dirty="0" err="1" smtClean="0"/>
              <a:t>ami_ota_inf.proto</a:t>
            </a:r>
            <a:endParaRPr lang="en-US" dirty="0" smtClean="0"/>
          </a:p>
          <a:p>
            <a:pPr lvl="1"/>
            <a:r>
              <a:rPr lang="en-US" dirty="0" smtClean="0"/>
              <a:t>Looks and feels like xml but compressed for transmission over </a:t>
            </a:r>
            <a:r>
              <a:rPr lang="en-US" dirty="0" smtClean="0"/>
              <a:t>wire</a:t>
            </a:r>
          </a:p>
          <a:p>
            <a:r>
              <a:rPr lang="en-US" dirty="0" smtClean="0"/>
              <a:t>Encoded messages are then sent to MTP (</a:t>
            </a:r>
            <a:r>
              <a:rPr lang="en-US" dirty="0" err="1" smtClean="0"/>
              <a:t>Ustream</a:t>
            </a:r>
            <a:r>
              <a:rPr lang="en-US" dirty="0" smtClean="0"/>
              <a:t>) transport layer for transmission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MTP (</a:t>
            </a:r>
            <a:r>
              <a:rPr lang="en-US" dirty="0" err="1" smtClean="0"/>
              <a:t>uStream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Windowing-transport protocol purpose built over RPMA MAC to provide end-to-end reliable delivery and flow control</a:t>
            </a:r>
          </a:p>
          <a:p>
            <a:r>
              <a:rPr lang="en-US" sz="2400" dirty="0" smtClean="0"/>
              <a:t>Message based: Manages fragmentation and reassembly of messages (</a:t>
            </a:r>
            <a:r>
              <a:rPr lang="en-US" sz="2400" dirty="0" err="1" smtClean="0"/>
              <a:t>upto</a:t>
            </a:r>
            <a:r>
              <a:rPr lang="en-US" sz="2400" dirty="0" smtClean="0"/>
              <a:t> 7 Mbytes)</a:t>
            </a:r>
          </a:p>
          <a:p>
            <a:r>
              <a:rPr lang="en-US" sz="2400" dirty="0" smtClean="0"/>
              <a:t>Built in </a:t>
            </a:r>
            <a:r>
              <a:rPr lang="en-US" sz="2400" dirty="0" err="1" smtClean="0"/>
              <a:t>QoS</a:t>
            </a:r>
            <a:r>
              <a:rPr lang="en-US" sz="2400" dirty="0" smtClean="0"/>
              <a:t> support: 16 streams (separate for UL/DL) with </a:t>
            </a:r>
            <a:r>
              <a:rPr lang="en-US" sz="2400" dirty="0" err="1" smtClean="0"/>
              <a:t>streamId</a:t>
            </a:r>
            <a:r>
              <a:rPr lang="en-US" sz="2400" dirty="0" smtClean="0"/>
              <a:t>=0 being highest priority and 15 being lowest</a:t>
            </a:r>
          </a:p>
          <a:p>
            <a:pPr lvl="1"/>
            <a:r>
              <a:rPr lang="en-US" sz="2000" dirty="0" smtClean="0"/>
              <a:t>0, 14, 15 are reserved and used for </a:t>
            </a:r>
            <a:r>
              <a:rPr lang="en-US" sz="2000" dirty="0" err="1" smtClean="0"/>
              <a:t>uStream</a:t>
            </a:r>
            <a:r>
              <a:rPr lang="en-US" sz="2000" dirty="0" smtClean="0"/>
              <a:t> control: rest available to application</a:t>
            </a:r>
          </a:p>
          <a:p>
            <a:r>
              <a:rPr lang="en-US" sz="2400" dirty="0" smtClean="0"/>
              <a:t>Well-defined API that can be integrated into application FW and SW</a:t>
            </a:r>
          </a:p>
          <a:p>
            <a:pPr lvl="1"/>
            <a:r>
              <a:rPr lang="en-US" sz="2000" dirty="0" smtClean="0"/>
              <a:t>Integrated into </a:t>
            </a:r>
            <a:r>
              <a:rPr lang="en-US" sz="2000" dirty="0" err="1" smtClean="0"/>
              <a:t>host_cmn</a:t>
            </a:r>
            <a:r>
              <a:rPr lang="en-US" sz="2000" dirty="0" smtClean="0"/>
              <a:t> </a:t>
            </a:r>
            <a:r>
              <a:rPr lang="en-US" sz="2000" dirty="0" err="1" smtClean="0"/>
              <a:t>sw</a:t>
            </a:r>
            <a:r>
              <a:rPr lang="en-US" sz="2000" dirty="0" smtClean="0"/>
              <a:t> library for device-side</a:t>
            </a:r>
          </a:p>
          <a:p>
            <a:pPr lvl="1"/>
            <a:r>
              <a:rPr lang="en-US" sz="2000" dirty="0" smtClean="0"/>
              <a:t>A standalone java implementation for network side integrated into HES</a:t>
            </a:r>
          </a:p>
          <a:p>
            <a:r>
              <a:rPr lang="en-US" sz="2400" dirty="0" smtClean="0"/>
              <a:t>Provides reliability over both </a:t>
            </a:r>
            <a:r>
              <a:rPr lang="en-US" sz="2400" dirty="0" err="1" smtClean="0"/>
              <a:t>unicast</a:t>
            </a:r>
            <a:r>
              <a:rPr lang="en-US" sz="2400" dirty="0" smtClean="0"/>
              <a:t> and multicast downlink transports</a:t>
            </a:r>
            <a:endParaRPr 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19800" cy="1325563"/>
          </a:xfrm>
        </p:spPr>
        <p:txBody>
          <a:bodyPr/>
          <a:lstStyle/>
          <a:p>
            <a:r>
              <a:rPr lang="en-US" dirty="0" smtClean="0"/>
              <a:t>Protocol Stack and Buffer Management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01750" y="1690688"/>
            <a:ext cx="5786104" cy="4486275"/>
          </a:xfrm>
        </p:spPr>
        <p:txBody>
          <a:bodyPr/>
          <a:lstStyle/>
          <a:p>
            <a:r>
              <a:rPr lang="en-US" sz="2400" dirty="0" smtClean="0"/>
              <a:t>Transport Buffer size=8 segments</a:t>
            </a:r>
          </a:p>
          <a:p>
            <a:pPr lvl="1"/>
            <a:r>
              <a:rPr lang="en-US" dirty="0" smtClean="0"/>
              <a:t>Max size of each segment=464byes</a:t>
            </a:r>
          </a:p>
          <a:p>
            <a:r>
              <a:rPr lang="en-US" sz="2400" dirty="0" err="1" smtClean="0"/>
              <a:t>USPBuf</a:t>
            </a:r>
            <a:r>
              <a:rPr lang="en-US" sz="2400" dirty="0" smtClean="0"/>
              <a:t> (EMCM side):</a:t>
            </a:r>
          </a:p>
          <a:p>
            <a:pPr lvl="1"/>
            <a:r>
              <a:rPr lang="en-US" sz="2000" dirty="0" smtClean="0"/>
              <a:t>Common buffer management between application and </a:t>
            </a:r>
            <a:r>
              <a:rPr lang="en-US" sz="2000" dirty="0" err="1" smtClean="0"/>
              <a:t>uStream</a:t>
            </a:r>
            <a:r>
              <a:rPr lang="en-US" sz="2000" dirty="0" smtClean="0"/>
              <a:t> for transmit side</a:t>
            </a:r>
            <a:endParaRPr lang="en-US" sz="2000" dirty="0" smtClean="0"/>
          </a:p>
          <a:p>
            <a:pPr lvl="1"/>
            <a:r>
              <a:rPr lang="en-US" sz="2000" dirty="0" smtClean="0"/>
              <a:t>Cyclic buffer of size ~ 7680 bytes</a:t>
            </a:r>
          </a:p>
          <a:p>
            <a:pPr lvl="2"/>
            <a:r>
              <a:rPr lang="en-US" dirty="0" smtClean="0"/>
              <a:t>Stream dependent data size reductions can be imposed</a:t>
            </a:r>
          </a:p>
          <a:p>
            <a:pPr lvl="1"/>
            <a:r>
              <a:rPr lang="en-US" sz="2000" dirty="0" smtClean="0"/>
              <a:t>Can hold up to 16 messages (descriptors)</a:t>
            </a:r>
          </a:p>
          <a:p>
            <a:r>
              <a:rPr lang="en-US" sz="2400" dirty="0" smtClean="0"/>
              <a:t>Network side:</a:t>
            </a:r>
          </a:p>
          <a:p>
            <a:pPr lvl="1"/>
            <a:r>
              <a:rPr lang="en-US" sz="2000" dirty="0" smtClean="0"/>
              <a:t>MTP library holds </a:t>
            </a:r>
            <a:r>
              <a:rPr lang="en-US" sz="2000" dirty="0" err="1" smtClean="0"/>
              <a:t>upto</a:t>
            </a:r>
            <a:r>
              <a:rPr lang="en-US" sz="2000" dirty="0" smtClean="0"/>
              <a:t> 1 message/stream after transport buffer is full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7853" y="1010208"/>
            <a:ext cx="5288048" cy="476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QoS</a:t>
            </a:r>
            <a:r>
              <a:rPr lang="en-US" dirty="0" smtClean="0"/>
              <a:t> in AMI via MTP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 non-</a:t>
            </a:r>
            <a:r>
              <a:rPr lang="en-US" dirty="0" err="1" smtClean="0"/>
              <a:t>resumable</a:t>
            </a:r>
            <a:r>
              <a:rPr lang="en-US" dirty="0" smtClean="0"/>
              <a:t> streams used: 3, 5, 7, 8</a:t>
            </a:r>
          </a:p>
          <a:p>
            <a:pPr lvl="1"/>
            <a:r>
              <a:rPr lang="en-US" dirty="0" smtClean="0"/>
              <a:t>Highest priority stream 3 reserved for bootstrapping messages and responses to requests: Latency considerations</a:t>
            </a:r>
          </a:p>
          <a:p>
            <a:pPr lvl="1"/>
            <a:r>
              <a:rPr lang="en-US" dirty="0" smtClean="0"/>
              <a:t>Stream 5 for billing data, 7 for other data, 8 for EMCM diagnostic data</a:t>
            </a:r>
          </a:p>
          <a:p>
            <a:pPr lvl="1"/>
            <a:r>
              <a:rPr lang="en-US" dirty="0" smtClean="0"/>
              <a:t>Buffer and descriptor limitations imposed on lower priority streams to prevent lower priority data flood from starving higher priority data</a:t>
            </a:r>
          </a:p>
          <a:p>
            <a:r>
              <a:rPr lang="en-US" dirty="0" smtClean="0"/>
              <a:t>DL non-</a:t>
            </a:r>
            <a:r>
              <a:rPr lang="en-US" dirty="0" err="1" smtClean="0"/>
              <a:t>resumable</a:t>
            </a:r>
            <a:r>
              <a:rPr lang="en-US" dirty="0" smtClean="0"/>
              <a:t> streams used: 3, 5</a:t>
            </a:r>
          </a:p>
          <a:p>
            <a:pPr lvl="1"/>
            <a:r>
              <a:rPr lang="en-US" dirty="0" smtClean="0"/>
              <a:t>B</a:t>
            </a:r>
            <a:r>
              <a:rPr lang="en-US" dirty="0" smtClean="0"/>
              <a:t>ootstrapping messages (HES generated) on stream 3</a:t>
            </a:r>
          </a:p>
          <a:p>
            <a:pPr lvl="1"/>
            <a:r>
              <a:rPr lang="en-US" dirty="0" smtClean="0"/>
              <a:t>Data messages on stream 5</a:t>
            </a:r>
          </a:p>
          <a:p>
            <a:r>
              <a:rPr lang="en-US" dirty="0" smtClean="0"/>
              <a:t>Note: Non-</a:t>
            </a:r>
            <a:r>
              <a:rPr lang="en-US" dirty="0" err="1" smtClean="0"/>
              <a:t>resumability</a:t>
            </a:r>
            <a:r>
              <a:rPr lang="en-US" dirty="0" smtClean="0"/>
              <a:t> =&gt; queued data is lost on EMCM reboot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Facing System View</a:t>
            </a:r>
            <a:endParaRPr lang="en-US" dirty="0"/>
          </a:p>
        </p:txBody>
      </p:sp>
      <p:grpSp>
        <p:nvGrpSpPr>
          <p:cNvPr id="3" name="Group 99"/>
          <p:cNvGrpSpPr/>
          <p:nvPr/>
        </p:nvGrpSpPr>
        <p:grpSpPr>
          <a:xfrm>
            <a:off x="2030290" y="1703560"/>
            <a:ext cx="6224232" cy="4662334"/>
            <a:chOff x="1107850" y="966221"/>
            <a:chExt cx="6224232" cy="5264252"/>
          </a:xfrm>
        </p:grpSpPr>
        <p:sp>
          <p:nvSpPr>
            <p:cNvPr id="4" name="Rectangle 3"/>
            <p:cNvSpPr/>
            <p:nvPr/>
          </p:nvSpPr>
          <p:spPr bwMode="auto">
            <a:xfrm rot="16200000">
              <a:off x="1372000" y="1051088"/>
              <a:ext cx="5264252" cy="50945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"/>
            <a:lstStyle/>
            <a:p>
              <a:pPr algn="ctr" eaLnBrk="0" hangingPunct="0">
                <a:defRPr/>
              </a:pPr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  <a:cs typeface="Gotham Book" pitchFamily="50" charset="0"/>
                </a:rPr>
                <a:t>RPMA Total View Appliance or Hosted Service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  <a:cs typeface="Gotham Book" pitchFamily="50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 flipH="1">
              <a:off x="4049713" y="1085850"/>
              <a:ext cx="3175" cy="120650"/>
            </a:xfrm>
            <a:prstGeom prst="lin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2326412" y="5492988"/>
              <a:ext cx="2172675" cy="487239"/>
            </a:xfrm>
            <a:prstGeom prst="roundRect">
              <a:avLst/>
            </a:prstGeom>
            <a:gradFill flip="none" rotWithShape="1">
              <a:gsLst>
                <a:gs pos="48000">
                  <a:schemeClr val="accent1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8000000" scaled="0"/>
              <a:tileRect/>
            </a:gradFill>
            <a:ln>
              <a:solidFill>
                <a:schemeClr val="bg2">
                  <a:alpha val="50000"/>
                </a:schemeClr>
              </a:solidFill>
            </a:ln>
            <a:effectLst>
              <a:outerShdw blurRad="9525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100" b="1" dirty="0">
                  <a:solidFill>
                    <a:schemeClr val="accent1">
                      <a:lumMod val="50000"/>
                    </a:schemeClr>
                  </a:solidFill>
                </a:rPr>
                <a:t>Network Management Services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656653" y="1382538"/>
              <a:ext cx="1687899" cy="4729110"/>
            </a:xfrm>
            <a:prstGeom prst="roundRect">
              <a:avLst/>
            </a:prstGeom>
            <a:solidFill>
              <a:srgbClr val="96D7F4"/>
            </a:solidFill>
            <a:ln>
              <a:solidFill>
                <a:schemeClr val="bg2">
                  <a:alpha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anchorCtr="1"/>
            <a:lstStyle/>
            <a:p>
              <a:pPr algn="ctr" eaLnBrk="0" hangingPunct="0">
                <a:defRPr/>
              </a:pPr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Network Controller</a:t>
              </a:r>
              <a:endParaRPr 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46397" y="3068831"/>
              <a:ext cx="1273563" cy="812773"/>
            </a:xfrm>
            <a:prstGeom prst="roundRect">
              <a:avLst/>
            </a:prstGeom>
            <a:gradFill flip="none" rotWithShape="1">
              <a:gsLst>
                <a:gs pos="48000">
                  <a:schemeClr val="accent1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8000000" scaled="0"/>
              <a:tileRect/>
            </a:gradFill>
            <a:ln>
              <a:solidFill>
                <a:schemeClr val="bg2">
                  <a:alpha val="50000"/>
                </a:schemeClr>
              </a:solidFill>
            </a:ln>
            <a:effectLst>
              <a:outerShdw blurRad="9525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0" hangingPunct="0">
                <a:defRPr/>
              </a:pPr>
              <a:r>
                <a:rPr lang="en-US" sz="1100" b="1" dirty="0">
                  <a:solidFill>
                    <a:schemeClr val="accent1">
                      <a:lumMod val="50000"/>
                    </a:schemeClr>
                  </a:solidFill>
                </a:rPr>
                <a:t>Security Management</a:t>
              </a:r>
            </a:p>
            <a:p>
              <a:pPr algn="ctr" eaLnBrk="0" hangingPunct="0">
                <a:defRPr/>
              </a:pPr>
              <a:r>
                <a:rPr lang="en-US" sz="1100" b="1" dirty="0">
                  <a:solidFill>
                    <a:schemeClr val="accent1">
                      <a:lumMod val="50000"/>
                    </a:schemeClr>
                  </a:solidFill>
                </a:rPr>
                <a:t>Services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746397" y="4118741"/>
              <a:ext cx="1273563" cy="812773"/>
            </a:xfrm>
            <a:prstGeom prst="roundRect">
              <a:avLst/>
            </a:prstGeom>
            <a:gradFill flip="none" rotWithShape="1">
              <a:gsLst>
                <a:gs pos="48000">
                  <a:schemeClr val="accent1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8000000" scaled="0"/>
              <a:tileRect/>
            </a:gradFill>
            <a:ln>
              <a:solidFill>
                <a:schemeClr val="bg2">
                  <a:alpha val="50000"/>
                </a:schemeClr>
              </a:solidFill>
            </a:ln>
            <a:effectLst>
              <a:outerShdw blurRad="9525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0" hangingPunct="0">
                <a:defRPr/>
              </a:pPr>
              <a:r>
                <a:rPr lang="en-US" sz="1100" b="1" dirty="0">
                  <a:solidFill>
                    <a:schemeClr val="accent1">
                      <a:lumMod val="50000"/>
                    </a:schemeClr>
                  </a:solidFill>
                </a:rPr>
                <a:t>Network</a:t>
              </a:r>
            </a:p>
            <a:p>
              <a:pPr algn="ctr" eaLnBrk="0" hangingPunct="0">
                <a:defRPr/>
              </a:pPr>
              <a:r>
                <a:rPr lang="en-US" sz="1100" b="1" dirty="0">
                  <a:solidFill>
                    <a:schemeClr val="accent1">
                      <a:lumMod val="50000"/>
                    </a:schemeClr>
                  </a:solidFill>
                </a:rPr>
                <a:t>Database</a:t>
              </a:r>
            </a:p>
            <a:p>
              <a:pPr algn="ctr" eaLnBrk="0" hangingPunct="0">
                <a:defRPr/>
              </a:pPr>
              <a:r>
                <a:rPr lang="en-US" sz="1100" b="1" dirty="0">
                  <a:solidFill>
                    <a:schemeClr val="accent1">
                      <a:lumMod val="50000"/>
                    </a:schemeClr>
                  </a:solidFill>
                </a:rPr>
                <a:t>Services</a:t>
              </a:r>
            </a:p>
          </p:txBody>
        </p:sp>
        <p:cxnSp>
          <p:nvCxnSpPr>
            <p:cNvPr id="10" name="Straight Connector 9"/>
            <p:cNvCxnSpPr>
              <a:endCxn id="42" idx="1"/>
            </p:cNvCxnSpPr>
            <p:nvPr/>
          </p:nvCxnSpPr>
          <p:spPr>
            <a:xfrm flipH="1" flipV="1">
              <a:off x="6424708" y="1924007"/>
              <a:ext cx="907374" cy="1958885"/>
            </a:xfrm>
            <a:prstGeom prst="line">
              <a:avLst/>
            </a:prstGeom>
            <a:ln w="12700" cap="rnd">
              <a:prstDash val="solid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43" idx="1"/>
            </p:cNvCxnSpPr>
            <p:nvPr/>
          </p:nvCxnSpPr>
          <p:spPr>
            <a:xfrm flipH="1" flipV="1">
              <a:off x="6424708" y="3100345"/>
              <a:ext cx="907374" cy="782547"/>
            </a:xfrm>
            <a:prstGeom prst="line">
              <a:avLst/>
            </a:prstGeom>
            <a:ln w="12700" cap="rnd">
              <a:prstDash val="solid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41" idx="1"/>
            </p:cNvCxnSpPr>
            <p:nvPr/>
          </p:nvCxnSpPr>
          <p:spPr>
            <a:xfrm flipH="1">
              <a:off x="6424708" y="3882891"/>
              <a:ext cx="907374" cy="393791"/>
            </a:xfrm>
            <a:prstGeom prst="line">
              <a:avLst/>
            </a:prstGeom>
            <a:ln w="12700" cap="rnd">
              <a:prstDash val="solid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40" idx="1"/>
            </p:cNvCxnSpPr>
            <p:nvPr/>
          </p:nvCxnSpPr>
          <p:spPr>
            <a:xfrm flipH="1">
              <a:off x="6424708" y="3882891"/>
              <a:ext cx="907374" cy="1570130"/>
            </a:xfrm>
            <a:prstGeom prst="line">
              <a:avLst/>
            </a:prstGeom>
            <a:ln w="12700" cap="rnd">
              <a:prstDash val="solid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1631038" y="1382539"/>
              <a:ext cx="2868049" cy="3786114"/>
            </a:xfrm>
            <a:prstGeom prst="roundRect">
              <a:avLst/>
            </a:prstGeom>
            <a:solidFill>
              <a:srgbClr val="96D7F4"/>
            </a:solidFill>
            <a:ln>
              <a:solidFill>
                <a:schemeClr val="bg2">
                  <a:alpha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anchorCtr="1"/>
            <a:lstStyle/>
            <a:p>
              <a:pPr algn="ctr" eaLnBrk="0" hangingPunct="0">
                <a:defRPr/>
              </a:pPr>
              <a:r>
                <a:rPr lang="en-US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Ingenu</a:t>
              </a:r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 Total View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09380" y="1998427"/>
              <a:ext cx="1596148" cy="707359"/>
            </a:xfrm>
            <a:prstGeom prst="roundRect">
              <a:avLst/>
            </a:prstGeom>
            <a:gradFill flip="none" rotWithShape="1">
              <a:gsLst>
                <a:gs pos="48000">
                  <a:schemeClr val="accent1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8000000" scaled="0"/>
              <a:tileRect/>
            </a:gradFill>
            <a:ln>
              <a:solidFill>
                <a:schemeClr val="bg2">
                  <a:alpha val="50000"/>
                </a:schemeClr>
              </a:solidFill>
            </a:ln>
            <a:effectLst>
              <a:outerShdw blurRad="9525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0" hangingPunct="0">
                <a:defRPr/>
              </a:pPr>
              <a:r>
                <a:rPr lang="en-US" sz="1100" b="1" dirty="0" smtClean="0">
                  <a:solidFill>
                    <a:schemeClr val="accent1">
                      <a:lumMod val="50000"/>
                    </a:schemeClr>
                  </a:solidFill>
                </a:rPr>
                <a:t>AMI Protocol &amp;  </a:t>
              </a:r>
              <a:endParaRPr lang="en-US" sz="11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 eaLnBrk="0" hangingPunct="0">
                <a:defRPr/>
              </a:pPr>
              <a:r>
                <a:rPr lang="en-US" sz="1100" b="1" dirty="0">
                  <a:solidFill>
                    <a:schemeClr val="accent1">
                      <a:lumMod val="50000"/>
                    </a:schemeClr>
                  </a:solidFill>
                </a:rPr>
                <a:t>Device Management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09380" y="4346667"/>
              <a:ext cx="1596148" cy="686484"/>
            </a:xfrm>
            <a:prstGeom prst="roundRect">
              <a:avLst/>
            </a:prstGeom>
            <a:gradFill flip="none" rotWithShape="1">
              <a:gsLst>
                <a:gs pos="48000">
                  <a:schemeClr val="accent1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8000000" scaled="0"/>
              <a:tileRect/>
            </a:gradFill>
            <a:ln>
              <a:solidFill>
                <a:schemeClr val="bg2">
                  <a:alpha val="50000"/>
                </a:schemeClr>
              </a:solidFill>
            </a:ln>
            <a:effectLst>
              <a:outerShdw blurRad="9525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0" hangingPunct="0">
                <a:defRPr/>
              </a:pPr>
              <a:r>
                <a:rPr lang="en-US" sz="1100" b="1" dirty="0">
                  <a:solidFill>
                    <a:schemeClr val="accent1">
                      <a:lumMod val="50000"/>
                    </a:schemeClr>
                  </a:solidFill>
                </a:rPr>
                <a:t>Device </a:t>
              </a:r>
              <a:r>
                <a:rPr lang="en-US" sz="1100" b="1" dirty="0" smtClean="0">
                  <a:solidFill>
                    <a:schemeClr val="accent1">
                      <a:lumMod val="50000"/>
                    </a:schemeClr>
                  </a:solidFill>
                </a:rPr>
                <a:t>Database</a:t>
              </a:r>
            </a:p>
            <a:p>
              <a:pPr algn="ctr" eaLnBrk="0" hangingPunct="0">
                <a:defRPr/>
              </a:pPr>
              <a:r>
                <a:rPr lang="en-US" sz="1100" b="1" dirty="0" smtClean="0">
                  <a:solidFill>
                    <a:schemeClr val="accent1">
                      <a:lumMod val="50000"/>
                    </a:schemeClr>
                  </a:solidFill>
                </a:rPr>
                <a:t>Services</a:t>
              </a:r>
              <a:endParaRPr lang="en-US" sz="11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09380" y="2781174"/>
              <a:ext cx="1596148" cy="707359"/>
            </a:xfrm>
            <a:prstGeom prst="roundRect">
              <a:avLst/>
            </a:prstGeom>
            <a:gradFill flip="none" rotWithShape="1">
              <a:gsLst>
                <a:gs pos="48000">
                  <a:schemeClr val="accent1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8000000" scaled="0"/>
              <a:tileRect/>
            </a:gradFill>
            <a:ln>
              <a:solidFill>
                <a:schemeClr val="bg2">
                  <a:alpha val="50000"/>
                </a:schemeClr>
              </a:solidFill>
            </a:ln>
            <a:effectLst>
              <a:outerShdw blurRad="9525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0" hangingPunct="0">
                <a:defRPr/>
              </a:pPr>
              <a:r>
                <a:rPr lang="en-US" sz="1100" b="1" dirty="0">
                  <a:solidFill>
                    <a:schemeClr val="accent1">
                      <a:lumMod val="50000"/>
                    </a:schemeClr>
                  </a:solidFill>
                </a:rPr>
                <a:t>Distribution Automation </a:t>
              </a:r>
              <a:r>
                <a:rPr lang="en-US" sz="1100" b="1" dirty="0" smtClean="0">
                  <a:solidFill>
                    <a:schemeClr val="accent1">
                      <a:lumMod val="50000"/>
                    </a:schemeClr>
                  </a:solidFill>
                </a:rPr>
                <a:t>Protocol &amp; Device </a:t>
              </a:r>
              <a:r>
                <a:rPr lang="en-US" sz="1100" b="1" dirty="0">
                  <a:solidFill>
                    <a:schemeClr val="accent1">
                      <a:lumMod val="50000"/>
                    </a:schemeClr>
                  </a:solidFill>
                </a:rPr>
                <a:t>Management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09380" y="3563921"/>
              <a:ext cx="1596148" cy="707359"/>
            </a:xfrm>
            <a:prstGeom prst="roundRect">
              <a:avLst/>
            </a:prstGeom>
            <a:gradFill flip="none" rotWithShape="1">
              <a:gsLst>
                <a:gs pos="48000">
                  <a:schemeClr val="accent1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8000000" scaled="0"/>
              <a:tileRect/>
            </a:gradFill>
            <a:ln>
              <a:solidFill>
                <a:schemeClr val="bg2">
                  <a:alpha val="50000"/>
                </a:schemeClr>
              </a:solidFill>
            </a:ln>
            <a:effectLst>
              <a:outerShdw blurRad="9525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0" hangingPunct="0">
                <a:defRPr/>
              </a:pPr>
              <a:r>
                <a:rPr lang="en-US" sz="1100" b="1" dirty="0">
                  <a:solidFill>
                    <a:schemeClr val="accent1">
                      <a:lumMod val="50000"/>
                    </a:schemeClr>
                  </a:solidFill>
                </a:rPr>
                <a:t>Digital Oilfield </a:t>
              </a:r>
              <a:r>
                <a:rPr lang="en-US" sz="1100" b="1" dirty="0" smtClean="0">
                  <a:solidFill>
                    <a:schemeClr val="accent1">
                      <a:lumMod val="50000"/>
                    </a:schemeClr>
                  </a:solidFill>
                </a:rPr>
                <a:t>Protocol &amp;</a:t>
              </a:r>
              <a:endParaRPr lang="en-US" sz="11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 eaLnBrk="0" hangingPunct="0">
                <a:defRPr/>
              </a:pPr>
              <a:r>
                <a:rPr lang="en-US" sz="1100" b="1" dirty="0">
                  <a:solidFill>
                    <a:schemeClr val="accent1">
                      <a:lumMod val="50000"/>
                    </a:schemeClr>
                  </a:solidFill>
                </a:rPr>
                <a:t>Device Management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1736207" y="5481690"/>
              <a:ext cx="580614" cy="476146"/>
            </a:xfrm>
            <a:prstGeom prst="roundRect">
              <a:avLst/>
            </a:prstGeom>
            <a:gradFill flip="none" rotWithShape="1">
              <a:gsLst>
                <a:gs pos="48000">
                  <a:schemeClr val="accent1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8000000" scaled="0"/>
              <a:tileRect/>
            </a:gradFill>
            <a:ln>
              <a:solidFill>
                <a:schemeClr val="bg2">
                  <a:alpha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en-US" sz="1100" b="1" dirty="0">
                  <a:solidFill>
                    <a:schemeClr val="accent1">
                      <a:lumMod val="50000"/>
                    </a:schemeClr>
                  </a:solidFill>
                </a:rPr>
                <a:t>SNMP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746397" y="5168652"/>
              <a:ext cx="1273563" cy="812773"/>
            </a:xfrm>
            <a:prstGeom prst="roundRect">
              <a:avLst/>
            </a:prstGeom>
            <a:gradFill flip="none" rotWithShape="1">
              <a:gsLst>
                <a:gs pos="48000">
                  <a:schemeClr val="accent1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8000000" scaled="0"/>
              <a:tileRect/>
            </a:gradFill>
            <a:ln>
              <a:solidFill>
                <a:schemeClr val="bg2">
                  <a:alpha val="50000"/>
                </a:schemeClr>
              </a:solidFill>
            </a:ln>
            <a:effectLst>
              <a:outerShdw blurRad="9525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0" hangingPunct="0">
                <a:defRPr/>
              </a:pPr>
              <a:r>
                <a:rPr lang="en-US" sz="1100" b="1" dirty="0">
                  <a:solidFill>
                    <a:schemeClr val="accent1">
                      <a:lumMod val="50000"/>
                    </a:schemeClr>
                  </a:solidFill>
                </a:rPr>
                <a:t>SNMP</a:t>
              </a:r>
            </a:p>
            <a:p>
              <a:pPr algn="ctr" eaLnBrk="0" hangingPunct="0">
                <a:defRPr/>
              </a:pPr>
              <a:r>
                <a:rPr lang="en-US" sz="1100" b="1" dirty="0">
                  <a:solidFill>
                    <a:schemeClr val="accent1">
                      <a:lumMod val="50000"/>
                    </a:schemeClr>
                  </a:solidFill>
                </a:rPr>
                <a:t>Agent</a:t>
              </a:r>
            </a:p>
          </p:txBody>
        </p:sp>
        <p:sp>
          <p:nvSpPr>
            <p:cNvPr id="21" name="Right Arrow 20"/>
            <p:cNvSpPr/>
            <p:nvPr/>
          </p:nvSpPr>
          <p:spPr>
            <a:xfrm rot="10800000">
              <a:off x="1108524" y="2612255"/>
              <a:ext cx="741741" cy="231776"/>
            </a:xfrm>
            <a:prstGeom prst="rightArrow">
              <a:avLst/>
            </a:prstGeom>
            <a:gradFill flip="none" rotWithShape="1">
              <a:gsLst>
                <a:gs pos="0">
                  <a:srgbClr val="009DDC">
                    <a:shade val="30000"/>
                    <a:satMod val="115000"/>
                  </a:srgbClr>
                </a:gs>
                <a:gs pos="50000">
                  <a:srgbClr val="009DDC">
                    <a:shade val="67500"/>
                    <a:satMod val="115000"/>
                  </a:srgbClr>
                </a:gs>
                <a:gs pos="100000">
                  <a:srgbClr val="009DD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 rot="10800000">
              <a:off x="1108523" y="3973968"/>
              <a:ext cx="741742" cy="231775"/>
            </a:xfrm>
            <a:prstGeom prst="rightArrow">
              <a:avLst/>
            </a:prstGeom>
            <a:gradFill flip="none" rotWithShape="1">
              <a:gsLst>
                <a:gs pos="0">
                  <a:srgbClr val="009DDC">
                    <a:shade val="30000"/>
                    <a:satMod val="115000"/>
                  </a:srgbClr>
                </a:gs>
                <a:gs pos="50000">
                  <a:srgbClr val="009DDC">
                    <a:shade val="67500"/>
                    <a:satMod val="115000"/>
                  </a:srgbClr>
                </a:gs>
                <a:gs pos="100000">
                  <a:srgbClr val="009DD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 rot="10800000">
              <a:off x="1107850" y="5603081"/>
              <a:ext cx="680591" cy="233363"/>
            </a:xfrm>
            <a:prstGeom prst="rightArrow">
              <a:avLst/>
            </a:prstGeom>
            <a:gradFill flip="none" rotWithShape="1">
              <a:gsLst>
                <a:gs pos="0">
                  <a:srgbClr val="009DDC">
                    <a:shade val="30000"/>
                    <a:satMod val="115000"/>
                  </a:srgbClr>
                </a:gs>
                <a:gs pos="50000">
                  <a:srgbClr val="009DDC">
                    <a:shade val="67500"/>
                    <a:satMod val="115000"/>
                  </a:srgbClr>
                </a:gs>
                <a:gs pos="100000">
                  <a:srgbClr val="009DD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4" name="Left-Right Arrow 23"/>
            <p:cNvSpPr/>
            <p:nvPr/>
          </p:nvSpPr>
          <p:spPr>
            <a:xfrm rot="10800000">
              <a:off x="1107851" y="5194085"/>
              <a:ext cx="3630165" cy="231775"/>
            </a:xfrm>
            <a:prstGeom prst="leftRightArrow">
              <a:avLst/>
            </a:prstGeom>
            <a:gradFill flip="none" rotWithShape="1">
              <a:gsLst>
                <a:gs pos="0">
                  <a:srgbClr val="009DDC">
                    <a:shade val="30000"/>
                    <a:satMod val="115000"/>
                  </a:srgbClr>
                </a:gs>
                <a:gs pos="50000">
                  <a:srgbClr val="009DDC">
                    <a:shade val="67500"/>
                    <a:satMod val="115000"/>
                  </a:srgbClr>
                </a:gs>
                <a:gs pos="100000">
                  <a:srgbClr val="009DD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880056" y="1985775"/>
              <a:ext cx="1290325" cy="826859"/>
            </a:xfrm>
            <a:prstGeom prst="roundRect">
              <a:avLst/>
            </a:prstGeom>
            <a:gradFill flip="none" rotWithShape="1">
              <a:gsLst>
                <a:gs pos="48000">
                  <a:schemeClr val="accent1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8000000" scaled="0"/>
              <a:tileRect/>
            </a:gradFill>
            <a:ln>
              <a:solidFill>
                <a:schemeClr val="bg2">
                  <a:alpha val="50000"/>
                </a:schemeClr>
              </a:solidFill>
            </a:ln>
            <a:effectLst>
              <a:outerShdw blurRad="9525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100" b="1" dirty="0">
                  <a:solidFill>
                    <a:schemeClr val="accent1">
                      <a:lumMod val="50000"/>
                    </a:schemeClr>
                  </a:solidFill>
                </a:rPr>
                <a:t>Communications Controller</a:t>
              </a: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5668837" y="2361258"/>
            <a:ext cx="1290325" cy="732316"/>
          </a:xfrm>
          <a:prstGeom prst="roundRect">
            <a:avLst/>
          </a:prstGeom>
          <a:gradFill flip="none" rotWithShape="1">
            <a:gsLst>
              <a:gs pos="48000">
                <a:schemeClr val="accent1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8000000" scaled="0"/>
            <a:tileRect/>
          </a:gradFill>
          <a:ln>
            <a:solidFill>
              <a:schemeClr val="bg2">
                <a:alpha val="50000"/>
              </a:schemeClr>
            </a:solidFill>
          </a:ln>
          <a:effectLst>
            <a:outerShdw blurRad="9525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Gateway Communications 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401874" y="2395123"/>
            <a:ext cx="716182" cy="273618"/>
          </a:xfrm>
          <a:prstGeom prst="roundRect">
            <a:avLst/>
          </a:prstGeom>
          <a:gradFill flip="none" rotWithShape="1">
            <a:gsLst>
              <a:gs pos="48000">
                <a:schemeClr val="accent1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8000000" scaled="0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Ingenu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Software</a:t>
            </a:r>
            <a:endParaRPr lang="en-US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401874" y="1964752"/>
            <a:ext cx="726921" cy="302979"/>
          </a:xfrm>
          <a:prstGeom prst="roundRect">
            <a:avLst/>
          </a:prstGeom>
          <a:gradFill flip="none" rotWithShape="1">
            <a:gsLst>
              <a:gs pos="24000">
                <a:schemeClr val="accent2">
                  <a:lumMod val="75000"/>
                </a:schemeClr>
              </a:gs>
              <a:gs pos="87000">
                <a:schemeClr val="accent2">
                  <a:lumMod val="60000"/>
                  <a:lumOff val="40000"/>
                </a:schemeClr>
              </a:gs>
            </a:gsLst>
            <a:lin ang="18000000" scaled="0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900" baseline="30000" dirty="0">
                <a:solidFill>
                  <a:schemeClr val="tx2">
                    <a:lumMod val="75000"/>
                  </a:schemeClr>
                </a:solidFill>
              </a:rPr>
              <a:t>rd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 Party Software</a:t>
            </a:r>
          </a:p>
        </p:txBody>
      </p:sp>
      <p:grpSp>
        <p:nvGrpSpPr>
          <p:cNvPr id="29" name="Group 100"/>
          <p:cNvGrpSpPr/>
          <p:nvPr/>
        </p:nvGrpSpPr>
        <p:grpSpPr>
          <a:xfrm>
            <a:off x="1029594" y="1697659"/>
            <a:ext cx="1001369" cy="4680794"/>
            <a:chOff x="371769" y="937869"/>
            <a:chExt cx="1001369" cy="5285096"/>
          </a:xfrm>
        </p:grpSpPr>
        <p:sp>
          <p:nvSpPr>
            <p:cNvPr id="30" name="Rectangle 29"/>
            <p:cNvSpPr/>
            <p:nvPr/>
          </p:nvSpPr>
          <p:spPr bwMode="auto">
            <a:xfrm rot="16200000">
              <a:off x="-1770094" y="3079732"/>
              <a:ext cx="5285096" cy="10013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"/>
            <a:lstStyle/>
            <a:p>
              <a:pPr algn="ctr" eaLnBrk="0" hangingPunct="0">
                <a:defRPr/>
              </a:pP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cs typeface="Gotham Book" pitchFamily="50" charset="0"/>
                </a:rPr>
                <a:t>Customer Back Office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6915" y="4874647"/>
              <a:ext cx="769689" cy="483865"/>
            </a:xfrm>
            <a:prstGeom prst="roundRect">
              <a:avLst/>
            </a:prstGeom>
            <a:gradFill flip="none" rotWithShape="1">
              <a:gsLst>
                <a:gs pos="24000">
                  <a:schemeClr val="accent2">
                    <a:lumMod val="75000"/>
                  </a:schemeClr>
                </a:gs>
                <a:gs pos="87000">
                  <a:schemeClr val="accent2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solidFill>
                <a:schemeClr val="bg2">
                  <a:alpha val="50000"/>
                </a:schemeClr>
              </a:solidFill>
            </a:ln>
            <a:effectLst>
              <a:outerShdw blurRad="9525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Data Historian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6915" y="3628821"/>
              <a:ext cx="769689" cy="483865"/>
            </a:xfrm>
            <a:prstGeom prst="roundRect">
              <a:avLst/>
            </a:prstGeom>
            <a:gradFill flip="none" rotWithShape="1">
              <a:gsLst>
                <a:gs pos="24000">
                  <a:schemeClr val="accent2">
                    <a:lumMod val="75000"/>
                  </a:schemeClr>
                </a:gs>
                <a:gs pos="87000">
                  <a:schemeClr val="accent2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solidFill>
                <a:schemeClr val="bg2">
                  <a:alpha val="50000"/>
                </a:schemeClr>
              </a:solidFill>
            </a:ln>
            <a:effectLst>
              <a:outerShdw blurRad="9525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</a:rPr>
                <a:t>OMS</a:t>
              </a:r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</a:rPr>
                <a:t>/</a:t>
              </a:r>
            </a:p>
            <a:p>
              <a:pPr algn="ctr" eaLnBrk="0" hangingPunct="0">
                <a:defRPr/>
              </a:pPr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</a:rPr>
                <a:t>DMS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88750" y="2382995"/>
              <a:ext cx="766019" cy="483865"/>
            </a:xfrm>
            <a:prstGeom prst="roundRect">
              <a:avLst/>
            </a:prstGeom>
            <a:gradFill flip="none" rotWithShape="1">
              <a:gsLst>
                <a:gs pos="24000">
                  <a:schemeClr val="accent2">
                    <a:lumMod val="75000"/>
                  </a:schemeClr>
                </a:gs>
                <a:gs pos="87000">
                  <a:schemeClr val="accent2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solidFill>
                <a:schemeClr val="bg2">
                  <a:alpha val="50000"/>
                </a:schemeClr>
              </a:solidFill>
            </a:ln>
            <a:effectLst>
              <a:outerShdw blurRad="9525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</a:rPr>
                <a:t>User Billing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98564" y="4251734"/>
              <a:ext cx="746390" cy="483865"/>
            </a:xfrm>
            <a:prstGeom prst="roundRect">
              <a:avLst/>
            </a:prstGeom>
            <a:gradFill flip="none" rotWithShape="1">
              <a:gsLst>
                <a:gs pos="24000">
                  <a:schemeClr val="accent2">
                    <a:lumMod val="75000"/>
                  </a:schemeClr>
                </a:gs>
                <a:gs pos="87000">
                  <a:schemeClr val="accent2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solidFill>
                <a:schemeClr val="bg2">
                  <a:alpha val="50000"/>
                </a:schemeClr>
              </a:solidFill>
            </a:ln>
            <a:effectLst>
              <a:outerShdw blurRad="9525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</a:rPr>
                <a:t>SCADA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88750" y="1760082"/>
              <a:ext cx="766019" cy="483865"/>
            </a:xfrm>
            <a:prstGeom prst="roundRect">
              <a:avLst/>
            </a:prstGeom>
            <a:gradFill flip="none" rotWithShape="1">
              <a:gsLst>
                <a:gs pos="24000">
                  <a:schemeClr val="accent2">
                    <a:lumMod val="75000"/>
                  </a:schemeClr>
                </a:gs>
                <a:gs pos="87000">
                  <a:schemeClr val="accent2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solidFill>
                <a:schemeClr val="bg2">
                  <a:alpha val="50000"/>
                </a:schemeClr>
              </a:solidFill>
            </a:ln>
            <a:effectLst>
              <a:outerShdw blurRad="9525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</a:rPr>
                <a:t>CIS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750" y="3005908"/>
              <a:ext cx="766019" cy="483865"/>
            </a:xfrm>
            <a:prstGeom prst="roundRect">
              <a:avLst/>
            </a:prstGeom>
            <a:gradFill flip="none" rotWithShape="1">
              <a:gsLst>
                <a:gs pos="24000">
                  <a:schemeClr val="accent2">
                    <a:lumMod val="75000"/>
                  </a:schemeClr>
                </a:gs>
                <a:gs pos="87000">
                  <a:schemeClr val="accent2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solidFill>
                <a:schemeClr val="bg2">
                  <a:alpha val="50000"/>
                </a:schemeClr>
              </a:solidFill>
            </a:ln>
            <a:effectLst>
              <a:outerShdw blurRad="9525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</a:rPr>
                <a:t>MDMS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86915" y="5497560"/>
              <a:ext cx="769689" cy="483865"/>
            </a:xfrm>
            <a:prstGeom prst="roundRect">
              <a:avLst/>
            </a:prstGeom>
            <a:gradFill flip="none" rotWithShape="1">
              <a:gsLst>
                <a:gs pos="24000">
                  <a:schemeClr val="accent2">
                    <a:lumMod val="75000"/>
                  </a:schemeClr>
                </a:gs>
                <a:gs pos="87000">
                  <a:schemeClr val="accent2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solidFill>
                <a:schemeClr val="bg2">
                  <a:alpha val="50000"/>
                </a:schemeClr>
              </a:solidFill>
            </a:ln>
            <a:effectLst>
              <a:outerShdw blurRad="9525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</a:t>
              </a:r>
              <a:r>
                <a:rPr lang="en-US" sz="1100" dirty="0" smtClean="0">
                  <a:solidFill>
                    <a:schemeClr val="tx2">
                      <a:lumMod val="75000"/>
                    </a:schemeClr>
                  </a:solidFill>
                </a:rPr>
                <a:t>MS</a:t>
              </a:r>
              <a:endParaRPr 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98"/>
          <p:cNvGrpSpPr/>
          <p:nvPr/>
        </p:nvGrpSpPr>
        <p:grpSpPr>
          <a:xfrm>
            <a:off x="7724986" y="1719578"/>
            <a:ext cx="2288384" cy="4676047"/>
            <a:chOff x="6511129" y="958711"/>
            <a:chExt cx="2288384" cy="5279735"/>
          </a:xfrm>
        </p:grpSpPr>
        <p:sp>
          <p:nvSpPr>
            <p:cNvPr id="39" name="Rectangle 38"/>
            <p:cNvSpPr/>
            <p:nvPr/>
          </p:nvSpPr>
          <p:spPr bwMode="auto">
            <a:xfrm rot="16200000">
              <a:off x="4274513" y="3195327"/>
              <a:ext cx="5263056" cy="7898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"/>
            <a:lstStyle/>
            <a:p>
              <a:pPr algn="ctr" eaLnBrk="0" hangingPunct="0">
                <a:defRPr/>
              </a:pPr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  <a:cs typeface="Gotham Book" pitchFamily="50" charset="0"/>
                </a:rPr>
                <a:t>RPMA </a:t>
              </a:r>
              <a:r>
                <a:rPr lang="en-US" sz="1400" b="1" dirty="0">
                  <a:solidFill>
                    <a:schemeClr val="tx2">
                      <a:lumMod val="75000"/>
                    </a:schemeClr>
                  </a:solidFill>
                  <a:cs typeface="Gotham Book" pitchFamily="50" charset="0"/>
                </a:rPr>
                <a:t>Access Points</a:t>
              </a:r>
            </a:p>
          </p:txBody>
        </p:sp>
        <p:pic>
          <p:nvPicPr>
            <p:cNvPr id="40" name="Picture 31" descr="access_poi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813" y="5356225"/>
              <a:ext cx="554037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51" descr="access_poi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813" y="4179888"/>
              <a:ext cx="554037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52" descr="access_poi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813" y="1827213"/>
              <a:ext cx="554037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59" descr="access_poi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813" y="3003550"/>
              <a:ext cx="554037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 bwMode="auto">
            <a:xfrm rot="16200000">
              <a:off x="5519535" y="2960565"/>
              <a:ext cx="5279735" cy="12760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b"/>
            <a:lstStyle/>
            <a:p>
              <a:pPr algn="r" eaLnBrk="0" hangingPunct="0">
                <a:defRPr/>
              </a:pPr>
              <a:endPara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endParaRPr>
            </a:p>
          </p:txBody>
        </p:sp>
        <p:pic>
          <p:nvPicPr>
            <p:cNvPr id="45" name="Picture 84" descr="rmu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863" y="4432300"/>
              <a:ext cx="38258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6" name="Straight Connector 45"/>
            <p:cNvCxnSpPr>
              <a:stCxn id="41" idx="3"/>
              <a:endCxn id="81" idx="1"/>
            </p:cNvCxnSpPr>
            <p:nvPr/>
          </p:nvCxnSpPr>
          <p:spPr>
            <a:xfrm flipV="1">
              <a:off x="7181850" y="4346667"/>
              <a:ext cx="1171575" cy="110240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1" idx="3"/>
              <a:endCxn id="56" idx="1"/>
            </p:cNvCxnSpPr>
            <p:nvPr/>
          </p:nvCxnSpPr>
          <p:spPr>
            <a:xfrm flipV="1">
              <a:off x="7181850" y="4051300"/>
              <a:ext cx="733425" cy="404813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3" idx="3"/>
              <a:endCxn id="51" idx="1"/>
            </p:cNvCxnSpPr>
            <p:nvPr/>
          </p:nvCxnSpPr>
          <p:spPr>
            <a:xfrm>
              <a:off x="7181850" y="3281363"/>
              <a:ext cx="376238" cy="481012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3"/>
              <a:endCxn id="45" idx="1"/>
            </p:cNvCxnSpPr>
            <p:nvPr/>
          </p:nvCxnSpPr>
          <p:spPr>
            <a:xfrm>
              <a:off x="7181850" y="4456113"/>
              <a:ext cx="735013" cy="166687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0" idx="3"/>
              <a:endCxn id="55" idx="1"/>
            </p:cNvCxnSpPr>
            <p:nvPr/>
          </p:nvCxnSpPr>
          <p:spPr>
            <a:xfrm flipV="1">
              <a:off x="7181850" y="5000625"/>
              <a:ext cx="995363" cy="631825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96" descr="electric_me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7558088" y="3579813"/>
              <a:ext cx="363537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2" descr="S:\Marketing\Icons\Icon symbol style\IconSet\gas_me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6288" y="2952750"/>
              <a:ext cx="403225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4" descr="S:\Marketing\Icons\IconSet\water_mete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625" y="3249613"/>
              <a:ext cx="377825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103" descr="fault_indicator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8353425" y="1000125"/>
              <a:ext cx="382588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6" descr="S:\Marketing\Icons\Icon symbol style\IconSet\local_dis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7213" y="4810125"/>
              <a:ext cx="377825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2" descr="S:\Marketing\Icons\Icon symbol style\IconSet\transformer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5275" y="3857625"/>
              <a:ext cx="384175" cy="38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2" descr="S:\Marketing\Icons\Icon symbol style\IconSet\gas_me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350" y="5708650"/>
              <a:ext cx="403225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8" descr="S:\Marketing\Icons\Icon symbol style\IconSet\comm_end_cust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0" y="2398713"/>
              <a:ext cx="376238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4" descr="S:\Marketing\Icons\Icon symbol style\IconSet\res_end_cust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50" y="5527675"/>
              <a:ext cx="382588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0" name="Straight Connector 59"/>
            <p:cNvCxnSpPr>
              <a:stCxn id="40" idx="3"/>
              <a:endCxn id="84" idx="1"/>
            </p:cNvCxnSpPr>
            <p:nvPr/>
          </p:nvCxnSpPr>
          <p:spPr>
            <a:xfrm flipV="1">
              <a:off x="7181850" y="5427448"/>
              <a:ext cx="789567" cy="205796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0" idx="3"/>
              <a:endCxn id="83" idx="1"/>
            </p:cNvCxnSpPr>
            <p:nvPr/>
          </p:nvCxnSpPr>
          <p:spPr>
            <a:xfrm flipV="1">
              <a:off x="7181850" y="4931514"/>
              <a:ext cx="458734" cy="701730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9" idx="1"/>
            </p:cNvCxnSpPr>
            <p:nvPr/>
          </p:nvCxnSpPr>
          <p:spPr>
            <a:xfrm>
              <a:off x="7181850" y="5632450"/>
              <a:ext cx="1117600" cy="87313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0" idx="3"/>
              <a:endCxn id="57" idx="1"/>
            </p:cNvCxnSpPr>
            <p:nvPr/>
          </p:nvCxnSpPr>
          <p:spPr>
            <a:xfrm>
              <a:off x="7181850" y="5632450"/>
              <a:ext cx="444500" cy="277813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3" idx="3"/>
              <a:endCxn id="53" idx="1"/>
            </p:cNvCxnSpPr>
            <p:nvPr/>
          </p:nvCxnSpPr>
          <p:spPr>
            <a:xfrm>
              <a:off x="7181850" y="3281363"/>
              <a:ext cx="739775" cy="157162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3" idx="3"/>
              <a:endCxn id="52" idx="1"/>
            </p:cNvCxnSpPr>
            <p:nvPr/>
          </p:nvCxnSpPr>
          <p:spPr>
            <a:xfrm flipV="1">
              <a:off x="7181850" y="3154363"/>
              <a:ext cx="1214438" cy="127000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3" idx="3"/>
              <a:endCxn id="80" idx="1"/>
            </p:cNvCxnSpPr>
            <p:nvPr/>
          </p:nvCxnSpPr>
          <p:spPr>
            <a:xfrm flipV="1">
              <a:off x="7181850" y="2936395"/>
              <a:ext cx="817080" cy="344174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3" idx="3"/>
              <a:endCxn id="58" idx="1"/>
            </p:cNvCxnSpPr>
            <p:nvPr/>
          </p:nvCxnSpPr>
          <p:spPr>
            <a:xfrm flipV="1">
              <a:off x="7181850" y="2586038"/>
              <a:ext cx="1104900" cy="695325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3" idx="3"/>
              <a:endCxn id="82" idx="1"/>
            </p:cNvCxnSpPr>
            <p:nvPr/>
          </p:nvCxnSpPr>
          <p:spPr>
            <a:xfrm>
              <a:off x="7181850" y="3280569"/>
              <a:ext cx="1212850" cy="577056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42" idx="3"/>
              <a:endCxn id="79" idx="1"/>
            </p:cNvCxnSpPr>
            <p:nvPr/>
          </p:nvCxnSpPr>
          <p:spPr>
            <a:xfrm flipV="1">
              <a:off x="7181850" y="1206959"/>
              <a:ext cx="444500" cy="897273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128" descr="electric_me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7583488" y="2179638"/>
              <a:ext cx="363537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4" descr="S:\Marketing\Icons\Icon symbol style\IconSet\res_end_cust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5275" y="1479550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130" descr="electric_me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8323263" y="1666875"/>
              <a:ext cx="363537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3" name="Straight Connector 72"/>
            <p:cNvCxnSpPr>
              <a:stCxn id="42" idx="3"/>
              <a:endCxn id="54" idx="1"/>
            </p:cNvCxnSpPr>
            <p:nvPr/>
          </p:nvCxnSpPr>
          <p:spPr>
            <a:xfrm flipV="1">
              <a:off x="7181850" y="1192213"/>
              <a:ext cx="1171575" cy="912812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42" idx="3"/>
              <a:endCxn id="71" idx="1"/>
            </p:cNvCxnSpPr>
            <p:nvPr/>
          </p:nvCxnSpPr>
          <p:spPr>
            <a:xfrm flipV="1">
              <a:off x="7181850" y="1670050"/>
              <a:ext cx="733425" cy="434975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42" idx="3"/>
              <a:endCxn id="72" idx="1"/>
            </p:cNvCxnSpPr>
            <p:nvPr/>
          </p:nvCxnSpPr>
          <p:spPr>
            <a:xfrm flipV="1">
              <a:off x="7181850" y="1847850"/>
              <a:ext cx="1141413" cy="257175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42" idx="3"/>
              <a:endCxn id="78" idx="1"/>
            </p:cNvCxnSpPr>
            <p:nvPr/>
          </p:nvCxnSpPr>
          <p:spPr>
            <a:xfrm>
              <a:off x="7181850" y="2104232"/>
              <a:ext cx="847725" cy="124860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42" idx="3"/>
              <a:endCxn id="70" idx="1"/>
            </p:cNvCxnSpPr>
            <p:nvPr/>
          </p:nvCxnSpPr>
          <p:spPr>
            <a:xfrm>
              <a:off x="7181850" y="2105025"/>
              <a:ext cx="401638" cy="257175"/>
            </a:xfrm>
            <a:prstGeom prst="line">
              <a:avLst/>
            </a:prstGeom>
            <a:ln w="6350" cap="rnd">
              <a:prstDash val="sysDash"/>
              <a:miter lim="800000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2" descr="S:\Marketing\Icons\Icon symbol style\IconSet\power_gen_plant.png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8029575" y="2030413"/>
              <a:ext cx="397358" cy="397358"/>
            </a:xfrm>
            <a:prstGeom prst="rect">
              <a:avLst/>
            </a:prstGeom>
            <a:noFill/>
          </p:spPr>
        </p:pic>
        <p:pic>
          <p:nvPicPr>
            <p:cNvPr id="79" name="Picture 5" descr="S:\Marketing\Icons\Icon symbol style\IconSet\oil_well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350" y="1001163"/>
              <a:ext cx="411592" cy="411592"/>
            </a:xfrm>
            <a:prstGeom prst="rect">
              <a:avLst/>
            </a:prstGeom>
            <a:noFill/>
          </p:spPr>
        </p:pic>
        <p:pic>
          <p:nvPicPr>
            <p:cNvPr id="80" name="Picture 3" descr="S:\Marketing\Icons\IconSet\pressure_sensor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8930" y="2737716"/>
              <a:ext cx="397358" cy="397358"/>
            </a:xfrm>
            <a:prstGeom prst="rect">
              <a:avLst/>
            </a:prstGeom>
            <a:noFill/>
          </p:spPr>
        </p:pic>
        <p:pic>
          <p:nvPicPr>
            <p:cNvPr id="81" name="Picture 3" descr="S:\Marketing\Icons\Icon symbol style\IconSet\oil_gas_pipeline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425" y="4155707"/>
              <a:ext cx="381920" cy="381920"/>
            </a:xfrm>
            <a:prstGeom prst="rect">
              <a:avLst/>
            </a:prstGeom>
            <a:noFill/>
          </p:spPr>
        </p:pic>
        <p:pic>
          <p:nvPicPr>
            <p:cNvPr id="82" name="Picture 6" descr="S:\Marketing\Icons\Icon symbol style\IconSet\utility_truck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4700" y="3666665"/>
              <a:ext cx="381920" cy="381920"/>
            </a:xfrm>
            <a:prstGeom prst="rect">
              <a:avLst/>
            </a:prstGeom>
            <a:noFill/>
          </p:spPr>
        </p:pic>
        <p:pic>
          <p:nvPicPr>
            <p:cNvPr id="83" name="Picture 2" descr="S:\Marketing\Icons\Icon symbol style\IconSet\power_gen_plant.png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640584" y="4732835"/>
              <a:ext cx="397358" cy="397358"/>
            </a:xfrm>
            <a:prstGeom prst="rect">
              <a:avLst/>
            </a:prstGeom>
            <a:noFill/>
          </p:spPr>
        </p:pic>
        <p:pic>
          <p:nvPicPr>
            <p:cNvPr id="84" name="Picture 5" descr="S:\Marketing\Icons\Icon symbol style\IconSet\oil_well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417" y="5221652"/>
              <a:ext cx="411592" cy="411592"/>
            </a:xfrm>
            <a:prstGeom prst="rect">
              <a:avLst/>
            </a:prstGeom>
            <a:noFill/>
          </p:spPr>
        </p:pic>
      </p:grpSp>
      <p:sp>
        <p:nvSpPr>
          <p:cNvPr id="85" name="Rounded Rectangle 84"/>
          <p:cNvSpPr/>
          <p:nvPr/>
        </p:nvSpPr>
        <p:spPr>
          <a:xfrm rot="16200000">
            <a:off x="1735721" y="3512240"/>
            <a:ext cx="2682055" cy="608086"/>
          </a:xfrm>
          <a:prstGeom prst="roundRect">
            <a:avLst/>
          </a:prstGeom>
          <a:gradFill flip="none" rotWithShape="1">
            <a:gsLst>
              <a:gs pos="48000">
                <a:schemeClr val="accent1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8000000" scaled="0"/>
            <a:tileRect/>
          </a:gradFill>
          <a:ln>
            <a:solidFill>
              <a:schemeClr val="bg2"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0" anchor="t"/>
          <a:lstStyle/>
          <a:p>
            <a:pPr algn="ctr" eaLnBrk="0" hangingPunct="0"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Protocol Adapters (CIM, Multispeak, DNP3)</a:t>
            </a:r>
          </a:p>
          <a:p>
            <a:pPr algn="ctr" eaLnBrk="0" hangingPunct="0"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File Export (CMEP, CSV,…)</a:t>
            </a:r>
          </a:p>
          <a:p>
            <a:pPr algn="ctr" eaLnBrk="0" hangingPunct="0"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REST API</a:t>
            </a:r>
            <a:endParaRPr 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6" name="Straight Connector 85"/>
          <p:cNvCxnSpPr>
            <a:stCxn id="7" idx="3"/>
          </p:cNvCxnSpPr>
          <p:nvPr/>
        </p:nvCxnSpPr>
        <p:spPr>
          <a:xfrm flipV="1">
            <a:off x="7266992" y="2245451"/>
            <a:ext cx="574678" cy="1921014"/>
          </a:xfrm>
          <a:prstGeom prst="line">
            <a:avLst/>
          </a:prstGeom>
          <a:ln w="9525" cap="rnd">
            <a:prstDash val="solid"/>
            <a:miter lim="800000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" idx="3"/>
            <a:endCxn id="43" idx="1"/>
          </p:cNvCxnSpPr>
          <p:nvPr/>
        </p:nvCxnSpPr>
        <p:spPr>
          <a:xfrm flipV="1">
            <a:off x="7266992" y="3775954"/>
            <a:ext cx="574678" cy="390511"/>
          </a:xfrm>
          <a:prstGeom prst="line">
            <a:avLst/>
          </a:prstGeom>
          <a:ln w="9525" cap="rnd">
            <a:prstDash val="solid"/>
            <a:miter lim="800000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" idx="3"/>
            <a:endCxn id="41" idx="1"/>
          </p:cNvCxnSpPr>
          <p:nvPr/>
        </p:nvCxnSpPr>
        <p:spPr>
          <a:xfrm>
            <a:off x="7266992" y="4166465"/>
            <a:ext cx="574678" cy="651323"/>
          </a:xfrm>
          <a:prstGeom prst="line">
            <a:avLst/>
          </a:prstGeom>
          <a:ln w="9525" cap="rnd">
            <a:prstDash val="solid"/>
            <a:miter lim="800000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" idx="3"/>
            <a:endCxn id="40" idx="1"/>
          </p:cNvCxnSpPr>
          <p:nvPr/>
        </p:nvCxnSpPr>
        <p:spPr>
          <a:xfrm>
            <a:off x="7266992" y="4166465"/>
            <a:ext cx="574678" cy="1693158"/>
          </a:xfrm>
          <a:prstGeom prst="line">
            <a:avLst/>
          </a:prstGeom>
          <a:ln w="9525" cap="rnd">
            <a:prstDash val="solid"/>
            <a:miter lim="800000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979252" cy="4351338"/>
          </a:xfrm>
        </p:spPr>
        <p:txBody>
          <a:bodyPr/>
          <a:lstStyle/>
          <a:p>
            <a:r>
              <a:rPr lang="en-US" sz="2400" dirty="0" err="1" smtClean="0"/>
              <a:t>Resumability</a:t>
            </a:r>
            <a:r>
              <a:rPr lang="en-US" sz="2400" dirty="0" smtClean="0"/>
              <a:t> =&gt; Reliable delivery across device reboots (power outage or otherwise)</a:t>
            </a:r>
          </a:p>
          <a:p>
            <a:pPr lvl="1"/>
            <a:r>
              <a:rPr lang="en-US" sz="2000" dirty="0" smtClean="0"/>
              <a:t>Important for delivery of large messages</a:t>
            </a:r>
          </a:p>
          <a:p>
            <a:pPr lvl="1"/>
            <a:r>
              <a:rPr lang="en-US" sz="2000" dirty="0" smtClean="0"/>
              <a:t>Streams can be marked </a:t>
            </a:r>
            <a:r>
              <a:rPr lang="en-US" sz="2000" dirty="0" err="1" smtClean="0"/>
              <a:t>resumable</a:t>
            </a:r>
            <a:endParaRPr lang="en-US" sz="2000" dirty="0" smtClean="0"/>
          </a:p>
          <a:p>
            <a:pPr lvl="1"/>
            <a:r>
              <a:rPr lang="en-US" sz="2000" dirty="0" smtClean="0"/>
              <a:t>Device Application </a:t>
            </a:r>
            <a:r>
              <a:rPr lang="en-US" sz="2000" b="1" dirty="0" smtClean="0"/>
              <a:t>SHALL</a:t>
            </a:r>
            <a:r>
              <a:rPr lang="en-US" sz="2000" dirty="0" smtClean="0"/>
              <a:t> provide </a:t>
            </a:r>
            <a:r>
              <a:rPr lang="en-US" sz="2000" b="1" dirty="0" smtClean="0"/>
              <a:t>persistent storage</a:t>
            </a:r>
            <a:r>
              <a:rPr lang="en-US" sz="2000" dirty="0" smtClean="0"/>
              <a:t> for </a:t>
            </a:r>
            <a:r>
              <a:rPr lang="en-US" sz="2000" dirty="0" err="1" smtClean="0"/>
              <a:t>resumable</a:t>
            </a:r>
            <a:r>
              <a:rPr lang="en-US" sz="2000" dirty="0" smtClean="0"/>
              <a:t> stream state as well as data </a:t>
            </a:r>
          </a:p>
          <a:p>
            <a:r>
              <a:rPr lang="en-US" sz="2400" dirty="0" smtClean="0"/>
              <a:t>In EMCM</a:t>
            </a:r>
          </a:p>
          <a:p>
            <a:pPr lvl="1"/>
            <a:r>
              <a:rPr lang="en-US" sz="2000" dirty="0" err="1" smtClean="0"/>
              <a:t>Resumable</a:t>
            </a:r>
            <a:r>
              <a:rPr lang="en-US" sz="2000" dirty="0" smtClean="0"/>
              <a:t> state is in external flash</a:t>
            </a:r>
          </a:p>
          <a:p>
            <a:pPr lvl="1"/>
            <a:r>
              <a:rPr lang="en-US" sz="2000" dirty="0" smtClean="0"/>
              <a:t>Managed by Data Object Manager (DOM) </a:t>
            </a:r>
            <a:endParaRPr lang="en-US" sz="2000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7452" y="297724"/>
            <a:ext cx="5724525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</a:t>
            </a:r>
            <a:r>
              <a:rPr lang="en-US" dirty="0" err="1" smtClean="0"/>
              <a:t>esumable</a:t>
            </a:r>
            <a:r>
              <a:rPr lang="en-US" dirty="0" smtClean="0"/>
              <a:t> streams on 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Downlink (DL: HES </a:t>
            </a:r>
            <a:r>
              <a:rPr lang="en-US" dirty="0" smtClean="0">
                <a:sym typeface="Wingdings" pitchFamily="2" charset="2"/>
              </a:rPr>
              <a:t> EMCM)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Meter Read/Program Update Request : DL Stream 10</a:t>
            </a:r>
          </a:p>
          <a:p>
            <a:pPr lvl="2"/>
            <a:r>
              <a:rPr lang="en-US" dirty="0" smtClean="0"/>
              <a:t>OTA message: </a:t>
            </a:r>
            <a:r>
              <a:rPr lang="en-US" i="1" dirty="0" smtClean="0"/>
              <a:t>C1219Req</a:t>
            </a:r>
          </a:p>
          <a:p>
            <a:pPr lvl="2"/>
            <a:r>
              <a:rPr lang="en-US" dirty="0" smtClean="0"/>
              <a:t>Maximum reserved space in external flash ~50kbytes</a:t>
            </a:r>
          </a:p>
          <a:p>
            <a:pPr lvl="2"/>
            <a:r>
              <a:rPr lang="en-US" dirty="0" smtClean="0"/>
              <a:t>Lowest priority (doesn’t choke other UL messages)</a:t>
            </a:r>
          </a:p>
          <a:p>
            <a:r>
              <a:rPr lang="en-US" dirty="0" smtClean="0"/>
              <a:t>Uplink (UL: EMCM </a:t>
            </a:r>
            <a:r>
              <a:rPr lang="en-US" dirty="0" smtClean="0">
                <a:sym typeface="Wingdings" pitchFamily="2" charset="2"/>
              </a:rPr>
              <a:t> HES)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Meter Read/Program Update Response: UL Stream 10</a:t>
            </a:r>
          </a:p>
          <a:p>
            <a:pPr lvl="2"/>
            <a:r>
              <a:rPr lang="en-US" dirty="0" smtClean="0"/>
              <a:t>OTA message: </a:t>
            </a:r>
            <a:r>
              <a:rPr lang="en-US" i="1" dirty="0" smtClean="0"/>
              <a:t>C1219Rsp</a:t>
            </a:r>
          </a:p>
          <a:p>
            <a:pPr lvl="2"/>
            <a:r>
              <a:rPr lang="en-US" dirty="0" smtClean="0"/>
              <a:t>Maximum reserved space in external flash ~50kbytes</a:t>
            </a:r>
          </a:p>
          <a:p>
            <a:pPr lvl="2"/>
            <a:r>
              <a:rPr lang="en-US" dirty="0" smtClean="0"/>
              <a:t>Lowest priority (doesn’t choke other UL messages)</a:t>
            </a:r>
          </a:p>
          <a:p>
            <a:r>
              <a:rPr lang="en-US" dirty="0" smtClean="0"/>
              <a:t>Future uses: Meter FW upgrade, (EMCM FW upgrade)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RPMA system provides multicast user data (MUD) channel for transport of DL data</a:t>
            </a:r>
          </a:p>
          <a:p>
            <a:pPr lvl="1"/>
            <a:r>
              <a:rPr lang="en-US" dirty="0" smtClean="0"/>
              <a:t>Useful for transmitting same request to large number of devices</a:t>
            </a:r>
          </a:p>
          <a:p>
            <a:pPr lvl="1"/>
            <a:r>
              <a:rPr lang="en-US" dirty="0" smtClean="0"/>
              <a:t>Group management is done by RPMA GW</a:t>
            </a:r>
          </a:p>
          <a:p>
            <a:pPr lvl="1"/>
            <a:r>
              <a:rPr lang="en-US" dirty="0" smtClean="0"/>
              <a:t>MUD on RPMA network is </a:t>
            </a:r>
            <a:r>
              <a:rPr lang="en-US" i="1" dirty="0" smtClean="0"/>
              <a:t>best effort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Ustream</a:t>
            </a:r>
            <a:r>
              <a:rPr lang="en-US" dirty="0" smtClean="0"/>
              <a:t> provides a wrapper that enables reliable multicast</a:t>
            </a:r>
          </a:p>
          <a:p>
            <a:pPr lvl="1"/>
            <a:r>
              <a:rPr lang="en-US" dirty="0" smtClean="0"/>
              <a:t>Internally </a:t>
            </a:r>
            <a:r>
              <a:rPr lang="en-US" dirty="0" err="1" smtClean="0"/>
              <a:t>Ustream</a:t>
            </a:r>
            <a:r>
              <a:rPr lang="en-US" dirty="0" smtClean="0"/>
              <a:t> uses MUD channel, collects feedback and lost fragments are transmitted over reliable </a:t>
            </a:r>
            <a:r>
              <a:rPr lang="en-US" dirty="0" err="1" smtClean="0"/>
              <a:t>unicast</a:t>
            </a:r>
            <a:endParaRPr lang="en-US" dirty="0" smtClean="0"/>
          </a:p>
          <a:p>
            <a:pPr lvl="2"/>
            <a:r>
              <a:rPr lang="en-US" dirty="0" smtClean="0"/>
              <a:t>Greatly simplifies application development</a:t>
            </a:r>
          </a:p>
          <a:p>
            <a:pPr lvl="1"/>
            <a:r>
              <a:rPr lang="en-US" dirty="0" smtClean="0"/>
              <a:t>Application has to create and manage MUD groups</a:t>
            </a:r>
          </a:p>
          <a:p>
            <a:pPr lvl="2"/>
            <a:r>
              <a:rPr lang="en-US" dirty="0" err="1" smtClean="0"/>
              <a:t>Ustream</a:t>
            </a:r>
            <a:r>
              <a:rPr lang="en-US" dirty="0" smtClean="0"/>
              <a:t> API expect </a:t>
            </a:r>
            <a:r>
              <a:rPr lang="en-US" dirty="0" err="1" smtClean="0"/>
              <a:t>groupId</a:t>
            </a:r>
            <a:r>
              <a:rPr lang="en-US" dirty="0" smtClean="0"/>
              <a:t> </a:t>
            </a:r>
            <a:r>
              <a:rPr lang="en-US" dirty="0" smtClean="0"/>
              <a:t>and members of groups to be provided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0340" cy="4351338"/>
          </a:xfrm>
        </p:spPr>
        <p:txBody>
          <a:bodyPr/>
          <a:lstStyle/>
          <a:p>
            <a:r>
              <a:rPr lang="en-US" dirty="0" smtClean="0"/>
              <a:t>Reliable multicast is used by AMI mainly for sending “Meter Program Update”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2707" y="1783093"/>
            <a:ext cx="5638800" cy="431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Meter Read/Program Update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C1219Req/C1219Rsp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C1219Req/</a:t>
            </a:r>
            <a:r>
              <a:rPr lang="en-US" dirty="0" err="1" smtClean="0"/>
              <a:t>Rsp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1088"/>
            <a:ext cx="10515600" cy="4625163"/>
          </a:xfrm>
        </p:spPr>
        <p:txBody>
          <a:bodyPr/>
          <a:lstStyle/>
          <a:p>
            <a:r>
              <a:rPr lang="en-US" dirty="0" smtClean="0"/>
              <a:t>AMI protocol message that specifies sequential C12.18 (PSEM) operations to read/modify meter data stored in ANSI C12.19 data format in single C12.18 session</a:t>
            </a:r>
          </a:p>
          <a:p>
            <a:pPr lvl="1"/>
            <a:r>
              <a:rPr lang="en-US" dirty="0" smtClean="0"/>
              <a:t>C12.18 Actions: READ/WRITE/PROCEDURE</a:t>
            </a:r>
          </a:p>
          <a:p>
            <a:pPr lvl="1"/>
            <a:r>
              <a:rPr lang="en-US" dirty="0" smtClean="0"/>
              <a:t>EMCM Actions: PATCH/DELAY/(READ&amp;COMPARE)</a:t>
            </a:r>
          </a:p>
          <a:p>
            <a:pPr lvl="1"/>
            <a:r>
              <a:rPr lang="en-US" dirty="0" smtClean="0"/>
              <a:t>Number of retries can be specified (fixed in HES to 3)</a:t>
            </a:r>
          </a:p>
          <a:p>
            <a:r>
              <a:rPr lang="en-US" dirty="0" smtClean="0"/>
              <a:t>C1219Rsp: Returns read data and result of operation</a:t>
            </a:r>
          </a:p>
          <a:p>
            <a:pPr lvl="1"/>
            <a:r>
              <a:rPr lang="en-US" dirty="0" smtClean="0"/>
              <a:t>Various verbosity levels</a:t>
            </a:r>
          </a:p>
          <a:p>
            <a:r>
              <a:rPr lang="en-US" dirty="0" smtClean="0"/>
              <a:t>Use cases: </a:t>
            </a:r>
          </a:p>
          <a:p>
            <a:pPr lvl="1"/>
            <a:r>
              <a:rPr lang="en-US" dirty="0" smtClean="0"/>
              <a:t>Meter Program (Configuration) Update</a:t>
            </a:r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arge table reads for debug/audit purposes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476460" cy="1325563"/>
          </a:xfrm>
        </p:spPr>
        <p:txBody>
          <a:bodyPr/>
          <a:lstStyle/>
          <a:p>
            <a:r>
              <a:rPr lang="en-US" dirty="0" smtClean="0"/>
              <a:t>Program Update: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294"/>
            <a:ext cx="7476460" cy="4709670"/>
          </a:xfrm>
        </p:spPr>
        <p:txBody>
          <a:bodyPr/>
          <a:lstStyle/>
          <a:p>
            <a:r>
              <a:rPr lang="en-US" sz="2400" dirty="0" smtClean="0"/>
              <a:t>GenericSchema.xsd</a:t>
            </a:r>
          </a:p>
          <a:p>
            <a:pPr lvl="1"/>
            <a:r>
              <a:rPr lang="en-US" sz="2000" dirty="0" smtClean="0"/>
              <a:t>Program.xml should validate against this schema</a:t>
            </a:r>
          </a:p>
          <a:p>
            <a:pPr lvl="1"/>
            <a:r>
              <a:rPr lang="en-US" sz="2000" dirty="0" smtClean="0"/>
              <a:t>Features:</a:t>
            </a:r>
          </a:p>
          <a:p>
            <a:pPr lvl="2"/>
            <a:r>
              <a:rPr lang="en-US" sz="1600" dirty="0" smtClean="0"/>
              <a:t>Compatibility check: Meter Model, FW version, </a:t>
            </a:r>
            <a:r>
              <a:rPr lang="en-US" sz="1600" dirty="0" err="1" smtClean="0"/>
              <a:t>ElementVolts</a:t>
            </a:r>
            <a:r>
              <a:rPr lang="en-US" sz="1600" dirty="0" smtClean="0"/>
              <a:t> etc</a:t>
            </a:r>
          </a:p>
          <a:p>
            <a:pPr lvl="2"/>
            <a:r>
              <a:rPr lang="en-US" sz="1600" dirty="0" smtClean="0"/>
              <a:t>Programming: Set of instructions that programs the meter</a:t>
            </a:r>
          </a:p>
          <a:p>
            <a:pPr lvl="2"/>
            <a:r>
              <a:rPr lang="en-US" sz="1600" dirty="0" smtClean="0"/>
              <a:t>Audit Check: Validate that changes took place</a:t>
            </a:r>
          </a:p>
          <a:p>
            <a:pPr lvl="1"/>
            <a:r>
              <a:rPr lang="en-US" sz="2000" dirty="0" smtClean="0"/>
              <a:t>Note: This schema was basis of </a:t>
            </a:r>
            <a:r>
              <a:rPr lang="en-US" sz="2000" dirty="0" err="1" smtClean="0"/>
              <a:t>pro</a:t>
            </a:r>
            <a:r>
              <a:rPr lang="en-US" sz="2000" dirty="0" err="1" smtClean="0">
                <a:sym typeface="Wingdings" pitchFamily="2" charset="2"/>
              </a:rPr>
              <a:t>xml</a:t>
            </a:r>
            <a:r>
              <a:rPr lang="en-US" sz="2000" dirty="0" smtClean="0">
                <a:sym typeface="Wingdings" pitchFamily="2" charset="2"/>
              </a:rPr>
              <a:t> conversion in </a:t>
            </a:r>
            <a:r>
              <a:rPr lang="en-US" sz="2000" dirty="0" err="1" smtClean="0">
                <a:sym typeface="Wingdings" pitchFamily="2" charset="2"/>
              </a:rPr>
              <a:t>MeterMate</a:t>
            </a:r>
            <a:r>
              <a:rPr lang="en-US" sz="2000" dirty="0" smtClean="0">
                <a:sym typeface="Wingdings" pitchFamily="2" charset="2"/>
              </a:rPr>
              <a:t> 6.4 and 6.5. </a:t>
            </a:r>
            <a:r>
              <a:rPr lang="en-US" sz="2000" dirty="0" err="1" smtClean="0">
                <a:sym typeface="Wingdings" pitchFamily="2" charset="2"/>
              </a:rPr>
              <a:t>Ingenu</a:t>
            </a:r>
            <a:r>
              <a:rPr lang="en-US" sz="2000" dirty="0" smtClean="0">
                <a:sym typeface="Wingdings" pitchFamily="2" charset="2"/>
              </a:rPr>
              <a:t> has tested program update only against </a:t>
            </a:r>
            <a:r>
              <a:rPr lang="en-US" sz="2000" dirty="0" err="1" smtClean="0">
                <a:sym typeface="Wingdings" pitchFamily="2" charset="2"/>
              </a:rPr>
              <a:t>MeterMate</a:t>
            </a:r>
            <a:r>
              <a:rPr lang="en-US" sz="2000" dirty="0" smtClean="0">
                <a:sym typeface="Wingdings" pitchFamily="2" charset="2"/>
              </a:rPr>
              <a:t> 6.4 generation</a:t>
            </a:r>
          </a:p>
          <a:p>
            <a:pPr lvl="1"/>
            <a:r>
              <a:rPr lang="en-US" sz="2000" dirty="0" err="1" smtClean="0">
                <a:sym typeface="Wingdings" pitchFamily="2" charset="2"/>
              </a:rPr>
              <a:t>Alcara</a:t>
            </a:r>
            <a:r>
              <a:rPr lang="en-US" sz="2000" dirty="0" smtClean="0">
                <a:sym typeface="Wingdings" pitchFamily="2" charset="2"/>
              </a:rPr>
              <a:t> (formerly GE) has notified that recently released </a:t>
            </a:r>
            <a:r>
              <a:rPr lang="en-US" sz="2000" dirty="0" err="1" smtClean="0">
                <a:sym typeface="Wingdings" pitchFamily="2" charset="2"/>
              </a:rPr>
              <a:t>MeterMate</a:t>
            </a:r>
            <a:r>
              <a:rPr lang="en-US" sz="2000" dirty="0" smtClean="0">
                <a:sym typeface="Wingdings" pitchFamily="2" charset="2"/>
              </a:rPr>
              <a:t> 6.6 has new version of program.xml based on modified schema. </a:t>
            </a:r>
          </a:p>
          <a:p>
            <a:pPr lvl="2"/>
            <a:r>
              <a:rPr lang="en-US" sz="1600" dirty="0" smtClean="0">
                <a:sym typeface="Wingdings" pitchFamily="2" charset="2"/>
              </a:rPr>
              <a:t>OTV 1.2 is not compatible with new schema</a:t>
            </a:r>
          </a:p>
          <a:p>
            <a:pPr lvl="2"/>
            <a:r>
              <a:rPr lang="en-US" sz="1600" dirty="0" smtClean="0">
                <a:sym typeface="Wingdings" pitchFamily="2" charset="2"/>
              </a:rPr>
              <a:t>F</a:t>
            </a:r>
            <a:r>
              <a:rPr lang="en-US" sz="1600" dirty="0" smtClean="0">
                <a:sym typeface="Wingdings" pitchFamily="2" charset="2"/>
              </a:rPr>
              <a:t>easible C1219Req as defined doesn’t need modification</a:t>
            </a:r>
          </a:p>
          <a:p>
            <a:r>
              <a:rPr lang="en-US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HES: Program.xml  C1219Req for OTA </a:t>
            </a:r>
            <a:r>
              <a:rPr lang="en-US" sz="2400" dirty="0" err="1" smtClean="0">
                <a:sym typeface="Wingdings" pitchFamily="2" charset="2"/>
              </a:rPr>
              <a:t>tx</a:t>
            </a:r>
            <a:endParaRPr lang="en-US" sz="24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5414" y="559872"/>
            <a:ext cx="2764466" cy="54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tidbits…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721"/>
            <a:ext cx="10515600" cy="4635242"/>
          </a:xfrm>
        </p:spPr>
        <p:txBody>
          <a:bodyPr/>
          <a:lstStyle/>
          <a:p>
            <a:r>
              <a:rPr lang="en-US" dirty="0" smtClean="0"/>
              <a:t>C1219Req/</a:t>
            </a:r>
            <a:r>
              <a:rPr lang="en-US" dirty="0" err="1" smtClean="0"/>
              <a:t>Rsp</a:t>
            </a:r>
            <a:r>
              <a:rPr lang="en-US" dirty="0" smtClean="0"/>
              <a:t> are mapped to </a:t>
            </a:r>
            <a:r>
              <a:rPr lang="en-US" dirty="0" err="1" smtClean="0"/>
              <a:t>resumable</a:t>
            </a:r>
            <a:r>
              <a:rPr lang="en-US" dirty="0" smtClean="0"/>
              <a:t> streams</a:t>
            </a:r>
          </a:p>
          <a:p>
            <a:pPr lvl="1"/>
            <a:r>
              <a:rPr lang="en-US" dirty="0" smtClean="0"/>
              <a:t>Stream 10 on DL (</a:t>
            </a:r>
            <a:r>
              <a:rPr lang="en-US" dirty="0" err="1" smtClean="0"/>
              <a:t>Req</a:t>
            </a:r>
            <a:r>
              <a:rPr lang="en-US" dirty="0" smtClean="0"/>
              <a:t>) and stream 10 on UL (</a:t>
            </a:r>
            <a:r>
              <a:rPr lang="en-US" dirty="0" err="1" smtClean="0"/>
              <a:t>Rsp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Ustream</a:t>
            </a:r>
            <a:r>
              <a:rPr lang="en-US" dirty="0" smtClean="0"/>
              <a:t> protocol limits 1 message per </a:t>
            </a:r>
            <a:r>
              <a:rPr lang="en-US" dirty="0" err="1" smtClean="0"/>
              <a:t>resumable</a:t>
            </a:r>
            <a:r>
              <a:rPr lang="en-US" dirty="0" smtClean="0"/>
              <a:t> stream</a:t>
            </a:r>
          </a:p>
          <a:p>
            <a:pPr lvl="1"/>
            <a:r>
              <a:rPr lang="en-US" dirty="0" smtClean="0"/>
              <a:t>Memory requirements otherwise are high!</a:t>
            </a:r>
          </a:p>
          <a:p>
            <a:pPr lvl="1"/>
            <a:r>
              <a:rPr lang="en-US" dirty="0" smtClean="0"/>
              <a:t>This implies that when sending a C1219Req to a group, none of the devices should have a pending unacknowledged C1219Req</a:t>
            </a:r>
          </a:p>
          <a:p>
            <a:pPr lvl="2"/>
            <a:r>
              <a:rPr lang="en-US" dirty="0" smtClean="0"/>
              <a:t>One member of the group can hold the entire group!</a:t>
            </a:r>
          </a:p>
          <a:p>
            <a:pPr lvl="2"/>
            <a:r>
              <a:rPr lang="en-US" dirty="0" smtClean="0"/>
              <a:t>“Flush” terminates any unfinished messages on a stream and clean up states</a:t>
            </a:r>
          </a:p>
          <a:p>
            <a:pPr lvl="2"/>
            <a:r>
              <a:rPr lang="en-US" dirty="0" smtClean="0"/>
              <a:t>Allows new requests to be </a:t>
            </a:r>
            <a:r>
              <a:rPr lang="en-US" dirty="0" err="1" smtClean="0"/>
              <a:t>enqueued</a:t>
            </a:r>
            <a:endParaRPr lang="en-US" dirty="0" smtClean="0"/>
          </a:p>
          <a:p>
            <a:r>
              <a:rPr lang="en-US" dirty="0" smtClean="0"/>
              <a:t>“Abort Meter Operation”</a:t>
            </a:r>
            <a:r>
              <a:rPr lang="en-US" dirty="0" smtClean="0">
                <a:sym typeface="Wingdings" pitchFamily="2" charset="2"/>
              </a:rPr>
              <a:t>C1219AbortReq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Aborts execution of request and if done aborts </a:t>
            </a:r>
            <a:r>
              <a:rPr lang="en-US" dirty="0" err="1" smtClean="0">
                <a:sym typeface="Wingdings" pitchFamily="2" charset="2"/>
              </a:rPr>
              <a:t>tx</a:t>
            </a:r>
            <a:r>
              <a:rPr lang="en-US" dirty="0" smtClean="0">
                <a:sym typeface="Wingdings" pitchFamily="2" charset="2"/>
              </a:rPr>
              <a:t> of C1219Rsp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1773" cy="2303647"/>
          </a:xfrm>
        </p:spPr>
        <p:txBody>
          <a:bodyPr/>
          <a:lstStyle/>
          <a:p>
            <a:r>
              <a:rPr lang="en-US" dirty="0" smtClean="0"/>
              <a:t>EMCM Processing of C1219Req Fragments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9973" y="766763"/>
            <a:ext cx="58197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EMCM FW Update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and Endpoint Ecosystems</a:t>
            </a:r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3374" y="1403494"/>
            <a:ext cx="5943155" cy="511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EMCM FW Update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690688"/>
            <a:ext cx="5637028" cy="4486275"/>
          </a:xfrm>
        </p:spPr>
        <p:txBody>
          <a:bodyPr/>
          <a:lstStyle/>
          <a:p>
            <a:r>
              <a:rPr lang="en-US" dirty="0" smtClean="0"/>
              <a:t>Managed in AMI 1.2 via EMS</a:t>
            </a:r>
          </a:p>
          <a:p>
            <a:pPr lvl="1"/>
            <a:r>
              <a:rPr lang="en-US" dirty="0" smtClean="0"/>
              <a:t>Same code download broadcast protocol that is used for RPMA node FW update</a:t>
            </a:r>
          </a:p>
          <a:p>
            <a:pPr lvl="1"/>
            <a:r>
              <a:rPr lang="en-US" dirty="0" smtClean="0"/>
              <a:t>Reason: Have had years of test coverage and field use</a:t>
            </a:r>
          </a:p>
          <a:p>
            <a:pPr lvl="1"/>
            <a:r>
              <a:rPr lang="en-US" dirty="0" smtClean="0"/>
              <a:t>Limited to &lt; 250 </a:t>
            </a:r>
            <a:r>
              <a:rPr lang="en-US" dirty="0" err="1" smtClean="0"/>
              <a:t>kbytes</a:t>
            </a:r>
            <a:r>
              <a:rPr lang="en-US" dirty="0" smtClean="0"/>
              <a:t> download (RPMA node flash limitation)</a:t>
            </a:r>
          </a:p>
          <a:p>
            <a:pPr lvl="1"/>
            <a:r>
              <a:rPr lang="en-US" dirty="0" smtClean="0"/>
              <a:t>Transferred to EMCM’s external flash for staging: Managed by DOM (data object manager)</a:t>
            </a:r>
          </a:p>
          <a:p>
            <a:pPr lvl="1"/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7471" y="557987"/>
            <a:ext cx="3769906" cy="54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MPU: HES state transitions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8463" y="1367187"/>
            <a:ext cx="63150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MPU: EMCM State Transitions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4652" y="1491672"/>
            <a:ext cx="6822115" cy="469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I210+c ECP/DLP state transition (relevant for Haseko)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0814" y="1690688"/>
            <a:ext cx="4298544" cy="477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Areas of Concern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HES/EMCM/Meter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Update: Known Issues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455"/>
            <a:ext cx="10515600" cy="4827181"/>
          </a:xfrm>
        </p:spPr>
        <p:txBody>
          <a:bodyPr/>
          <a:lstStyle/>
          <a:p>
            <a:r>
              <a:rPr lang="en-US" dirty="0" smtClean="0"/>
              <a:t>Program.xml generated by </a:t>
            </a:r>
            <a:r>
              <a:rPr lang="en-US" dirty="0" err="1" smtClean="0"/>
              <a:t>MeterMate</a:t>
            </a:r>
            <a:r>
              <a:rPr lang="en-US" dirty="0" smtClean="0"/>
              <a:t> 6.4 (and for partly tested 6.5) is insufficient and have lot of errors</a:t>
            </a:r>
          </a:p>
          <a:p>
            <a:pPr lvl="1"/>
            <a:r>
              <a:rPr lang="en-US" dirty="0" smtClean="0"/>
              <a:t>Insufficient as there is no way to compare </a:t>
            </a:r>
            <a:r>
              <a:rPr lang="en-US" dirty="0" err="1" smtClean="0"/>
              <a:t>bitfields</a:t>
            </a:r>
            <a:r>
              <a:rPr lang="en-US" dirty="0" smtClean="0"/>
              <a:t> (&lt; 8 bits)</a:t>
            </a:r>
          </a:p>
          <a:p>
            <a:pPr lvl="2"/>
            <a:r>
              <a:rPr lang="en-US" dirty="0" smtClean="0"/>
              <a:t>Work around: Remove from Compatibility test (Element Volts)</a:t>
            </a:r>
          </a:p>
          <a:p>
            <a:pPr lvl="3"/>
            <a:r>
              <a:rPr lang="en-US" dirty="0" smtClean="0"/>
              <a:t>Remove </a:t>
            </a:r>
            <a:r>
              <a:rPr lang="en-US" dirty="0" err="1" smtClean="0"/>
              <a:t>ElementVolts</a:t>
            </a:r>
            <a:r>
              <a:rPr lang="en-US" dirty="0" smtClean="0"/>
              <a:t>, no </a:t>
            </a:r>
            <a:r>
              <a:rPr lang="en-US" dirty="0" err="1" smtClean="0"/>
              <a:t>softswitch</a:t>
            </a:r>
            <a:r>
              <a:rPr lang="en-US" dirty="0" smtClean="0"/>
              <a:t> check etc: should be managed via OTV group creation feature so that invalid program doesn’t reach a meter</a:t>
            </a:r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rrors</a:t>
            </a:r>
          </a:p>
          <a:p>
            <a:pPr lvl="2"/>
            <a:r>
              <a:rPr lang="en-US" dirty="0" smtClean="0"/>
              <a:t>Work around: </a:t>
            </a:r>
            <a:r>
              <a:rPr lang="en-US" dirty="0" err="1" smtClean="0"/>
              <a:t>Ingenu</a:t>
            </a:r>
            <a:r>
              <a:rPr lang="en-US" dirty="0" smtClean="0"/>
              <a:t> maintains a list (MM 6.4 only!) and hand edits program.xml</a:t>
            </a:r>
          </a:p>
          <a:p>
            <a:pPr lvl="2"/>
            <a:r>
              <a:rPr lang="en-US" dirty="0" err="1" smtClean="0"/>
              <a:t>Alcara</a:t>
            </a:r>
            <a:r>
              <a:rPr lang="en-US" dirty="0" smtClean="0"/>
              <a:t> has introduced new errors in program.xml generation in MM 6.5</a:t>
            </a:r>
          </a:p>
          <a:p>
            <a:r>
              <a:rPr lang="en-US" dirty="0" smtClean="0"/>
              <a:t>Meter program clears all meter data</a:t>
            </a:r>
          </a:p>
          <a:p>
            <a:pPr lvl="1"/>
            <a:r>
              <a:rPr lang="en-US" dirty="0" smtClean="0"/>
              <a:t>Work around: </a:t>
            </a:r>
          </a:p>
          <a:p>
            <a:pPr lvl="2"/>
            <a:r>
              <a:rPr lang="en-US" dirty="0" smtClean="0"/>
              <a:t>Remove SP3 (clear meter data procedure) from program.xml (occurs twice)</a:t>
            </a:r>
          </a:p>
          <a:p>
            <a:pPr lvl="2"/>
            <a:r>
              <a:rPr lang="en-US" dirty="0" smtClean="0"/>
              <a:t>Ensure that ST12-15 writes are removed and instead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Update: Known Issues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SGM3000 full program update with clear meter data doesn’t work: Not supported</a:t>
            </a:r>
          </a:p>
          <a:p>
            <a:pPr lvl="1"/>
            <a:r>
              <a:rPr lang="en-US" dirty="0" smtClean="0"/>
              <a:t>SGM reboots and breaks C12.18 session in the meter</a:t>
            </a:r>
          </a:p>
          <a:p>
            <a:pPr lvl="1"/>
            <a:r>
              <a:rPr lang="en-US" dirty="0" smtClean="0"/>
              <a:t>C1219Req is designed for update within single C12.18 session</a:t>
            </a:r>
          </a:p>
          <a:p>
            <a:pPr lvl="1"/>
            <a:r>
              <a:rPr lang="en-US" dirty="0" smtClean="0"/>
              <a:t>Work around:</a:t>
            </a:r>
          </a:p>
          <a:p>
            <a:pPr lvl="2"/>
            <a:r>
              <a:rPr lang="en-US" dirty="0" smtClean="0"/>
              <a:t>Most field scenarios require no clearing of meter data. </a:t>
            </a:r>
          </a:p>
          <a:p>
            <a:pPr lvl="2"/>
            <a:r>
              <a:rPr lang="en-US" dirty="0" smtClean="0"/>
              <a:t>Thankfully removing SP3 makes it work!</a:t>
            </a:r>
          </a:p>
          <a:p>
            <a:r>
              <a:rPr lang="en-US" dirty="0" smtClean="0"/>
              <a:t>C12.18 negotiation is not followed on I210+c</a:t>
            </a:r>
          </a:p>
          <a:p>
            <a:pPr lvl="1"/>
            <a:r>
              <a:rPr lang="en-US" dirty="0" smtClean="0"/>
              <a:t>EMCM restarts C12.18 session with parameters acceptable to I210+c 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Many areas are covered in “Product Requirements Document” for AMI 1.3 and OTV 1.3</a:t>
            </a:r>
          </a:p>
          <a:p>
            <a:r>
              <a:rPr lang="en-US" dirty="0" smtClean="0"/>
              <a:t>HES Horizontal Scalability</a:t>
            </a:r>
          </a:p>
          <a:p>
            <a:r>
              <a:rPr lang="en-US" dirty="0" smtClean="0"/>
              <a:t>Known </a:t>
            </a:r>
            <a:r>
              <a:rPr lang="en-US" dirty="0" err="1" smtClean="0"/>
              <a:t>Ustream</a:t>
            </a:r>
            <a:r>
              <a:rPr lang="en-US" dirty="0" smtClean="0"/>
              <a:t> issues</a:t>
            </a:r>
          </a:p>
          <a:p>
            <a:pPr lvl="1"/>
            <a:r>
              <a:rPr lang="en-US" dirty="0" smtClean="0"/>
              <a:t>Rare: May happen if </a:t>
            </a:r>
            <a:r>
              <a:rPr lang="en-US" dirty="0" err="1" smtClean="0"/>
              <a:t>mySQL</a:t>
            </a:r>
            <a:r>
              <a:rPr lang="en-US" dirty="0" smtClean="0"/>
              <a:t> updates are lost: </a:t>
            </a:r>
            <a:r>
              <a:rPr lang="en-US" dirty="0" err="1" smtClean="0"/>
              <a:t>Ustream</a:t>
            </a:r>
            <a:r>
              <a:rPr lang="en-US" dirty="0" smtClean="0"/>
              <a:t> may get stuck if states are out of sync</a:t>
            </a:r>
          </a:p>
          <a:p>
            <a:pPr lvl="2"/>
            <a:r>
              <a:rPr lang="en-US" dirty="0" smtClean="0"/>
              <a:t>Short term fix: Force </a:t>
            </a:r>
            <a:r>
              <a:rPr lang="en-US" dirty="0" err="1" smtClean="0"/>
              <a:t>Ustream</a:t>
            </a:r>
            <a:r>
              <a:rPr lang="en-US" dirty="0" smtClean="0"/>
              <a:t> SYNC when detected</a:t>
            </a:r>
          </a:p>
          <a:p>
            <a:pPr lvl="2"/>
            <a:r>
              <a:rPr lang="en-US" dirty="0" err="1" smtClean="0"/>
              <a:t>Ustream</a:t>
            </a:r>
            <a:r>
              <a:rPr lang="en-US" dirty="0" smtClean="0"/>
              <a:t> provides an API to force SYNC: Not exists on OTV UI yet.</a:t>
            </a:r>
          </a:p>
          <a:p>
            <a:pPr lvl="1"/>
            <a:r>
              <a:rPr lang="en-US" dirty="0" smtClean="0"/>
              <a:t>Have been fixed and tested: not ported to released EMCM</a:t>
            </a:r>
          </a:p>
          <a:p>
            <a:r>
              <a:rPr lang="en-US" dirty="0" smtClean="0"/>
              <a:t>Back-to-back DL requests (arriving simultaneously at EMCM) may get overwritten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Profile data may get time shifted by an hour around DST for the LP block since end block reading timestamp changes</a:t>
            </a:r>
          </a:p>
          <a:p>
            <a:pPr lvl="1"/>
            <a:r>
              <a:rPr lang="en-US" dirty="0" smtClean="0"/>
              <a:t>Note: Separate issue exists with SGM3000 meters: With LP outage recovery enabled and meters without battery causes SGM meters to incorrect report the time associated with reading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Architecture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7420" y="1871877"/>
            <a:ext cx="8673117" cy="403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AMI Module (EMCM) FW Architecture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6232" y="1616257"/>
            <a:ext cx="6241517" cy="490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21" y="365125"/>
            <a:ext cx="3914019" cy="2388708"/>
          </a:xfrm>
        </p:spPr>
        <p:txBody>
          <a:bodyPr/>
          <a:lstStyle/>
          <a:p>
            <a:r>
              <a:rPr lang="en-US" dirty="0" smtClean="0"/>
              <a:t>HES-OTV SW Architecture </a:t>
            </a:r>
            <a:r>
              <a:rPr lang="en-US" dirty="0" smtClean="0"/>
              <a:t>(AMI only) 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1341" y="205630"/>
            <a:ext cx="700087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 pitchFamily="34" charset="0"/>
              </a:rPr>
              <a:t>AMI</a:t>
            </a:r>
            <a:r>
              <a:rPr lang="en-US" dirty="0" smtClean="0">
                <a:latin typeface="Raleway" pitchFamily="34" charset="0"/>
              </a:rPr>
              <a:t/>
            </a:r>
            <a:br>
              <a:rPr lang="en-US" dirty="0" smtClean="0">
                <a:latin typeface="Raleway" pitchFamily="34" charset="0"/>
              </a:rPr>
            </a:br>
            <a:r>
              <a:rPr lang="en-US" dirty="0" smtClean="0">
                <a:latin typeface="Raleway" pitchFamily="34" charset="0"/>
              </a:rPr>
              <a:t>Features</a:t>
            </a:r>
            <a:endParaRPr lang="en-US" dirty="0">
              <a:latin typeface="Raleway" pitchFamily="34" charset="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085" y="295657"/>
            <a:ext cx="6305550" cy="515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genu PPT Template with Fon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38DF613-FB9A-C447-8509-80D476EE4661}" vid="{881C79BF-F032-B643-A663-29E90B2F76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etworkDocs" ma:contentTypeID="0x01010013B1AFBD03E50E40A154565A451F3B4D00A568A744F859084AA8F03C61C9A2B057" ma:contentTypeVersion="29" ma:contentTypeDescription="" ma:contentTypeScope="" ma:versionID="07081b9a5cfd33c04b58836546c42374">
  <xsd:schema xmlns:xsd="http://www.w3.org/2001/XMLSchema" xmlns:xs="http://www.w3.org/2001/XMLSchema" xmlns:p="http://schemas.microsoft.com/office/2006/metadata/properties" xmlns:ns2="64370e21-7076-4725-b3c3-49d316493b9a" xmlns:ns3="http://schemas.microsoft.com/sharepoint/v3/fields" xmlns:ns4="753963c9-5757-4fa3-9ab0-28c3072e13c9" xmlns:ns5="http://schemas.microsoft.com/sharepoint/v4" xmlns:ns6="867371b1-d91e-40ae-8a59-98e7d4447d1f" targetNamespace="http://schemas.microsoft.com/office/2006/metadata/properties" ma:root="true" ma:fieldsID="bbdc1bcd190a74bb64339fcf471073d8" ns2:_="" ns3:_="" ns4:_="" ns5:_="" ns6:_="">
    <xsd:import namespace="64370e21-7076-4725-b3c3-49d316493b9a"/>
    <xsd:import namespace="http://schemas.microsoft.com/sharepoint/v3/fields"/>
    <xsd:import namespace="753963c9-5757-4fa3-9ab0-28c3072e13c9"/>
    <xsd:import namespace="http://schemas.microsoft.com/sharepoint/v4"/>
    <xsd:import namespace="867371b1-d91e-40ae-8a59-98e7d4447d1f"/>
    <xsd:element name="properties">
      <xsd:complexType>
        <xsd:sequence>
          <xsd:element name="documentManagement">
            <xsd:complexType>
              <xsd:all>
                <xsd:element ref="ns2:Product_x0020_Release" minOccurs="0"/>
                <xsd:element ref="ns3:_Status" minOccurs="0"/>
                <xsd:element ref="ns2:kd6e5d3dedd9497087effa33b6cb25e9" minOccurs="0"/>
                <xsd:element ref="ns2:k79c631fd8984568a04408662953427f" minOccurs="0"/>
                <xsd:element ref="ns2:f41e3f4b873945279c4ba8d19ef351a9" minOccurs="0"/>
                <xsd:element ref="ns2:TaxCatchAll" minOccurs="0"/>
                <xsd:element ref="ns2:oddb1becbfeb4f69b8e54e2ef5e6a86d" minOccurs="0"/>
                <xsd:element ref="ns2:TaxCatchAllLabel" minOccurs="0"/>
                <xsd:element ref="ns2:l494f4976ad740e5932ff2b6694386c0" minOccurs="0"/>
                <xsd:element ref="ns2:o01540aa70cd4d408b4bee1f1c0afaf8" minOccurs="0"/>
                <xsd:element ref="ns2:SharedWithUsers" minOccurs="0"/>
                <xsd:element ref="ns4:SharingHintHash" minOccurs="0"/>
                <xsd:element ref="ns2:SharedWithDetails" minOccurs="0"/>
                <xsd:element ref="ns5:IconOverlay" minOccurs="0"/>
                <xsd:element ref="ns2:LastSharedByUser" minOccurs="0"/>
                <xsd:element ref="ns2:LastSharedByTime" minOccurs="0"/>
                <xsd:element ref="ns6:MediaServiceMetadata" minOccurs="0"/>
                <xsd:element ref="ns6:MediaServiceFastMetadata" minOccurs="0"/>
                <xsd:element ref="ns6:MediaServiceDateTaken" minOccurs="0"/>
                <xsd:element ref="ns6:MediaServiceAutoTags" minOccurs="0"/>
                <xsd:element ref="ns6:MediaServiceOCR" minOccurs="0"/>
                <xsd:element ref="ns6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70e21-7076-4725-b3c3-49d316493b9a" elementFormDefault="qualified">
    <xsd:import namespace="http://schemas.microsoft.com/office/2006/documentManagement/types"/>
    <xsd:import namespace="http://schemas.microsoft.com/office/infopath/2007/PartnerControls"/>
    <xsd:element name="Product_x0020_Release" ma:index="5" nillable="true" ma:displayName="Product Release" ma:internalName="Product_x0020_Release">
      <xsd:simpleType>
        <xsd:restriction base="dms:Text">
          <xsd:maxLength value="255"/>
        </xsd:restriction>
      </xsd:simpleType>
    </xsd:element>
    <xsd:element name="kd6e5d3dedd9497087effa33b6cb25e9" ma:index="10" nillable="true" ma:taxonomy="true" ma:internalName="kd6e5d3dedd9497087effa33b6cb25e9" ma:taxonomyFieldName="Product_x0020_Category" ma:displayName="Product Solution" ma:default="" ma:fieldId="{4d6e5d3d-edd9-4970-87ef-fa33b6cb25e9}" ma:sspId="9dd195dc-2bf4-4bb9-8c9d-d6eb3ec56930" ma:termSetId="742d40ed-ba19-4464-a94b-1951a4ef9db4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k79c631fd8984568a04408662953427f" ma:index="12" nillable="true" ma:taxonomy="true" ma:internalName="k79c631fd8984568a04408662953427f" ma:taxonomyFieldName="Product_x0020_Name1" ma:displayName="Product Model" ma:default="" ma:fieldId="{479c631f-d898-4568-a044-08662953427f}" ma:taxonomyMulti="true" ma:sspId="9dd195dc-2bf4-4bb9-8c9d-d6eb3ec56930" ma:termSetId="289ee5a7-a5cf-4772-bd90-01f9368aae80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41e3f4b873945279c4ba8d19ef351a9" ma:index="14" nillable="true" ma:taxonomy="true" ma:internalName="f41e3f4b873945279c4ba8d19ef351a9" ma:taxonomyFieldName="Product_x0020_Type" ma:displayName="Product Type" ma:default="" ma:fieldId="{f41e3f4b-8739-4527-9c4b-a8d19ef351a9}" ma:sspId="9dd195dc-2bf4-4bb9-8c9d-d6eb3ec56930" ma:termSetId="d034e4c9-9054-4e83-91c7-d18a1999b37a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8" nillable="true" ma:displayName="Taxonomy Catch All Column" ma:hidden="true" ma:list="{1c98bc01-e1d6-42e0-9fb6-68aa88846e6f}" ma:internalName="TaxCatchAll" ma:showField="CatchAllData" ma:web="64370e21-7076-4725-b3c3-49d316493b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ddb1becbfeb4f69b8e54e2ef5e6a86d" ma:index="19" nillable="true" ma:taxonomy="true" ma:internalName="oddb1becbfeb4f69b8e54e2ef5e6a86d" ma:taxonomyFieldName="Document_x0020_Type" ma:displayName="Document Category" ma:default="" ma:fieldId="{8ddb1bec-bfeb-4f69-b8e5-4e2ef5e6a86d}" ma:sspId="9dd195dc-2bf4-4bb9-8c9d-d6eb3ec56930" ma:termSetId="bb7a425d-e6b0-4f3a-80f7-c9c6618e1f5a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Label" ma:index="20" nillable="true" ma:displayName="Taxonomy Catch All Column1" ma:hidden="true" ma:list="{1c98bc01-e1d6-42e0-9fb6-68aa88846e6f}" ma:internalName="TaxCatchAllLabel" ma:readOnly="true" ma:showField="CatchAllDataLabel" ma:web="64370e21-7076-4725-b3c3-49d316493b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494f4976ad740e5932ff2b6694386c0" ma:index="21" nillable="true" ma:taxonomy="true" ma:internalName="l494f4976ad740e5932ff2b6694386c0" ma:taxonomyFieldName="Distribution" ma:displayName="Distribution" ma:default="" ma:fieldId="{5494f497-6ad7-40e5-932f-f2b6694386c0}" ma:sspId="9dd195dc-2bf4-4bb9-8c9d-d6eb3ec56930" ma:termSetId="912ce6e3-8e8b-4cc7-b3ec-e024141b11a3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o01540aa70cd4d408b4bee1f1c0afaf8" ma:index="23" nillable="true" ma:taxonomy="true" ma:internalName="o01540aa70cd4d408b4bee1f1c0afaf8" ma:taxonomyFieldName="Program0" ma:displayName="Program" ma:default="" ma:fieldId="{801540aa-70cd-4d40-8b4b-ee1f1c0afaf8}" ma:sspId="9dd195dc-2bf4-4bb9-8c9d-d6eb3ec56930" ma:termSetId="982dd6fa-95f4-4226-87fe-168543983662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SharedWithUsers" ma:index="2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29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30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7" nillable="true" ma:displayName="Status" ma:default="Not Started" ma:format="Dropdown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For Review"/>
              <xsd:enumeration value="Reviewed"/>
              <xsd:enumeration value="Scheduled"/>
              <xsd:enumeration value="Published"/>
              <xsd:enumeration value="Final"/>
              <xsd:enumeration value="Expired"/>
              <xsd:enumeration value="Archive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3963c9-5757-4fa3-9ab0-28c3072e13c9" elementFormDefault="qualified">
    <xsd:import namespace="http://schemas.microsoft.com/office/2006/documentManagement/types"/>
    <xsd:import namespace="http://schemas.microsoft.com/office/infopath/2007/PartnerControls"/>
    <xsd:element name="SharingHintHash" ma:index="26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8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371b1-d91e-40ae-8a59-98e7d4447d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3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4" nillable="true" ma:displayName="MediaServiceAutoTags" ma:internalName="MediaServiceAutoTags" ma:readOnly="true">
      <xsd:simpleType>
        <xsd:restriction base="dms:Text"/>
      </xsd:simpleType>
    </xsd:element>
    <xsd:element name="MediaServiceOCR" ma:index="3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6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8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ddb1becbfeb4f69b8e54e2ef5e6a86d xmlns="64370e21-7076-4725-b3c3-49d316493b9a">
      <Terms xmlns="http://schemas.microsoft.com/office/infopath/2007/PartnerControls"/>
    </oddb1becbfeb4f69b8e54e2ef5e6a86d>
    <k79c631fd8984568a04408662953427f xmlns="64370e21-7076-4725-b3c3-49d316493b9a">
      <Terms xmlns="http://schemas.microsoft.com/office/infopath/2007/PartnerControls"/>
    </k79c631fd8984568a04408662953427f>
    <o01540aa70cd4d408b4bee1f1c0afaf8 xmlns="64370e21-7076-4725-b3c3-49d316493b9a">
      <Terms xmlns="http://schemas.microsoft.com/office/infopath/2007/PartnerControls"/>
    </o01540aa70cd4d408b4bee1f1c0afaf8>
    <_Status xmlns="http://schemas.microsoft.com/sharepoint/v3/fields">Not Started</_Status>
    <IconOverlay xmlns="http://schemas.microsoft.com/sharepoint/v4" xsi:nil="true"/>
    <TaxCatchAll xmlns="64370e21-7076-4725-b3c3-49d316493b9a"/>
    <l494f4976ad740e5932ff2b6694386c0 xmlns="64370e21-7076-4725-b3c3-49d316493b9a">
      <Terms xmlns="http://schemas.microsoft.com/office/infopath/2007/PartnerControls"/>
    </l494f4976ad740e5932ff2b6694386c0>
    <kd6e5d3dedd9497087effa33b6cb25e9 xmlns="64370e21-7076-4725-b3c3-49d316493b9a">
      <Terms xmlns="http://schemas.microsoft.com/office/infopath/2007/PartnerControls"/>
    </kd6e5d3dedd9497087effa33b6cb25e9>
    <f41e3f4b873945279c4ba8d19ef351a9 xmlns="64370e21-7076-4725-b3c3-49d316493b9a">
      <Terms xmlns="http://schemas.microsoft.com/office/infopath/2007/PartnerControls"/>
    </f41e3f4b873945279c4ba8d19ef351a9>
    <Product_x0020_Release xmlns="64370e21-7076-4725-b3c3-49d316493b9a" xsi:nil="true"/>
    <SharedWithUsers xmlns="64370e21-7076-4725-b3c3-49d316493b9a">
      <UserInfo>
        <DisplayName>Dan Snyder</DisplayName>
        <AccountId>98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F6C6F64-4304-4590-9611-6CDA80C87078}"/>
</file>

<file path=customXml/itemProps2.xml><?xml version="1.0" encoding="utf-8"?>
<ds:datastoreItem xmlns:ds="http://schemas.openxmlformats.org/officeDocument/2006/customXml" ds:itemID="{3C750BA5-77EC-4391-A6BC-FEDDAFEC67F1}"/>
</file>

<file path=customXml/itemProps3.xml><?xml version="1.0" encoding="utf-8"?>
<ds:datastoreItem xmlns:ds="http://schemas.openxmlformats.org/officeDocument/2006/customXml" ds:itemID="{2BE56BAB-5164-4254-8047-4F47A539F5B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22439</TotalTime>
  <Words>3423</Words>
  <Application>Microsoft Office PowerPoint</Application>
  <PresentationFormat>Custom</PresentationFormat>
  <Paragraphs>446</Paragraphs>
  <Slides>59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Ingenu PPT Template with Fonts</vt:lpstr>
      <vt:lpstr>C:\Users\avinash.jain\Documents\APP related Work\AMI Related\AMI_1_1\Figures\Architecture.vsd\Drawing\~Page-4\Sheet.1</vt:lpstr>
      <vt:lpstr>AMI 1.2 Product: Technical Overview</vt:lpstr>
      <vt:lpstr>Outline</vt:lpstr>
      <vt:lpstr>Architecture Overview</vt:lpstr>
      <vt:lpstr>Customer Facing System View</vt:lpstr>
      <vt:lpstr>Service and Endpoint Ecosystems</vt:lpstr>
      <vt:lpstr>Protocol Architecture</vt:lpstr>
      <vt:lpstr>AMI Module (EMCM) FW Architecture</vt:lpstr>
      <vt:lpstr>HES-OTV SW Architecture (AMI only) </vt:lpstr>
      <vt:lpstr>AMI Features</vt:lpstr>
      <vt:lpstr>Design Principles</vt:lpstr>
      <vt:lpstr>Feature List</vt:lpstr>
      <vt:lpstr>Feature List (continued)</vt:lpstr>
      <vt:lpstr>Data Orders</vt:lpstr>
      <vt:lpstr>Bootstrapping: Data Orders</vt:lpstr>
      <vt:lpstr>UOM -&gt; CIM</vt:lpstr>
      <vt:lpstr>Bootstrapping</vt:lpstr>
      <vt:lpstr>Scheduled Billing Report</vt:lpstr>
      <vt:lpstr>Scheduled Load Profile</vt:lpstr>
      <vt:lpstr>Scheduled Power Quality Reports</vt:lpstr>
      <vt:lpstr>On demand Billing Report </vt:lpstr>
      <vt:lpstr>On demand Load Profile Report</vt:lpstr>
      <vt:lpstr>On demand Power Quality Report</vt:lpstr>
      <vt:lpstr>Events</vt:lpstr>
      <vt:lpstr>Current Events</vt:lpstr>
      <vt:lpstr>Logged Power Quality Events</vt:lpstr>
      <vt:lpstr>EndDeviceControl Commands: </vt:lpstr>
      <vt:lpstr>RCDC</vt:lpstr>
      <vt:lpstr>Demand Reset</vt:lpstr>
      <vt:lpstr>Load Control: Meter Differences</vt:lpstr>
      <vt:lpstr>Power Outage</vt:lpstr>
      <vt:lpstr>Power Outage Detection and Reporting</vt:lpstr>
      <vt:lpstr>Power Fail Timeline</vt:lpstr>
      <vt:lpstr>Momentary vs Sustained Outages</vt:lpstr>
      <vt:lpstr>Power Fail Notifications: HES side</vt:lpstr>
      <vt:lpstr>Message Transfer Protocol (MTP)</vt:lpstr>
      <vt:lpstr>AMI 1.2 Message Format</vt:lpstr>
      <vt:lpstr>MTP (uStream)</vt:lpstr>
      <vt:lpstr>Protocol Stack and Buffer Management</vt:lpstr>
      <vt:lpstr>QoS in AMI via MTP</vt:lpstr>
      <vt:lpstr>Resumability</vt:lpstr>
      <vt:lpstr>Resumable streams on AMI</vt:lpstr>
      <vt:lpstr>Reliable Multicast</vt:lpstr>
      <vt:lpstr>Reliable Multicast</vt:lpstr>
      <vt:lpstr>Meter Read/Program Update</vt:lpstr>
      <vt:lpstr>C1219Req/Rsp</vt:lpstr>
      <vt:lpstr>Program Update: Procedure</vt:lpstr>
      <vt:lpstr>Some other tidbits…</vt:lpstr>
      <vt:lpstr>EMCM Processing of C1219Req Fragments</vt:lpstr>
      <vt:lpstr>EMCM FW Update</vt:lpstr>
      <vt:lpstr>EMCM FW Update</vt:lpstr>
      <vt:lpstr>BACK UP</vt:lpstr>
      <vt:lpstr>MPU: HES state transitions</vt:lpstr>
      <vt:lpstr>MPU: EMCM State Transitions</vt:lpstr>
      <vt:lpstr>I210+c ECP/DLP state transition (relevant for Haseko)</vt:lpstr>
      <vt:lpstr>Outstanding Areas of Concern</vt:lpstr>
      <vt:lpstr>Program Update: Known Issues I</vt:lpstr>
      <vt:lpstr>Program Update: Known Issues II</vt:lpstr>
      <vt:lpstr>Other Issues I</vt:lpstr>
      <vt:lpstr>Other Issues II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kirsten.garvin</dc:creator>
  <cp:lastModifiedBy>Avinash Jain</cp:lastModifiedBy>
  <cp:revision>842</cp:revision>
  <dcterms:created xsi:type="dcterms:W3CDTF">2015-09-16T16:49:24Z</dcterms:created>
  <dcterms:modified xsi:type="dcterms:W3CDTF">2016-03-08T08:39:57Z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0x01010013B1AFBD03E50E40A154565A451F3B4D00A568A744F859084AA8F03C61C9A2B057</vt:lpwstr>
  </property>
</Properties>
</file>