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7" r:id="rId2"/>
    <p:sldId id="335" r:id="rId3"/>
    <p:sldId id="334" r:id="rId4"/>
    <p:sldId id="339" r:id="rId5"/>
    <p:sldId id="336" r:id="rId6"/>
    <p:sldId id="337" r:id="rId7"/>
    <p:sldId id="332" r:id="rId8"/>
    <p:sldId id="338" r:id="rId9"/>
    <p:sldId id="276" r:id="rId10"/>
    <p:sldId id="340" r:id="rId11"/>
    <p:sldId id="341" r:id="rId12"/>
    <p:sldId id="34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DDC"/>
    <a:srgbClr val="008000"/>
    <a:srgbClr val="E7E7E7"/>
    <a:srgbClr val="FFFF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40" autoAdjust="0"/>
    <p:restoredTop sz="91083" autoAdjust="0"/>
  </p:normalViewPr>
  <p:slideViewPr>
    <p:cSldViewPr snapToGrid="0" snapToObjects="1">
      <p:cViewPr>
        <p:scale>
          <a:sx n="100" d="100"/>
          <a:sy n="100" d="100"/>
        </p:scale>
        <p:origin x="-960" y="426"/>
      </p:cViewPr>
      <p:guideLst>
        <p:guide orient="horz" pos="1156"/>
        <p:guide pos="20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D45DEFB-A35F-4E42-9BC2-7F82CD17410C}" type="datetimeFigureOut">
              <a:rPr lang="en-US" smtClean="0"/>
              <a:pPr/>
              <a:t>8/20/2015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2388B6E-91B8-D94B-B05F-4096A1FE7810}" type="slidenum">
              <a:rPr lang="en-US" smtClean="0"/>
              <a:pPr/>
              <a:t>‹#›</a:t>
            </a:fld>
            <a:endParaRPr lang="en-US"/>
          </a:p>
        </p:txBody>
      </p:sp>
    </p:spTree>
    <p:extLst>
      <p:ext uri="{BB962C8B-B14F-4D97-AF65-F5344CB8AC3E}">
        <p14:creationId xmlns:p14="http://schemas.microsoft.com/office/powerpoint/2010/main" xmlns="" val="4143553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32B64-B81F-3E4D-B52E-5022E1856187}" type="datetimeFigureOut">
              <a:rPr lang="en-US" smtClean="0"/>
              <a:pPr/>
              <a:t>8/20/2015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4523C-94CF-6D49-8D62-EC685850DF4B}" type="slidenum">
              <a:rPr lang="en-US" smtClean="0"/>
              <a:pPr/>
              <a:t>‹#›</a:t>
            </a:fld>
            <a:endParaRPr lang="en-US"/>
          </a:p>
        </p:txBody>
      </p:sp>
    </p:spTree>
    <p:extLst>
      <p:ext uri="{BB962C8B-B14F-4D97-AF65-F5344CB8AC3E}">
        <p14:creationId xmlns:p14="http://schemas.microsoft.com/office/powerpoint/2010/main" xmlns="" val="37943124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ight">
    <p:spTree>
      <p:nvGrpSpPr>
        <p:cNvPr id="1" name=""/>
        <p:cNvGrpSpPr/>
        <p:nvPr/>
      </p:nvGrpSpPr>
      <p:grpSpPr>
        <a:xfrm>
          <a:off x="0" y="0"/>
          <a:ext cx="0" cy="0"/>
          <a:chOff x="0" y="0"/>
          <a:chExt cx="0" cy="0"/>
        </a:xfrm>
      </p:grpSpPr>
      <p:pic>
        <p:nvPicPr>
          <p:cNvPr id="7" name="Picture 6" descr="onramp-landscape.jp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1" y="-235982"/>
            <a:ext cx="9144000" cy="7112000"/>
          </a:xfrm>
          <a:prstGeom prst="rect">
            <a:avLst/>
          </a:prstGeom>
        </p:spPr>
      </p:pic>
      <p:sp>
        <p:nvSpPr>
          <p:cNvPr id="5" name="Rectangle 44"/>
          <p:cNvSpPr>
            <a:spLocks noGrp="1" noChangeArrowheads="1"/>
          </p:cNvSpPr>
          <p:nvPr>
            <p:ph type="title"/>
          </p:nvPr>
        </p:nvSpPr>
        <p:spPr bwMode="auto">
          <a:xfrm>
            <a:off x="1004292" y="3622907"/>
            <a:ext cx="6122988" cy="6269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91440" rIns="91440" bIns="91440" numCol="1" anchor="t" anchorCtr="0" compatLnSpc="1">
            <a:prstTxWarp prst="textNoShape">
              <a:avLst/>
            </a:prstTxWarp>
          </a:bodyPr>
          <a:lstStyle/>
          <a:p>
            <a:pPr lvl="0"/>
            <a:r>
              <a:rPr lang="en-US" dirty="0"/>
              <a:t>Click to edit Master title style</a:t>
            </a:r>
          </a:p>
        </p:txBody>
      </p:sp>
      <p:sp>
        <p:nvSpPr>
          <p:cNvPr id="3" name="Rectangle 2"/>
          <p:cNvSpPr/>
          <p:nvPr userDrawn="1"/>
        </p:nvSpPr>
        <p:spPr>
          <a:xfrm>
            <a:off x="929950" y="5623768"/>
            <a:ext cx="4572000" cy="830997"/>
          </a:xfrm>
          <a:prstGeom prst="rect">
            <a:avLst/>
          </a:prstGeom>
        </p:spPr>
        <p:txBody>
          <a:bodyPr>
            <a:spAutoFit/>
          </a:bodyPr>
          <a:lstStyle/>
          <a:p>
            <a:pPr marL="0" marR="0" indent="0" algn="l" defTabSz="1711325"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Gotham Book"/>
                <a:cs typeface="Gotham Book"/>
              </a:rPr>
              <a:t>The information contained herein is proprietary and strictly confidential. It is intended for use only by the recipient, then only to the extent necessary to consider a business relationship with or an investment in On-Ramp Wireless, Inc., and for no other purpose. The recipient is hereby notified that any dissemination, distribution, reproduction or use of this Company Presentation, in whole or in part, is strictly prohibited without the prior written consent of On-Ramp Wireless, Inc.</a:t>
            </a:r>
          </a:p>
        </p:txBody>
      </p:sp>
      <p:pic>
        <p:nvPicPr>
          <p:cNvPr id="6" name="Picture 5"/>
          <p:cNvPicPr/>
          <p:nvPr userDrawn="1"/>
        </p:nvPicPr>
        <p:blipFill>
          <a:blip r:embed="rId3">
            <a:extLst>
              <a:ext uri="{28A0092B-C50C-407E-A947-70E740481C1C}">
                <a14:useLocalDpi xmlns:a14="http://schemas.microsoft.com/office/drawing/2010/main" xmlns="" val="0"/>
              </a:ext>
            </a:extLst>
          </a:blip>
          <a:stretch>
            <a:fillRect/>
          </a:stretch>
        </p:blipFill>
        <p:spPr>
          <a:xfrm>
            <a:off x="987618" y="2574889"/>
            <a:ext cx="2624137" cy="682307"/>
          </a:xfrm>
          <a:prstGeom prst="rect">
            <a:avLst/>
          </a:prstGeom>
        </p:spPr>
      </p:pic>
    </p:spTree>
    <p:extLst>
      <p:ext uri="{BB962C8B-B14F-4D97-AF65-F5344CB8AC3E}">
        <p14:creationId xmlns:p14="http://schemas.microsoft.com/office/powerpoint/2010/main" xmlns="" val="2646963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6" name="Footer Placeholder 1"/>
          <p:cNvSpPr>
            <a:spLocks noGrp="1"/>
          </p:cNvSpPr>
          <p:nvPr>
            <p:ph type="ftr" sz="quarter" idx="3"/>
          </p:nvPr>
        </p:nvSpPr>
        <p:spPr>
          <a:xfrm>
            <a:off x="96076" y="6571624"/>
            <a:ext cx="3034632" cy="246008"/>
          </a:xfrm>
          <a:prstGeom prst="rect">
            <a:avLst/>
          </a:prstGeom>
        </p:spPr>
        <p:txBody>
          <a:bodyPr vert="horz" lIns="91440" tIns="45720" rIns="91440" bIns="45720" rtlCol="0" anchor="b"/>
          <a:lstStyle>
            <a:lvl1pPr algn="l">
              <a:defRPr sz="800">
                <a:solidFill>
                  <a:schemeClr val="tx1">
                    <a:tint val="75000"/>
                  </a:schemeClr>
                </a:solidFill>
                <a:latin typeface="Gotham Book"/>
              </a:defRPr>
            </a:lvl1pPr>
          </a:lstStyle>
          <a:p>
            <a:r>
              <a:rPr lang="en-US" dirty="0" smtClean="0"/>
              <a:t>© On-Ramp Wireless, Inc. All rights reserved.</a:t>
            </a:r>
            <a:endParaRPr lang="en-US" dirty="0"/>
          </a:p>
        </p:txBody>
      </p:sp>
      <p:sp>
        <p:nvSpPr>
          <p:cNvPr id="7" name="Slide Number Placeholder 2"/>
          <p:cNvSpPr>
            <a:spLocks noGrp="1"/>
          </p:cNvSpPr>
          <p:nvPr>
            <p:ph type="sldNum" sz="quarter" idx="4"/>
          </p:nvPr>
        </p:nvSpPr>
        <p:spPr>
          <a:xfrm>
            <a:off x="3717100" y="6563632"/>
            <a:ext cx="2133600" cy="254000"/>
          </a:xfrm>
          <a:prstGeom prst="rect">
            <a:avLst/>
          </a:prstGeom>
        </p:spPr>
        <p:txBody>
          <a:bodyPr vert="horz" lIns="91440" tIns="45720" rIns="91440" bIns="45720" rtlCol="0" anchor="ctr"/>
          <a:lstStyle>
            <a:lvl1pPr algn="ctr">
              <a:defRPr sz="800">
                <a:solidFill>
                  <a:schemeClr val="tx1">
                    <a:tint val="75000"/>
                  </a:schemeClr>
                </a:solidFill>
                <a:latin typeface="Gotham Book"/>
              </a:defRPr>
            </a:lvl1pPr>
          </a:lstStyle>
          <a:p>
            <a:fld id="{AB6028C2-E14D-5143-BCC4-555080D062CD}" type="slidenum">
              <a:rPr lang="en-US" smtClean="0"/>
              <a:pPr/>
              <a:t>‹#›</a:t>
            </a:fld>
            <a:endParaRPr lang="en-US" dirty="0"/>
          </a:p>
        </p:txBody>
      </p:sp>
      <p:sp>
        <p:nvSpPr>
          <p:cNvPr id="11" name="Rectangle 44"/>
          <p:cNvSpPr>
            <a:spLocks noGrp="1" noChangeArrowheads="1"/>
          </p:cNvSpPr>
          <p:nvPr>
            <p:ph type="title"/>
          </p:nvPr>
        </p:nvSpPr>
        <p:spPr bwMode="auto">
          <a:xfrm>
            <a:off x="622300" y="457200"/>
            <a:ext cx="6122988"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91440" rIns="91440" bIns="91440" numCol="1" anchor="t" anchorCtr="0" compatLnSpc="1">
            <a:prstTxWarp prst="textNoShape">
              <a:avLst/>
            </a:prstTxWarp>
          </a:bodyPr>
          <a:lstStyle/>
          <a:p>
            <a:pPr lvl="0"/>
            <a:r>
              <a:rPr lang="en-US" dirty="0"/>
              <a:t>Click to edit Master title style</a:t>
            </a:r>
          </a:p>
        </p:txBody>
      </p:sp>
      <p:sp>
        <p:nvSpPr>
          <p:cNvPr id="3" name="Content Placeholder 2"/>
          <p:cNvSpPr>
            <a:spLocks noGrp="1"/>
          </p:cNvSpPr>
          <p:nvPr>
            <p:ph sz="quarter" idx="10"/>
          </p:nvPr>
        </p:nvSpPr>
        <p:spPr>
          <a:xfrm>
            <a:off x="622300" y="1127512"/>
            <a:ext cx="7877175" cy="4906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195480446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 On-Ramp Wireless, Inc. All rights reserved.</a:t>
            </a:r>
            <a:endParaRPr lang="en-US" dirty="0"/>
          </a:p>
        </p:txBody>
      </p:sp>
      <p:sp>
        <p:nvSpPr>
          <p:cNvPr id="4" name="Slide Number Placeholder 3"/>
          <p:cNvSpPr>
            <a:spLocks noGrp="1"/>
          </p:cNvSpPr>
          <p:nvPr>
            <p:ph type="sldNum" sz="quarter" idx="11"/>
          </p:nvPr>
        </p:nvSpPr>
        <p:spPr/>
        <p:txBody>
          <a:bodyPr/>
          <a:lstStyle/>
          <a:p>
            <a:fld id="{AB6028C2-E14D-5143-BCC4-555080D062CD}" type="slidenum">
              <a:rPr lang="en-US" smtClean="0"/>
              <a:pPr/>
              <a:t>‹#›</a:t>
            </a:fld>
            <a:endParaRPr lang="en-US" dirty="0"/>
          </a:p>
        </p:txBody>
      </p:sp>
    </p:spTree>
    <p:extLst>
      <p:ext uri="{BB962C8B-B14F-4D97-AF65-F5344CB8AC3E}">
        <p14:creationId xmlns:p14="http://schemas.microsoft.com/office/powerpoint/2010/main" xmlns="" val="37966570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nsitional Slide">
    <p:spTree>
      <p:nvGrpSpPr>
        <p:cNvPr id="1" name=""/>
        <p:cNvGrpSpPr/>
        <p:nvPr/>
      </p:nvGrpSpPr>
      <p:grpSpPr>
        <a:xfrm>
          <a:off x="0" y="0"/>
          <a:ext cx="0" cy="0"/>
          <a:chOff x="0" y="0"/>
          <a:chExt cx="0" cy="0"/>
        </a:xfrm>
      </p:grpSpPr>
      <p:pic>
        <p:nvPicPr>
          <p:cNvPr id="8" name="Picture 7" descr="onramp-landscape.jp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1" y="-235982"/>
            <a:ext cx="9144000" cy="7112000"/>
          </a:xfrm>
          <a:prstGeom prst="rect">
            <a:avLst/>
          </a:prstGeom>
        </p:spPr>
      </p:pic>
      <p:sp>
        <p:nvSpPr>
          <p:cNvPr id="7" name="Rectangle 44"/>
          <p:cNvSpPr>
            <a:spLocks noGrp="1" noChangeArrowheads="1"/>
          </p:cNvSpPr>
          <p:nvPr>
            <p:ph type="title"/>
          </p:nvPr>
        </p:nvSpPr>
        <p:spPr bwMode="auto">
          <a:xfrm>
            <a:off x="1004292" y="2445835"/>
            <a:ext cx="6122988" cy="6579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91440" rIns="91440" bIns="91440" numCol="1" anchor="t" anchorCtr="0" compatLnSpc="1">
            <a:prstTxWarp prst="textNoShape">
              <a:avLst/>
            </a:prstTxWarp>
          </a:bodyPr>
          <a:lstStyle/>
          <a:p>
            <a:pPr lvl="0"/>
            <a:r>
              <a:rPr lang="en-US" dirty="0"/>
              <a:t>Click to edit Master title style</a:t>
            </a:r>
          </a:p>
        </p:txBody>
      </p:sp>
      <p:pic>
        <p:nvPicPr>
          <p:cNvPr id="6" name="Picture 5"/>
          <p:cNvPicPr/>
          <p:nvPr userDrawn="1"/>
        </p:nvPicPr>
        <p:blipFill>
          <a:blip r:embed="rId3">
            <a:extLst>
              <a:ext uri="{28A0092B-C50C-407E-A947-70E740481C1C}">
                <a14:useLocalDpi xmlns:a14="http://schemas.microsoft.com/office/drawing/2010/main" xmlns="" val="0"/>
              </a:ext>
            </a:extLst>
          </a:blip>
          <a:stretch>
            <a:fillRect/>
          </a:stretch>
        </p:blipFill>
        <p:spPr>
          <a:xfrm>
            <a:off x="5931093" y="305943"/>
            <a:ext cx="2624137" cy="682307"/>
          </a:xfrm>
          <a:prstGeom prst="rect">
            <a:avLst/>
          </a:prstGeom>
        </p:spPr>
      </p:pic>
    </p:spTree>
    <p:extLst>
      <p:ext uri="{BB962C8B-B14F-4D97-AF65-F5344CB8AC3E}">
        <p14:creationId xmlns:p14="http://schemas.microsoft.com/office/powerpoint/2010/main" xmlns="" val="302518026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amp;A and Thank You">
    <p:spTree>
      <p:nvGrpSpPr>
        <p:cNvPr id="1" name=""/>
        <p:cNvGrpSpPr/>
        <p:nvPr/>
      </p:nvGrpSpPr>
      <p:grpSpPr>
        <a:xfrm>
          <a:off x="0" y="0"/>
          <a:ext cx="0" cy="0"/>
          <a:chOff x="0" y="0"/>
          <a:chExt cx="0" cy="0"/>
        </a:xfrm>
      </p:grpSpPr>
      <p:pic>
        <p:nvPicPr>
          <p:cNvPr id="8" name="Picture 7" descr="onramp-landscape.jp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1" y="-235982"/>
            <a:ext cx="9144000" cy="7112000"/>
          </a:xfrm>
          <a:prstGeom prst="rect">
            <a:avLst/>
          </a:prstGeom>
        </p:spPr>
      </p:pic>
      <p:sp>
        <p:nvSpPr>
          <p:cNvPr id="7" name="Rectangle 44"/>
          <p:cNvSpPr>
            <a:spLocks noGrp="1" noChangeArrowheads="1"/>
          </p:cNvSpPr>
          <p:nvPr>
            <p:ph type="title"/>
          </p:nvPr>
        </p:nvSpPr>
        <p:spPr bwMode="auto">
          <a:xfrm>
            <a:off x="1004292" y="3622908"/>
            <a:ext cx="6122988" cy="6579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91440" rIns="91440" bIns="91440" numCol="1" anchor="t" anchorCtr="0" compatLnSpc="1">
            <a:prstTxWarp prst="textNoShape">
              <a:avLst/>
            </a:prstTxWarp>
          </a:bodyPr>
          <a:lstStyle/>
          <a:p>
            <a:pPr lvl="0"/>
            <a:r>
              <a:rPr lang="en-US" dirty="0"/>
              <a:t>Click to edit Master title style</a:t>
            </a:r>
          </a:p>
        </p:txBody>
      </p:sp>
      <p:sp>
        <p:nvSpPr>
          <p:cNvPr id="6" name="Rectangle 5"/>
          <p:cNvSpPr/>
          <p:nvPr userDrawn="1"/>
        </p:nvSpPr>
        <p:spPr>
          <a:xfrm>
            <a:off x="929950" y="5623768"/>
            <a:ext cx="4572000" cy="830997"/>
          </a:xfrm>
          <a:prstGeom prst="rect">
            <a:avLst/>
          </a:prstGeom>
        </p:spPr>
        <p:txBody>
          <a:bodyPr>
            <a:spAutoFit/>
          </a:bodyPr>
          <a:lstStyle/>
          <a:p>
            <a:pPr marL="0" marR="0" indent="0" algn="l" defTabSz="1711325"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Gotham Book"/>
                <a:cs typeface="Gotham Book"/>
              </a:rPr>
              <a:t>The information contained herein is proprietary and strictly confidential. It is intended for use only by the recipient, then only to the extent necessary to consider a business relationship with or an investment in On-Ramp Wireless, Inc., and for no other purpose. The recipient is hereby notified that any dissemination, distribution, reproduction or use of this Company Presentation, in whole or in part, is strictly prohibited without the prior written consent of On-Ramp Wireless, Inc.</a:t>
            </a:r>
          </a:p>
        </p:txBody>
      </p:sp>
      <p:pic>
        <p:nvPicPr>
          <p:cNvPr id="9" name="Picture 8"/>
          <p:cNvPicPr/>
          <p:nvPr userDrawn="1"/>
        </p:nvPicPr>
        <p:blipFill>
          <a:blip r:embed="rId3">
            <a:extLst>
              <a:ext uri="{28A0092B-C50C-407E-A947-70E740481C1C}">
                <a14:useLocalDpi xmlns:a14="http://schemas.microsoft.com/office/drawing/2010/main" xmlns="" val="0"/>
              </a:ext>
            </a:extLst>
          </a:blip>
          <a:stretch>
            <a:fillRect/>
          </a:stretch>
        </p:blipFill>
        <p:spPr>
          <a:xfrm>
            <a:off x="987618" y="2574889"/>
            <a:ext cx="2624137" cy="682307"/>
          </a:xfrm>
          <a:prstGeom prst="rect">
            <a:avLst/>
          </a:prstGeom>
        </p:spPr>
      </p:pic>
    </p:spTree>
    <p:extLst>
      <p:ext uri="{BB962C8B-B14F-4D97-AF65-F5344CB8AC3E}">
        <p14:creationId xmlns:p14="http://schemas.microsoft.com/office/powerpoint/2010/main" xmlns="" val="1426699910"/>
      </p:ext>
    </p:extLst>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r>
              <a:rPr lang="en-US" smtClean="0"/>
              <a:t>© On-Ramp Wireless, Inc. All rights reserved.</a:t>
            </a:r>
            <a:endParaRPr lang="en-US" dirty="0"/>
          </a:p>
        </p:txBody>
      </p:sp>
      <p:sp>
        <p:nvSpPr>
          <p:cNvPr id="4" name="Slide Number Placeholder 3"/>
          <p:cNvSpPr>
            <a:spLocks noGrp="1"/>
          </p:cNvSpPr>
          <p:nvPr>
            <p:ph type="sldNum" sz="quarter" idx="11"/>
          </p:nvPr>
        </p:nvSpPr>
        <p:spPr/>
        <p:txBody>
          <a:bodyPr/>
          <a:lstStyle/>
          <a:p>
            <a:fld id="{AB6028C2-E14D-5143-BCC4-555080D062CD}" type="slidenum">
              <a:rPr lang="en-US" smtClean="0"/>
              <a:pPr/>
              <a:t>‹#›</a:t>
            </a:fld>
            <a:endParaRPr lang="en-US" dirty="0"/>
          </a:p>
        </p:txBody>
      </p:sp>
    </p:spTree>
    <p:extLst>
      <p:ext uri="{BB962C8B-B14F-4D97-AF65-F5344CB8AC3E}">
        <p14:creationId xmlns:p14="http://schemas.microsoft.com/office/powerpoint/2010/main" xmlns="" val="25960238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2">
                <a:lumMod val="20000"/>
                <a:lumOff val="80000"/>
              </a:schemeClr>
            </a:gs>
            <a:gs pos="0">
              <a:schemeClr val="bg1">
                <a:lumMod val="85000"/>
              </a:schemeClr>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622300" y="6571624"/>
            <a:ext cx="3034632" cy="246008"/>
          </a:xfrm>
          <a:prstGeom prst="rect">
            <a:avLst/>
          </a:prstGeom>
        </p:spPr>
        <p:txBody>
          <a:bodyPr vert="horz" lIns="91440" tIns="45720" rIns="91440" bIns="45720" rtlCol="0" anchor="b"/>
          <a:lstStyle>
            <a:lvl1pPr algn="l">
              <a:defRPr sz="800">
                <a:solidFill>
                  <a:schemeClr val="tx1">
                    <a:tint val="75000"/>
                  </a:schemeClr>
                </a:solidFill>
                <a:latin typeface="Gotham Book"/>
              </a:defRPr>
            </a:lvl1pPr>
          </a:lstStyle>
          <a:p>
            <a:r>
              <a:rPr lang="en-US" dirty="0" smtClean="0"/>
              <a:t>© On-Ramp Wireless, Inc. All rights reserved.</a:t>
            </a:r>
            <a:endParaRPr lang="en-US" dirty="0"/>
          </a:p>
        </p:txBody>
      </p:sp>
      <p:sp>
        <p:nvSpPr>
          <p:cNvPr id="6" name="Slide Number Placeholder 2"/>
          <p:cNvSpPr>
            <a:spLocks noGrp="1"/>
          </p:cNvSpPr>
          <p:nvPr>
            <p:ph type="sldNum" sz="quarter" idx="4"/>
          </p:nvPr>
        </p:nvSpPr>
        <p:spPr>
          <a:xfrm>
            <a:off x="3717100" y="6563632"/>
            <a:ext cx="2133600" cy="254000"/>
          </a:xfrm>
          <a:prstGeom prst="rect">
            <a:avLst/>
          </a:prstGeom>
        </p:spPr>
        <p:txBody>
          <a:bodyPr vert="horz" lIns="91440" tIns="45720" rIns="91440" bIns="45720" rtlCol="0" anchor="ctr"/>
          <a:lstStyle>
            <a:lvl1pPr algn="ctr">
              <a:defRPr sz="800">
                <a:solidFill>
                  <a:schemeClr val="tx1">
                    <a:tint val="75000"/>
                  </a:schemeClr>
                </a:solidFill>
                <a:latin typeface="Gotham Book"/>
              </a:defRPr>
            </a:lvl1pPr>
          </a:lstStyle>
          <a:p>
            <a:fld id="{AB6028C2-E14D-5143-BCC4-555080D062CD}" type="slidenum">
              <a:rPr lang="en-US" smtClean="0"/>
              <a:pPr/>
              <a:t>‹#›</a:t>
            </a:fld>
            <a:endParaRPr lang="en-US" dirty="0"/>
          </a:p>
        </p:txBody>
      </p:sp>
      <p:sp>
        <p:nvSpPr>
          <p:cNvPr id="7" name="Rectangle 43"/>
          <p:cNvSpPr>
            <a:spLocks noGrp="1" noChangeArrowheads="1"/>
          </p:cNvSpPr>
          <p:nvPr>
            <p:ph type="body" idx="1"/>
          </p:nvPr>
        </p:nvSpPr>
        <p:spPr bwMode="auto">
          <a:xfrm>
            <a:off x="622300" y="1163172"/>
            <a:ext cx="7502525" cy="4780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91440" rIns="91440" bIns="9144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a:t>
            </a:r>
            <a:r>
              <a:rPr lang="en-US" dirty="0" smtClean="0"/>
              <a:t>level</a:t>
            </a:r>
            <a:endParaRPr lang="en-US" dirty="0"/>
          </a:p>
        </p:txBody>
      </p:sp>
      <p:sp>
        <p:nvSpPr>
          <p:cNvPr id="11" name="Rectangle 44"/>
          <p:cNvSpPr>
            <a:spLocks noGrp="1" noChangeArrowheads="1"/>
          </p:cNvSpPr>
          <p:nvPr>
            <p:ph type="title"/>
          </p:nvPr>
        </p:nvSpPr>
        <p:spPr bwMode="auto">
          <a:xfrm>
            <a:off x="622300" y="457200"/>
            <a:ext cx="6122988" cy="447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91440" rIns="91440" bIns="91440" numCol="1" anchor="t" anchorCtr="0" compatLnSpc="1">
            <a:prstTxWarp prst="textNoShape">
              <a:avLst/>
            </a:prstTxWarp>
          </a:bodyPr>
          <a:lstStyle/>
          <a:p>
            <a:pPr lvl="0"/>
            <a:r>
              <a:rPr lang="en-US" dirty="0"/>
              <a:t>Click to edit Master title style</a:t>
            </a:r>
          </a:p>
        </p:txBody>
      </p:sp>
      <p:pic>
        <p:nvPicPr>
          <p:cNvPr id="8" name="Picture 7"/>
          <p:cNvPicPr/>
          <p:nvPr/>
        </p:nvPicPr>
        <p:blipFill>
          <a:blip r:embed="rId8">
            <a:extLst>
              <a:ext uri="{28A0092B-C50C-407E-A947-70E740481C1C}">
                <a14:useLocalDpi xmlns:a14="http://schemas.microsoft.com/office/drawing/2010/main" xmlns="" val="0"/>
              </a:ext>
            </a:extLst>
          </a:blip>
          <a:stretch>
            <a:fillRect/>
          </a:stretch>
        </p:blipFill>
        <p:spPr>
          <a:xfrm>
            <a:off x="7183438" y="6251893"/>
            <a:ext cx="1693862" cy="453082"/>
          </a:xfrm>
          <a:prstGeom prst="rect">
            <a:avLst/>
          </a:prstGeom>
        </p:spPr>
      </p:pic>
    </p:spTree>
    <p:extLst>
      <p:ext uri="{BB962C8B-B14F-4D97-AF65-F5344CB8AC3E}">
        <p14:creationId xmlns:p14="http://schemas.microsoft.com/office/powerpoint/2010/main" xmlns="" val="763674366"/>
      </p:ext>
    </p:extLst>
  </p:cSld>
  <p:clrMap bg1="lt1" tx1="dk1" bg2="lt2" tx2="dk2" accent1="accent1" accent2="accent2" accent3="accent3" accent4="accent4" accent5="accent5" accent6="accent6" hlink="hlink" folHlink="folHlink"/>
  <p:sldLayoutIdLst>
    <p:sldLayoutId id="2147483660" r:id="rId1"/>
    <p:sldLayoutId id="2147483656" r:id="rId2"/>
    <p:sldLayoutId id="2147483665" r:id="rId3"/>
    <p:sldLayoutId id="2147483666" r:id="rId4"/>
    <p:sldLayoutId id="2147483664" r:id="rId5"/>
    <p:sldLayoutId id="2147483667" r:id="rId6"/>
  </p:sldLayoutIdLst>
  <p:timing>
    <p:tnLst>
      <p:par>
        <p:cTn id="1" dur="indefinite" restart="never" nodeType="tmRoot"/>
      </p:par>
    </p:tnLst>
  </p:timing>
  <p:hf sldNum="0" hdr="0" dt="0"/>
  <p:txStyles>
    <p:titleStyle>
      <a:lvl1pPr marL="0" indent="0" algn="l" defTabSz="457200" rtl="0" eaLnBrk="1" latinLnBrk="0" hangingPunct="1">
        <a:spcBef>
          <a:spcPct val="0"/>
        </a:spcBef>
        <a:buFont typeface="Arial"/>
        <a:buNone/>
        <a:defRPr sz="2800" kern="1200">
          <a:solidFill>
            <a:srgbClr val="009DDC"/>
          </a:solidFill>
          <a:latin typeface="Gotham Bold"/>
          <a:ea typeface="+mj-ea"/>
          <a:cs typeface="Gotham Bold"/>
        </a:defRPr>
      </a:lvl1pPr>
    </p:titleStyle>
    <p:bodyStyle>
      <a:lvl1pPr marL="342900" indent="-342900" algn="l" defTabSz="457200" rtl="0" eaLnBrk="1" latinLnBrk="0" hangingPunct="1">
        <a:spcBef>
          <a:spcPct val="20000"/>
        </a:spcBef>
        <a:buFont typeface="Courier New"/>
        <a:buChar char="o"/>
        <a:defRPr sz="2400" kern="1200">
          <a:solidFill>
            <a:schemeClr val="tx1"/>
          </a:solidFill>
          <a:latin typeface="Gotham Book"/>
          <a:ea typeface="+mn-ea"/>
          <a:cs typeface="Gotham Book"/>
        </a:defRPr>
      </a:lvl1pPr>
      <a:lvl2pPr marL="742950" indent="-285750" algn="l" defTabSz="457200" rtl="0" eaLnBrk="1" latinLnBrk="0" hangingPunct="1">
        <a:spcBef>
          <a:spcPct val="20000"/>
        </a:spcBef>
        <a:buFont typeface="Arial"/>
        <a:buChar char="–"/>
        <a:defRPr sz="2000" kern="1200">
          <a:solidFill>
            <a:schemeClr val="tx1"/>
          </a:solidFill>
          <a:latin typeface="Gotham Book"/>
          <a:ea typeface="+mn-ea"/>
          <a:cs typeface="Gotham Book"/>
        </a:defRPr>
      </a:lvl2pPr>
      <a:lvl3pPr marL="1143000" indent="-228600" algn="l" defTabSz="457200" rtl="0" eaLnBrk="1" latinLnBrk="0" hangingPunct="1">
        <a:spcBef>
          <a:spcPct val="20000"/>
        </a:spcBef>
        <a:buFont typeface="Arial"/>
        <a:buChar char="•"/>
        <a:defRPr sz="1800" kern="1200">
          <a:solidFill>
            <a:schemeClr val="tx1"/>
          </a:solidFill>
          <a:latin typeface="Gotham Book"/>
          <a:ea typeface="+mn-ea"/>
          <a:cs typeface="Gotham Book"/>
        </a:defRPr>
      </a:lvl3pPr>
      <a:lvl4pPr marL="1600200" indent="-228600" algn="l" defTabSz="457200" rtl="0" eaLnBrk="1" latinLnBrk="0" hangingPunct="1">
        <a:spcBef>
          <a:spcPct val="20000"/>
        </a:spcBef>
        <a:buFont typeface="Arial"/>
        <a:buChar char="–"/>
        <a:defRPr sz="1600" kern="1200">
          <a:solidFill>
            <a:schemeClr val="tx1"/>
          </a:solidFill>
          <a:latin typeface="Gotham Book"/>
          <a:ea typeface="+mn-ea"/>
          <a:cs typeface="Gotham Book"/>
        </a:defRPr>
      </a:lvl4pPr>
      <a:lvl5pPr marL="2057400" indent="-228600" algn="l" defTabSz="457200" rtl="0" eaLnBrk="1" latinLnBrk="0" hangingPunct="1">
        <a:spcBef>
          <a:spcPct val="20000"/>
        </a:spcBef>
        <a:buFont typeface="Arial"/>
        <a:buChar char="»"/>
        <a:defRPr sz="1600" kern="1200">
          <a:solidFill>
            <a:schemeClr val="tx1"/>
          </a:solidFill>
          <a:latin typeface="Gotham Book"/>
          <a:ea typeface="+mn-ea"/>
          <a:cs typeface="Gotham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292" y="3622907"/>
            <a:ext cx="6387108" cy="626947"/>
          </a:xfrm>
        </p:spPr>
        <p:txBody>
          <a:bodyPr/>
          <a:lstStyle/>
          <a:p>
            <a:r>
              <a:rPr lang="en-US" dirty="0" smtClean="0">
                <a:latin typeface="Gotham Book"/>
                <a:cs typeface="Gotham Book"/>
              </a:rPr>
              <a:t>Momentary </a:t>
            </a:r>
            <a:r>
              <a:rPr lang="en-US" dirty="0" err="1" smtClean="0">
                <a:latin typeface="Gotham Book"/>
                <a:cs typeface="Gotham Book"/>
              </a:rPr>
              <a:t>vs</a:t>
            </a:r>
            <a:r>
              <a:rPr lang="en-US" dirty="0" smtClean="0">
                <a:latin typeface="Gotham Book"/>
                <a:cs typeface="Gotham Book"/>
              </a:rPr>
              <a:t> Sustained Power Outage</a:t>
            </a:r>
            <a:br>
              <a:rPr lang="en-US" dirty="0" smtClean="0">
                <a:latin typeface="Gotham Book"/>
                <a:cs typeface="Gotham Book"/>
              </a:rPr>
            </a:br>
            <a:r>
              <a:rPr lang="en-US" smtClean="0">
                <a:latin typeface="Gotham Book"/>
                <a:cs typeface="Gotham Book"/>
              </a:rPr>
              <a:t/>
            </a:r>
            <a:br>
              <a:rPr lang="en-US" smtClean="0">
                <a:latin typeface="Gotham Book"/>
                <a:cs typeface="Gotham Book"/>
              </a:rPr>
            </a:br>
            <a:r>
              <a:rPr lang="en-US" sz="2000" smtClean="0">
                <a:latin typeface="Gotham Book"/>
                <a:cs typeface="Gotham Book"/>
              </a:rPr>
              <a:t>May 15, </a:t>
            </a:r>
            <a:r>
              <a:rPr lang="en-US" sz="2000" dirty="0" smtClean="0">
                <a:latin typeface="Gotham Book"/>
                <a:cs typeface="Gotham Book"/>
              </a:rPr>
              <a:t>2015</a:t>
            </a:r>
            <a:endParaRPr lang="en-US" sz="2000" dirty="0">
              <a:latin typeface="Gotham Book"/>
              <a:cs typeface="Gotham Book"/>
            </a:endParaRPr>
          </a:p>
        </p:txBody>
      </p:sp>
    </p:spTree>
    <p:extLst>
      <p:ext uri="{BB962C8B-B14F-4D97-AF65-F5344CB8AC3E}">
        <p14:creationId xmlns:p14="http://schemas.microsoft.com/office/powerpoint/2010/main" xmlns="" val="3831460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On-Ramp Wireless, Inc. All rights reserved.</a:t>
            </a:r>
            <a:endParaRPr lang="en-US" dirty="0"/>
          </a:p>
        </p:txBody>
      </p:sp>
      <p:sp>
        <p:nvSpPr>
          <p:cNvPr id="3" name="Slide Number Placeholder 2"/>
          <p:cNvSpPr>
            <a:spLocks noGrp="1"/>
          </p:cNvSpPr>
          <p:nvPr>
            <p:ph type="sldNum" sz="quarter" idx="4"/>
          </p:nvPr>
        </p:nvSpPr>
        <p:spPr/>
        <p:txBody>
          <a:bodyPr/>
          <a:lstStyle/>
          <a:p>
            <a:fld id="{AB6028C2-E14D-5143-BCC4-555080D062CD}" type="slidenum">
              <a:rPr lang="en-US" smtClean="0"/>
              <a:pPr/>
              <a:t>10</a:t>
            </a:fld>
            <a:endParaRPr lang="en-US" dirty="0"/>
          </a:p>
        </p:txBody>
      </p:sp>
      <p:sp>
        <p:nvSpPr>
          <p:cNvPr id="4" name="Title 3"/>
          <p:cNvSpPr>
            <a:spLocks noGrp="1"/>
          </p:cNvSpPr>
          <p:nvPr>
            <p:ph type="title"/>
          </p:nvPr>
        </p:nvSpPr>
        <p:spPr>
          <a:xfrm>
            <a:off x="622300" y="457200"/>
            <a:ext cx="8159750" cy="447675"/>
          </a:xfrm>
        </p:spPr>
        <p:txBody>
          <a:bodyPr/>
          <a:lstStyle/>
          <a:p>
            <a:r>
              <a:rPr lang="en-US" sz="2400" b="1" dirty="0" smtClean="0"/>
              <a:t>Old questionnaire for Utility</a:t>
            </a:r>
            <a:endParaRPr lang="en-US" sz="2400" b="1" dirty="0"/>
          </a:p>
        </p:txBody>
      </p:sp>
      <p:sp>
        <p:nvSpPr>
          <p:cNvPr id="5" name="Content Placeholder 4"/>
          <p:cNvSpPr>
            <a:spLocks noGrp="1"/>
          </p:cNvSpPr>
          <p:nvPr>
            <p:ph sz="quarter" idx="10"/>
          </p:nvPr>
        </p:nvSpPr>
        <p:spPr>
          <a:xfrm>
            <a:off x="622300" y="1127512"/>
            <a:ext cx="7877175" cy="4906576"/>
          </a:xfrm>
        </p:spPr>
        <p:txBody>
          <a:bodyPr/>
          <a:lstStyle/>
          <a:p>
            <a:pPr>
              <a:spcAft>
                <a:spcPts val="600"/>
              </a:spcAft>
            </a:pPr>
            <a:r>
              <a:rPr lang="en-US" sz="1800" dirty="0" smtClean="0">
                <a:latin typeface="+mn-lt"/>
              </a:rPr>
              <a:t>How much time with loss of power constitutes a sustained outage? </a:t>
            </a:r>
          </a:p>
          <a:p>
            <a:pPr>
              <a:spcAft>
                <a:spcPts val="600"/>
              </a:spcAft>
            </a:pPr>
            <a:r>
              <a:rPr lang="en-US" sz="1800" dirty="0" smtClean="0">
                <a:latin typeface="+mn-lt"/>
              </a:rPr>
              <a:t>What is the typical duration within which a sustained outage has to be determined?</a:t>
            </a:r>
          </a:p>
          <a:p>
            <a:pPr>
              <a:spcAft>
                <a:spcPts val="600"/>
              </a:spcAft>
            </a:pPr>
            <a:r>
              <a:rPr lang="en-US" sz="1800" dirty="0" smtClean="0">
                <a:latin typeface="+mn-lt"/>
              </a:rPr>
              <a:t>How long does a typical reclosing attempt duration last?</a:t>
            </a:r>
          </a:p>
          <a:p>
            <a:pPr>
              <a:spcAft>
                <a:spcPts val="600"/>
              </a:spcAft>
            </a:pPr>
            <a:r>
              <a:rPr lang="en-US" sz="1800" dirty="0" smtClean="0">
                <a:latin typeface="+mn-lt"/>
              </a:rPr>
              <a:t>Does the duration for which </a:t>
            </a:r>
            <a:r>
              <a:rPr lang="en-US" sz="1800" dirty="0" err="1" smtClean="0">
                <a:latin typeface="+mn-lt"/>
              </a:rPr>
              <a:t>recloser</a:t>
            </a:r>
            <a:r>
              <a:rPr lang="en-US" sz="1800" dirty="0" smtClean="0">
                <a:latin typeface="+mn-lt"/>
              </a:rPr>
              <a:t> closes change with each attempt? If so, how long is the duration of closing for each attempt?</a:t>
            </a:r>
          </a:p>
          <a:p>
            <a:pPr>
              <a:spcAft>
                <a:spcPts val="600"/>
              </a:spcAft>
            </a:pPr>
            <a:r>
              <a:rPr lang="en-US" sz="1800" dirty="0" smtClean="0">
                <a:latin typeface="+mn-lt"/>
              </a:rPr>
              <a:t>Does the reclosing interval – i.e., time between </a:t>
            </a:r>
            <a:r>
              <a:rPr lang="en-US" sz="1800" dirty="0" err="1" smtClean="0">
                <a:latin typeface="+mn-lt"/>
              </a:rPr>
              <a:t>recloser</a:t>
            </a:r>
            <a:r>
              <a:rPr lang="en-US" sz="1800" dirty="0" smtClean="0">
                <a:latin typeface="+mn-lt"/>
              </a:rPr>
              <a:t> attempts – increase with each reclosing attempt?</a:t>
            </a:r>
          </a:p>
          <a:p>
            <a:pPr>
              <a:spcAft>
                <a:spcPts val="600"/>
              </a:spcAft>
            </a:pPr>
            <a:r>
              <a:rPr lang="en-US" sz="1800" dirty="0" smtClean="0">
                <a:latin typeface="+mn-lt"/>
              </a:rPr>
              <a:t>What is the range for reclosing interval? How much is it for each attempt?</a:t>
            </a:r>
          </a:p>
          <a:p>
            <a:pPr>
              <a:spcAft>
                <a:spcPts val="600"/>
              </a:spcAft>
            </a:pPr>
            <a:r>
              <a:rPr lang="en-US" sz="1800" dirty="0" smtClean="0">
                <a:latin typeface="+mn-lt"/>
              </a:rPr>
              <a:t>How many attempts does the </a:t>
            </a:r>
            <a:r>
              <a:rPr lang="en-US" sz="1800" dirty="0" err="1" smtClean="0">
                <a:latin typeface="+mn-lt"/>
              </a:rPr>
              <a:t>reclosure</a:t>
            </a:r>
            <a:r>
              <a:rPr lang="en-US" sz="1800" dirty="0" smtClean="0">
                <a:latin typeface="+mn-lt"/>
              </a:rPr>
              <a:t> make to restore power?</a:t>
            </a:r>
          </a:p>
          <a:p>
            <a:pPr>
              <a:spcAft>
                <a:spcPts val="600"/>
              </a:spcAft>
            </a:pPr>
            <a:r>
              <a:rPr lang="en-US" sz="1800" dirty="0" smtClean="0">
                <a:latin typeface="+mn-lt"/>
              </a:rPr>
              <a:t>Momentary Outage: If a </a:t>
            </a:r>
            <a:r>
              <a:rPr lang="en-US" sz="1800" dirty="0" err="1" smtClean="0">
                <a:latin typeface="+mn-lt"/>
              </a:rPr>
              <a:t>recloser</a:t>
            </a:r>
            <a:r>
              <a:rPr lang="en-US" sz="1800" dirty="0" smtClean="0">
                <a:latin typeface="+mn-lt"/>
              </a:rPr>
              <a:t> makes 2 attempts before power is restored, does this constitute as </a:t>
            </a:r>
          </a:p>
          <a:p>
            <a:pPr lvl="1">
              <a:spcAft>
                <a:spcPts val="600"/>
              </a:spcAft>
            </a:pPr>
            <a:r>
              <a:rPr lang="en-US" sz="1600" dirty="0" smtClean="0">
                <a:latin typeface="+mn-lt"/>
              </a:rPr>
              <a:t>3 blink counts (3 reclosing intervals) or 1 blink count (1 momentary outage)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p:nvPr/>
        </p:nvCxnSpPr>
        <p:spPr>
          <a:xfrm flipH="1">
            <a:off x="3115235" y="1198692"/>
            <a:ext cx="9938" cy="3254247"/>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2975" y="4629150"/>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2299" y="457200"/>
            <a:ext cx="7959725" cy="447675"/>
          </a:xfrm>
        </p:spPr>
        <p:txBody>
          <a:bodyPr/>
          <a:lstStyle/>
          <a:p>
            <a:r>
              <a:rPr lang="en-US" sz="2400" b="1" dirty="0" smtClean="0"/>
              <a:t>EMCM Operation in Outage Detection</a:t>
            </a:r>
            <a:endParaRPr lang="en-US" sz="2400" b="1" dirty="0"/>
          </a:p>
        </p:txBody>
      </p:sp>
      <p:sp>
        <p:nvSpPr>
          <p:cNvPr id="3" name="Footer Placeholder 2"/>
          <p:cNvSpPr>
            <a:spLocks noGrp="1"/>
          </p:cNvSpPr>
          <p:nvPr>
            <p:ph type="ftr" sz="quarter" idx="10"/>
          </p:nvPr>
        </p:nvSpPr>
        <p:spPr>
          <a:xfrm>
            <a:off x="1584325" y="6571624"/>
            <a:ext cx="3034632" cy="246008"/>
          </a:xfrm>
        </p:spPr>
        <p:txBody>
          <a:bodyPr/>
          <a:lstStyle/>
          <a:p>
            <a:r>
              <a:rPr lang="en-US" smtClean="0"/>
              <a:t>© On-Ramp Wireless, Inc. All rights reserved.</a:t>
            </a:r>
            <a:endParaRPr lang="en-US" dirty="0"/>
          </a:p>
        </p:txBody>
      </p:sp>
      <p:pic>
        <p:nvPicPr>
          <p:cNvPr id="1026" name="Picture 2"/>
          <p:cNvPicPr>
            <a:picLocks noChangeAspect="1" noChangeArrowheads="1"/>
          </p:cNvPicPr>
          <p:nvPr/>
        </p:nvPicPr>
        <p:blipFill>
          <a:blip r:embed="rId2"/>
          <a:srcRect/>
          <a:stretch>
            <a:fillRect/>
          </a:stretch>
        </p:blipFill>
        <p:spPr bwMode="auto">
          <a:xfrm>
            <a:off x="3248025" y="3862389"/>
            <a:ext cx="333375" cy="1452562"/>
          </a:xfrm>
          <a:prstGeom prst="rect">
            <a:avLst/>
          </a:prstGeom>
          <a:noFill/>
          <a:ln w="9525">
            <a:noFill/>
            <a:miter lim="800000"/>
            <a:headEnd/>
            <a:tailEnd/>
          </a:ln>
        </p:spPr>
      </p:pic>
      <p:pic>
        <p:nvPicPr>
          <p:cNvPr id="11" name="Picture 2"/>
          <p:cNvPicPr>
            <a:picLocks noChangeAspect="1" noChangeArrowheads="1"/>
          </p:cNvPicPr>
          <p:nvPr/>
        </p:nvPicPr>
        <p:blipFill>
          <a:blip r:embed="rId2"/>
          <a:srcRect/>
          <a:stretch>
            <a:fillRect/>
          </a:stretch>
        </p:blipFill>
        <p:spPr bwMode="auto">
          <a:xfrm>
            <a:off x="4061744" y="3862389"/>
            <a:ext cx="333375" cy="1452562"/>
          </a:xfrm>
          <a:prstGeom prst="rect">
            <a:avLst/>
          </a:prstGeom>
          <a:noFill/>
          <a:ln w="9525">
            <a:noFill/>
            <a:miter lim="800000"/>
            <a:headEnd/>
            <a:tailEnd/>
          </a:ln>
        </p:spPr>
      </p:pic>
      <p:pic>
        <p:nvPicPr>
          <p:cNvPr id="1029" name="Picture 5"/>
          <p:cNvPicPr>
            <a:picLocks noChangeAspect="1" noChangeArrowheads="1"/>
          </p:cNvPicPr>
          <p:nvPr/>
        </p:nvPicPr>
        <p:blipFill>
          <a:blip r:embed="rId3"/>
          <a:srcRect/>
          <a:stretch>
            <a:fillRect/>
          </a:stretch>
        </p:blipFill>
        <p:spPr bwMode="auto">
          <a:xfrm>
            <a:off x="1905000" y="4424363"/>
            <a:ext cx="1219200" cy="314325"/>
          </a:xfrm>
          <a:prstGeom prst="rect">
            <a:avLst/>
          </a:prstGeom>
          <a:noFill/>
          <a:ln w="9525">
            <a:noFill/>
            <a:miter lim="800000"/>
            <a:headEnd/>
            <a:tailEnd/>
          </a:ln>
        </p:spPr>
      </p:pic>
      <p:sp>
        <p:nvSpPr>
          <p:cNvPr id="25" name="TextBox 24"/>
          <p:cNvSpPr txBox="1"/>
          <p:nvPr/>
        </p:nvSpPr>
        <p:spPr>
          <a:xfrm>
            <a:off x="1485182" y="5314951"/>
            <a:ext cx="1194622" cy="307777"/>
          </a:xfrm>
          <a:prstGeom prst="rect">
            <a:avLst/>
          </a:prstGeom>
          <a:noFill/>
        </p:spPr>
        <p:txBody>
          <a:bodyPr wrap="none" rtlCol="0">
            <a:spAutoFit/>
          </a:bodyPr>
          <a:lstStyle/>
          <a:p>
            <a:r>
              <a:rPr lang="en-US" sz="1400" dirty="0" smtClean="0"/>
              <a:t>Power outage</a:t>
            </a:r>
            <a:endParaRPr lang="en-US" sz="1400" dirty="0"/>
          </a:p>
        </p:txBody>
      </p:sp>
      <p:cxnSp>
        <p:nvCxnSpPr>
          <p:cNvPr id="27" name="Straight Arrow Connector 26"/>
          <p:cNvCxnSpPr>
            <a:stCxn id="25" idx="3"/>
          </p:cNvCxnSpPr>
          <p:nvPr/>
        </p:nvCxnSpPr>
        <p:spPr>
          <a:xfrm flipV="1">
            <a:off x="2679804" y="4738688"/>
            <a:ext cx="444396" cy="730152"/>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419758" y="5622728"/>
            <a:ext cx="803490" cy="523220"/>
          </a:xfrm>
          <a:prstGeom prst="rect">
            <a:avLst/>
          </a:prstGeom>
          <a:noFill/>
        </p:spPr>
        <p:txBody>
          <a:bodyPr wrap="none" rtlCol="0">
            <a:spAutoFit/>
          </a:bodyPr>
          <a:lstStyle/>
          <a:p>
            <a:pPr algn="ctr"/>
            <a:r>
              <a:rPr lang="en-US" sz="1400" dirty="0" err="1" smtClean="0"/>
              <a:t>Recloser</a:t>
            </a:r>
            <a:endParaRPr lang="en-US" sz="1400" dirty="0" smtClean="0"/>
          </a:p>
          <a:p>
            <a:pPr algn="ctr"/>
            <a:r>
              <a:rPr lang="en-US" sz="1400" dirty="0" smtClean="0"/>
              <a:t>(closed)</a:t>
            </a:r>
            <a:endParaRPr lang="en-US" sz="1400" dirty="0"/>
          </a:p>
        </p:txBody>
      </p:sp>
      <p:cxnSp>
        <p:nvCxnSpPr>
          <p:cNvPr id="29" name="Straight Arrow Connector 28"/>
          <p:cNvCxnSpPr>
            <a:stCxn id="28" idx="0"/>
            <a:endCxn id="1026" idx="2"/>
          </p:cNvCxnSpPr>
          <p:nvPr/>
        </p:nvCxnSpPr>
        <p:spPr>
          <a:xfrm flipH="1" flipV="1">
            <a:off x="3414713" y="5314951"/>
            <a:ext cx="406790"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a:endCxn id="11" idx="2"/>
          </p:cNvCxnSpPr>
          <p:nvPr/>
        </p:nvCxnSpPr>
        <p:spPr>
          <a:xfrm flipV="1">
            <a:off x="3821503" y="5314951"/>
            <a:ext cx="406929"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385125" y="5622728"/>
            <a:ext cx="1467388" cy="523220"/>
          </a:xfrm>
          <a:prstGeom prst="rect">
            <a:avLst/>
          </a:prstGeom>
          <a:noFill/>
        </p:spPr>
        <p:txBody>
          <a:bodyPr wrap="none" rtlCol="0">
            <a:spAutoFit/>
          </a:bodyPr>
          <a:lstStyle/>
          <a:p>
            <a:pPr algn="ctr"/>
            <a:r>
              <a:rPr lang="en-US" sz="1400" dirty="0" smtClean="0"/>
              <a:t>Reclosing interval</a:t>
            </a:r>
          </a:p>
          <a:p>
            <a:pPr algn="ctr"/>
            <a:r>
              <a:rPr lang="en-US" sz="1400" dirty="0" smtClean="0"/>
              <a:t>(open)</a:t>
            </a:r>
            <a:endParaRPr lang="en-US" sz="1400" dirty="0"/>
          </a:p>
        </p:txBody>
      </p:sp>
      <p:cxnSp>
        <p:nvCxnSpPr>
          <p:cNvPr id="50" name="Straight Arrow Connector 49"/>
          <p:cNvCxnSpPr>
            <a:stCxn id="38" idx="0"/>
          </p:cNvCxnSpPr>
          <p:nvPr/>
        </p:nvCxnSpPr>
        <p:spPr>
          <a:xfrm flipH="1" flipV="1">
            <a:off x="4563069" y="4738688"/>
            <a:ext cx="555750"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8" idx="0"/>
          </p:cNvCxnSpPr>
          <p:nvPr/>
        </p:nvCxnSpPr>
        <p:spPr>
          <a:xfrm flipH="1" flipV="1">
            <a:off x="3783403" y="4738688"/>
            <a:ext cx="1335416"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906815" y="5622728"/>
            <a:ext cx="1414618" cy="523220"/>
          </a:xfrm>
          <a:prstGeom prst="rect">
            <a:avLst/>
          </a:prstGeom>
          <a:noFill/>
        </p:spPr>
        <p:txBody>
          <a:bodyPr wrap="none" rtlCol="0">
            <a:spAutoFit/>
          </a:bodyPr>
          <a:lstStyle/>
          <a:p>
            <a:pPr algn="ctr"/>
            <a:r>
              <a:rPr lang="en-US" sz="1400" dirty="0" err="1" smtClean="0"/>
              <a:t>Recloser</a:t>
            </a:r>
            <a:r>
              <a:rPr lang="en-US" sz="1400" dirty="0" smtClean="0"/>
              <a:t> Lockout</a:t>
            </a:r>
          </a:p>
          <a:p>
            <a:pPr algn="ctr"/>
            <a:r>
              <a:rPr lang="en-US" sz="1400" dirty="0" smtClean="0"/>
              <a:t>(open)</a:t>
            </a:r>
            <a:endParaRPr lang="en-US" sz="1400" dirty="0"/>
          </a:p>
        </p:txBody>
      </p:sp>
      <p:cxnSp>
        <p:nvCxnSpPr>
          <p:cNvPr id="65" name="Straight Connector 64"/>
          <p:cNvCxnSpPr/>
          <p:nvPr/>
        </p:nvCxnSpPr>
        <p:spPr>
          <a:xfrm>
            <a:off x="3657917" y="3779045"/>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403049" y="3779045"/>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3656769" y="3416498"/>
            <a:ext cx="1143326" cy="307777"/>
          </a:xfrm>
          <a:prstGeom prst="rect">
            <a:avLst/>
          </a:prstGeom>
          <a:solidFill>
            <a:schemeClr val="bg1"/>
          </a:solidFill>
        </p:spPr>
        <p:txBody>
          <a:bodyPr wrap="none" rtlCol="0">
            <a:spAutoFit/>
          </a:bodyPr>
          <a:lstStyle/>
          <a:p>
            <a:pPr algn="ctr"/>
            <a:r>
              <a:rPr lang="en-US" sz="1400" dirty="0" smtClean="0"/>
              <a:t>Reclose Time</a:t>
            </a:r>
            <a:endParaRPr lang="en-US" sz="1400" dirty="0"/>
          </a:p>
        </p:txBody>
      </p:sp>
      <p:pic>
        <p:nvPicPr>
          <p:cNvPr id="34" name="Picture 2"/>
          <p:cNvPicPr>
            <a:picLocks noChangeAspect="1" noChangeArrowheads="1"/>
          </p:cNvPicPr>
          <p:nvPr/>
        </p:nvPicPr>
        <p:blipFill>
          <a:blip r:embed="rId2"/>
          <a:srcRect/>
          <a:stretch>
            <a:fillRect/>
          </a:stretch>
        </p:blipFill>
        <p:spPr bwMode="auto">
          <a:xfrm>
            <a:off x="4701702" y="3862389"/>
            <a:ext cx="333375" cy="1452562"/>
          </a:xfrm>
          <a:prstGeom prst="rect">
            <a:avLst/>
          </a:prstGeom>
          <a:noFill/>
          <a:ln w="9525">
            <a:noFill/>
            <a:miter lim="800000"/>
            <a:headEnd/>
            <a:tailEnd/>
          </a:ln>
        </p:spPr>
      </p:pic>
      <p:cxnSp>
        <p:nvCxnSpPr>
          <p:cNvPr id="40" name="Straight Connector 39"/>
          <p:cNvCxnSpPr/>
          <p:nvPr/>
        </p:nvCxnSpPr>
        <p:spPr>
          <a:xfrm>
            <a:off x="942975" y="3271838"/>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120189" y="2514599"/>
            <a:ext cx="0" cy="747712"/>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942975" y="3117949"/>
            <a:ext cx="638636" cy="307777"/>
          </a:xfrm>
          <a:prstGeom prst="rect">
            <a:avLst/>
          </a:prstGeom>
          <a:solidFill>
            <a:schemeClr val="bg1"/>
          </a:solidFill>
        </p:spPr>
        <p:txBody>
          <a:bodyPr wrap="none" rtlCol="0">
            <a:spAutoFit/>
          </a:bodyPr>
          <a:lstStyle/>
          <a:p>
            <a:r>
              <a:rPr lang="en-US" sz="1400" dirty="0" smtClean="0"/>
              <a:t>Meter</a:t>
            </a:r>
            <a:endParaRPr lang="en-US" sz="1400" dirty="0"/>
          </a:p>
        </p:txBody>
      </p:sp>
      <p:cxnSp>
        <p:nvCxnSpPr>
          <p:cNvPr id="52" name="Straight Connector 51"/>
          <p:cNvCxnSpPr/>
          <p:nvPr/>
        </p:nvCxnSpPr>
        <p:spPr>
          <a:xfrm>
            <a:off x="942975" y="2486025"/>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42975" y="2332136"/>
            <a:ext cx="676788" cy="307777"/>
          </a:xfrm>
          <a:prstGeom prst="rect">
            <a:avLst/>
          </a:prstGeom>
          <a:solidFill>
            <a:schemeClr val="bg1"/>
          </a:solidFill>
        </p:spPr>
        <p:txBody>
          <a:bodyPr wrap="none" rtlCol="0">
            <a:spAutoFit/>
          </a:bodyPr>
          <a:lstStyle/>
          <a:p>
            <a:r>
              <a:rPr lang="en-US" sz="1400" dirty="0" smtClean="0"/>
              <a:t>EMCM</a:t>
            </a:r>
            <a:endParaRPr lang="en-US" sz="1400" dirty="0"/>
          </a:p>
        </p:txBody>
      </p:sp>
      <p:cxnSp>
        <p:nvCxnSpPr>
          <p:cNvPr id="54" name="Straight Connector 53"/>
          <p:cNvCxnSpPr/>
          <p:nvPr/>
        </p:nvCxnSpPr>
        <p:spPr>
          <a:xfrm>
            <a:off x="942975" y="1684437"/>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942975" y="1530548"/>
            <a:ext cx="579005" cy="307777"/>
          </a:xfrm>
          <a:prstGeom prst="rect">
            <a:avLst/>
          </a:prstGeom>
          <a:solidFill>
            <a:schemeClr val="bg1"/>
          </a:solidFill>
        </p:spPr>
        <p:txBody>
          <a:bodyPr wrap="none" rtlCol="0">
            <a:spAutoFit/>
          </a:bodyPr>
          <a:lstStyle/>
          <a:p>
            <a:r>
              <a:rPr lang="en-US" sz="1400" dirty="0" smtClean="0"/>
              <a:t>Node</a:t>
            </a:r>
            <a:endParaRPr lang="en-US" sz="1400" dirty="0"/>
          </a:p>
        </p:txBody>
      </p:sp>
      <p:cxnSp>
        <p:nvCxnSpPr>
          <p:cNvPr id="60" name="Straight Connector 59"/>
          <p:cNvCxnSpPr/>
          <p:nvPr/>
        </p:nvCxnSpPr>
        <p:spPr>
          <a:xfrm flipV="1">
            <a:off x="3124200" y="1684437"/>
            <a:ext cx="0" cy="801588"/>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2305050" y="2801838"/>
            <a:ext cx="805029" cy="461665"/>
          </a:xfrm>
          <a:prstGeom prst="rect">
            <a:avLst/>
          </a:prstGeom>
          <a:noFill/>
        </p:spPr>
        <p:txBody>
          <a:bodyPr wrap="none" rtlCol="0">
            <a:spAutoFit/>
          </a:bodyPr>
          <a:lstStyle/>
          <a:p>
            <a:pPr algn="ctr"/>
            <a:r>
              <a:rPr lang="en-US" sz="1200" dirty="0" smtClean="0">
                <a:solidFill>
                  <a:srgbClr val="0000FF"/>
                </a:solidFill>
              </a:rPr>
              <a:t>Power fail</a:t>
            </a:r>
          </a:p>
          <a:p>
            <a:pPr algn="ctr"/>
            <a:r>
              <a:rPr lang="en-US" sz="1200" dirty="0" smtClean="0">
                <a:solidFill>
                  <a:srgbClr val="0000FF"/>
                </a:solidFill>
              </a:rPr>
              <a:t>assert</a:t>
            </a:r>
            <a:endParaRPr lang="en-US" sz="1200" dirty="0">
              <a:solidFill>
                <a:srgbClr val="0000FF"/>
              </a:solidFill>
            </a:endParaRPr>
          </a:p>
        </p:txBody>
      </p:sp>
      <p:sp>
        <p:nvSpPr>
          <p:cNvPr id="67" name="TextBox 66"/>
          <p:cNvSpPr txBox="1"/>
          <p:nvPr/>
        </p:nvSpPr>
        <p:spPr>
          <a:xfrm>
            <a:off x="2305050" y="2022871"/>
            <a:ext cx="805029" cy="461665"/>
          </a:xfrm>
          <a:prstGeom prst="rect">
            <a:avLst/>
          </a:prstGeom>
          <a:noFill/>
        </p:spPr>
        <p:txBody>
          <a:bodyPr wrap="none" rtlCol="0">
            <a:spAutoFit/>
          </a:bodyPr>
          <a:lstStyle/>
          <a:p>
            <a:pPr algn="ctr"/>
            <a:r>
              <a:rPr lang="en-US" sz="1200" dirty="0" smtClean="0">
                <a:solidFill>
                  <a:srgbClr val="0000FF"/>
                </a:solidFill>
              </a:rPr>
              <a:t>Power fail</a:t>
            </a:r>
          </a:p>
          <a:p>
            <a:pPr algn="ctr"/>
            <a:r>
              <a:rPr lang="en-US" sz="1200" dirty="0" smtClean="0">
                <a:solidFill>
                  <a:srgbClr val="0000FF"/>
                </a:solidFill>
              </a:rPr>
              <a:t>assert</a:t>
            </a:r>
            <a:endParaRPr lang="en-US" sz="1200" dirty="0">
              <a:solidFill>
                <a:srgbClr val="0000FF"/>
              </a:solidFill>
            </a:endParaRPr>
          </a:p>
        </p:txBody>
      </p:sp>
      <p:sp>
        <p:nvSpPr>
          <p:cNvPr id="68" name="TextBox 67"/>
          <p:cNvSpPr txBox="1"/>
          <p:nvPr/>
        </p:nvSpPr>
        <p:spPr>
          <a:xfrm>
            <a:off x="3657917" y="1152525"/>
            <a:ext cx="1613775" cy="461665"/>
          </a:xfrm>
          <a:prstGeom prst="rect">
            <a:avLst/>
          </a:prstGeom>
          <a:noFill/>
        </p:spPr>
        <p:txBody>
          <a:bodyPr wrap="none" rtlCol="0">
            <a:spAutoFit/>
          </a:bodyPr>
          <a:lstStyle/>
          <a:p>
            <a:pPr algn="ctr"/>
            <a:r>
              <a:rPr lang="en-US" sz="1200" dirty="0" smtClean="0"/>
              <a:t>Save timestamp</a:t>
            </a:r>
          </a:p>
          <a:p>
            <a:pPr algn="ctr"/>
            <a:r>
              <a:rPr lang="en-US" sz="1200" dirty="0" smtClean="0"/>
              <a:t>Enter low power mode</a:t>
            </a:r>
            <a:endParaRPr lang="en-US" sz="1200" dirty="0"/>
          </a:p>
        </p:txBody>
      </p:sp>
      <p:cxnSp>
        <p:nvCxnSpPr>
          <p:cNvPr id="70" name="Straight Connector 69"/>
          <p:cNvCxnSpPr/>
          <p:nvPr/>
        </p:nvCxnSpPr>
        <p:spPr>
          <a:xfrm>
            <a:off x="3134138" y="1383358"/>
            <a:ext cx="522631" cy="0"/>
          </a:xfrm>
          <a:prstGeom prst="line">
            <a:avLst/>
          </a:prstGeom>
          <a:ln w="1905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flipV="1">
            <a:off x="5935390" y="1729741"/>
            <a:ext cx="0" cy="747712"/>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935390" y="1742080"/>
            <a:ext cx="805029" cy="461665"/>
          </a:xfrm>
          <a:prstGeom prst="rect">
            <a:avLst/>
          </a:prstGeom>
          <a:noFill/>
          <a:ln>
            <a:noFill/>
          </a:ln>
        </p:spPr>
        <p:txBody>
          <a:bodyPr wrap="none" rtlCol="0">
            <a:spAutoFit/>
          </a:bodyPr>
          <a:lstStyle/>
          <a:p>
            <a:pPr algn="ctr"/>
            <a:r>
              <a:rPr lang="en-US" sz="1200" dirty="0" smtClean="0">
                <a:solidFill>
                  <a:srgbClr val="0000FF"/>
                </a:solidFill>
              </a:rPr>
              <a:t>Power fail</a:t>
            </a:r>
          </a:p>
          <a:p>
            <a:pPr algn="ctr"/>
            <a:r>
              <a:rPr lang="en-US" sz="1200" dirty="0" smtClean="0">
                <a:solidFill>
                  <a:srgbClr val="0000FF"/>
                </a:solidFill>
              </a:rPr>
              <a:t>confirm</a:t>
            </a:r>
            <a:endParaRPr lang="en-US" sz="1200" dirty="0">
              <a:solidFill>
                <a:srgbClr val="0000FF"/>
              </a:solidFill>
            </a:endParaRPr>
          </a:p>
        </p:txBody>
      </p:sp>
      <p:cxnSp>
        <p:nvCxnSpPr>
          <p:cNvPr id="78" name="Straight Connector 77"/>
          <p:cNvCxnSpPr/>
          <p:nvPr/>
        </p:nvCxnSpPr>
        <p:spPr>
          <a:xfrm flipV="1">
            <a:off x="4108948" y="2524126"/>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4223248" y="2514599"/>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4337548" y="2524126"/>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flipV="1">
            <a:off x="4806477" y="2524126"/>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flipV="1">
            <a:off x="4920777" y="2514599"/>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flipV="1">
            <a:off x="5035077" y="2524126"/>
            <a:ext cx="0" cy="747712"/>
          </a:xfrm>
          <a:prstGeom prst="line">
            <a:avLst/>
          </a:prstGeom>
          <a:ln w="19050">
            <a:solidFill>
              <a:schemeClr val="tx1"/>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116266" y="2284511"/>
            <a:ext cx="2819124" cy="0"/>
          </a:xfrm>
          <a:prstGeom prst="line">
            <a:avLst/>
          </a:prstGeom>
          <a:ln w="12700">
            <a:solidFill>
              <a:schemeClr val="tx1"/>
            </a:solidFill>
            <a:prstDash val="sys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423403" y="2017363"/>
            <a:ext cx="2129672" cy="276999"/>
          </a:xfrm>
          <a:prstGeom prst="rect">
            <a:avLst/>
          </a:prstGeom>
          <a:noFill/>
        </p:spPr>
        <p:txBody>
          <a:bodyPr wrap="square" rtlCol="0">
            <a:spAutoFit/>
          </a:bodyPr>
          <a:lstStyle/>
          <a:p>
            <a:pPr algn="ctr"/>
            <a:r>
              <a:rPr lang="en-US" sz="1200" dirty="0" smtClean="0"/>
              <a:t>Outage detection</a:t>
            </a:r>
            <a:endParaRPr lang="en-US" sz="1200" dirty="0"/>
          </a:p>
        </p:txBody>
      </p:sp>
      <p:cxnSp>
        <p:nvCxnSpPr>
          <p:cNvPr id="88" name="Straight Connector 87"/>
          <p:cNvCxnSpPr/>
          <p:nvPr/>
        </p:nvCxnSpPr>
        <p:spPr>
          <a:xfrm>
            <a:off x="5935390" y="1530548"/>
            <a:ext cx="332060" cy="0"/>
          </a:xfrm>
          <a:prstGeom prst="line">
            <a:avLst/>
          </a:prstGeom>
          <a:ln w="1905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5935390" y="1198692"/>
            <a:ext cx="686535" cy="276999"/>
          </a:xfrm>
          <a:prstGeom prst="rect">
            <a:avLst/>
          </a:prstGeom>
          <a:noFill/>
        </p:spPr>
        <p:txBody>
          <a:bodyPr wrap="none" rtlCol="0">
            <a:spAutoFit/>
          </a:bodyPr>
          <a:lstStyle/>
          <a:p>
            <a:pPr algn="ctr"/>
            <a:r>
              <a:rPr lang="en-US" sz="1200" dirty="0" smtClean="0"/>
              <a:t>Back off</a:t>
            </a:r>
            <a:endParaRPr lang="en-US" sz="1200" dirty="0"/>
          </a:p>
        </p:txBody>
      </p:sp>
      <p:cxnSp>
        <p:nvCxnSpPr>
          <p:cNvPr id="91" name="Straight Connector 90"/>
          <p:cNvCxnSpPr/>
          <p:nvPr/>
        </p:nvCxnSpPr>
        <p:spPr>
          <a:xfrm>
            <a:off x="5935390" y="1198692"/>
            <a:ext cx="0" cy="48723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7029438" y="1152525"/>
            <a:ext cx="12" cy="531912"/>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7029438" y="1222772"/>
            <a:ext cx="919354" cy="461665"/>
          </a:xfrm>
          <a:prstGeom prst="rect">
            <a:avLst/>
          </a:prstGeom>
          <a:noFill/>
        </p:spPr>
        <p:txBody>
          <a:bodyPr wrap="none" rtlCol="0">
            <a:spAutoFit/>
          </a:bodyPr>
          <a:lstStyle/>
          <a:p>
            <a:pPr algn="ctr"/>
            <a:r>
              <a:rPr lang="en-US" sz="1200" dirty="0" smtClean="0">
                <a:solidFill>
                  <a:srgbClr val="0000FF"/>
                </a:solidFill>
              </a:rPr>
              <a:t>Last Gasp</a:t>
            </a:r>
          </a:p>
          <a:p>
            <a:pPr algn="ctr"/>
            <a:r>
              <a:rPr lang="en-US" sz="1200" dirty="0" smtClean="0">
                <a:solidFill>
                  <a:srgbClr val="0000FF"/>
                </a:solidFill>
              </a:rPr>
              <a:t>Notification</a:t>
            </a:r>
            <a:endParaRPr lang="en-US" sz="1200" dirty="0">
              <a:solidFill>
                <a:srgbClr val="0000FF"/>
              </a:solidFill>
            </a:endParaRPr>
          </a:p>
        </p:txBody>
      </p:sp>
      <p:cxnSp>
        <p:nvCxnSpPr>
          <p:cNvPr id="99" name="Straight Connector 98"/>
          <p:cNvCxnSpPr/>
          <p:nvPr/>
        </p:nvCxnSpPr>
        <p:spPr>
          <a:xfrm>
            <a:off x="5935390" y="2284511"/>
            <a:ext cx="335244" cy="0"/>
          </a:xfrm>
          <a:prstGeom prst="line">
            <a:avLst/>
          </a:prstGeom>
          <a:ln w="1905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6270634" y="2209026"/>
            <a:ext cx="1703293" cy="276999"/>
          </a:xfrm>
          <a:prstGeom prst="rect">
            <a:avLst/>
          </a:prstGeom>
          <a:noFill/>
        </p:spPr>
        <p:txBody>
          <a:bodyPr wrap="square" rtlCol="0">
            <a:spAutoFit/>
          </a:bodyPr>
          <a:lstStyle/>
          <a:p>
            <a:pPr algn="ctr"/>
            <a:r>
              <a:rPr lang="en-US" sz="1200" dirty="0" smtClean="0"/>
              <a:t>Enter low power mode</a:t>
            </a:r>
            <a:endParaRPr lang="en-US" sz="1200" dirty="0"/>
          </a:p>
        </p:txBody>
      </p:sp>
      <p:sp>
        <p:nvSpPr>
          <p:cNvPr id="101" name="TextBox 100"/>
          <p:cNvSpPr txBox="1"/>
          <p:nvPr/>
        </p:nvSpPr>
        <p:spPr>
          <a:xfrm>
            <a:off x="5935390" y="3434773"/>
            <a:ext cx="1703293" cy="461665"/>
          </a:xfrm>
          <a:prstGeom prst="rect">
            <a:avLst/>
          </a:prstGeom>
          <a:noFill/>
        </p:spPr>
        <p:txBody>
          <a:bodyPr wrap="square" rtlCol="0">
            <a:spAutoFit/>
          </a:bodyPr>
          <a:lstStyle/>
          <a:p>
            <a:pPr algn="ctr"/>
            <a:r>
              <a:rPr lang="en-US" sz="1200" dirty="0" smtClean="0"/>
              <a:t>Sustained outage detected</a:t>
            </a:r>
            <a:endParaRPr lang="en-US" sz="1200" dirty="0"/>
          </a:p>
        </p:txBody>
      </p:sp>
      <p:cxnSp>
        <p:nvCxnSpPr>
          <p:cNvPr id="102" name="Straight Arrow Connector 101"/>
          <p:cNvCxnSpPr>
            <a:stCxn id="101" idx="0"/>
          </p:cNvCxnSpPr>
          <p:nvPr/>
        </p:nvCxnSpPr>
        <p:spPr>
          <a:xfrm flipH="1" flipV="1">
            <a:off x="5935390" y="2524126"/>
            <a:ext cx="851647" cy="91064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Straight Connector 46"/>
          <p:cNvCxnSpPr/>
          <p:nvPr/>
        </p:nvCxnSpPr>
        <p:spPr>
          <a:xfrm>
            <a:off x="3115236" y="2555615"/>
            <a:ext cx="1" cy="330041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942975" y="5506928"/>
            <a:ext cx="591502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2299" y="457200"/>
            <a:ext cx="7959725" cy="447675"/>
          </a:xfrm>
        </p:spPr>
        <p:txBody>
          <a:bodyPr/>
          <a:lstStyle/>
          <a:p>
            <a:r>
              <a:rPr lang="en-US" sz="2400" b="1" dirty="0" smtClean="0"/>
              <a:t>Power Restoration Notification</a:t>
            </a:r>
            <a:endParaRPr lang="en-US" sz="2400" b="1" dirty="0"/>
          </a:p>
        </p:txBody>
      </p:sp>
      <p:sp>
        <p:nvSpPr>
          <p:cNvPr id="3" name="Footer Placeholder 2"/>
          <p:cNvSpPr>
            <a:spLocks noGrp="1"/>
          </p:cNvSpPr>
          <p:nvPr>
            <p:ph type="ftr" sz="quarter" idx="10"/>
          </p:nvPr>
        </p:nvSpPr>
        <p:spPr>
          <a:xfrm>
            <a:off x="1584325" y="6571624"/>
            <a:ext cx="3034632" cy="246008"/>
          </a:xfrm>
        </p:spPr>
        <p:txBody>
          <a:bodyPr/>
          <a:lstStyle/>
          <a:p>
            <a:r>
              <a:rPr lang="en-US" smtClean="0"/>
              <a:t>© On-Ramp Wireless, Inc. All rights reserved.</a:t>
            </a:r>
            <a:endParaRPr lang="en-US" dirty="0"/>
          </a:p>
        </p:txBody>
      </p:sp>
      <p:pic>
        <p:nvPicPr>
          <p:cNvPr id="1029" name="Picture 5"/>
          <p:cNvPicPr>
            <a:picLocks noChangeAspect="1" noChangeArrowheads="1"/>
          </p:cNvPicPr>
          <p:nvPr/>
        </p:nvPicPr>
        <p:blipFill>
          <a:blip r:embed="rId2"/>
          <a:srcRect/>
          <a:stretch>
            <a:fillRect/>
          </a:stretch>
        </p:blipFill>
        <p:spPr bwMode="auto">
          <a:xfrm>
            <a:off x="3119524" y="5302141"/>
            <a:ext cx="1219200" cy="314325"/>
          </a:xfrm>
          <a:prstGeom prst="rect">
            <a:avLst/>
          </a:prstGeom>
          <a:noFill/>
          <a:ln w="9525">
            <a:noFill/>
            <a:miter lim="800000"/>
            <a:headEnd/>
            <a:tailEnd/>
          </a:ln>
        </p:spPr>
      </p:pic>
      <p:sp>
        <p:nvSpPr>
          <p:cNvPr id="25" name="TextBox 24"/>
          <p:cNvSpPr txBox="1"/>
          <p:nvPr/>
        </p:nvSpPr>
        <p:spPr>
          <a:xfrm>
            <a:off x="2468375" y="5884952"/>
            <a:ext cx="1303627" cy="307777"/>
          </a:xfrm>
          <a:prstGeom prst="rect">
            <a:avLst/>
          </a:prstGeom>
          <a:noFill/>
        </p:spPr>
        <p:txBody>
          <a:bodyPr wrap="none" rtlCol="0">
            <a:spAutoFit/>
          </a:bodyPr>
          <a:lstStyle/>
          <a:p>
            <a:r>
              <a:rPr lang="en-US" sz="1400" dirty="0" smtClean="0"/>
              <a:t>Power restored</a:t>
            </a:r>
            <a:endParaRPr lang="en-US" sz="1400" dirty="0"/>
          </a:p>
        </p:txBody>
      </p:sp>
      <p:cxnSp>
        <p:nvCxnSpPr>
          <p:cNvPr id="27" name="Straight Arrow Connector 26"/>
          <p:cNvCxnSpPr>
            <a:stCxn id="25" idx="0"/>
            <a:endCxn id="1029" idx="1"/>
          </p:cNvCxnSpPr>
          <p:nvPr/>
        </p:nvCxnSpPr>
        <p:spPr>
          <a:xfrm flipH="1" flipV="1">
            <a:off x="3119524" y="5459304"/>
            <a:ext cx="665" cy="425648"/>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942975" y="4665401"/>
            <a:ext cx="5915025" cy="9527"/>
          </a:xfrm>
          <a:prstGeom prst="line">
            <a:avLst/>
          </a:prstGeom>
          <a:ln w="19050"/>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V="1">
            <a:off x="3120189" y="3917689"/>
            <a:ext cx="0" cy="747712"/>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942975" y="4521039"/>
            <a:ext cx="638636" cy="307777"/>
          </a:xfrm>
          <a:prstGeom prst="rect">
            <a:avLst/>
          </a:prstGeom>
          <a:solidFill>
            <a:schemeClr val="bg1"/>
          </a:solidFill>
        </p:spPr>
        <p:txBody>
          <a:bodyPr wrap="none" rtlCol="0">
            <a:spAutoFit/>
          </a:bodyPr>
          <a:lstStyle/>
          <a:p>
            <a:r>
              <a:rPr lang="en-US" sz="1400" dirty="0" smtClean="0"/>
              <a:t>Meter</a:t>
            </a:r>
            <a:endParaRPr lang="en-US" sz="1400" dirty="0"/>
          </a:p>
        </p:txBody>
      </p:sp>
      <p:cxnSp>
        <p:nvCxnSpPr>
          <p:cNvPr id="52" name="Straight Connector 51"/>
          <p:cNvCxnSpPr/>
          <p:nvPr/>
        </p:nvCxnSpPr>
        <p:spPr>
          <a:xfrm flipV="1">
            <a:off x="942975" y="3887626"/>
            <a:ext cx="5915025" cy="1489"/>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42975" y="3735226"/>
            <a:ext cx="676788" cy="307777"/>
          </a:xfrm>
          <a:prstGeom prst="rect">
            <a:avLst/>
          </a:prstGeom>
          <a:solidFill>
            <a:schemeClr val="bg1"/>
          </a:solidFill>
        </p:spPr>
        <p:txBody>
          <a:bodyPr wrap="none" rtlCol="0">
            <a:spAutoFit/>
          </a:bodyPr>
          <a:lstStyle/>
          <a:p>
            <a:r>
              <a:rPr lang="en-US" sz="1400" dirty="0" smtClean="0"/>
              <a:t>EMCM</a:t>
            </a:r>
            <a:endParaRPr lang="en-US" sz="1400" dirty="0"/>
          </a:p>
        </p:txBody>
      </p:sp>
      <p:cxnSp>
        <p:nvCxnSpPr>
          <p:cNvPr id="54" name="Straight Connector 53"/>
          <p:cNvCxnSpPr/>
          <p:nvPr/>
        </p:nvCxnSpPr>
        <p:spPr>
          <a:xfrm>
            <a:off x="942975" y="3087527"/>
            <a:ext cx="591502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942975" y="2933638"/>
            <a:ext cx="579005" cy="307777"/>
          </a:xfrm>
          <a:prstGeom prst="rect">
            <a:avLst/>
          </a:prstGeom>
          <a:solidFill>
            <a:schemeClr val="bg1"/>
          </a:solidFill>
        </p:spPr>
        <p:txBody>
          <a:bodyPr wrap="none" rtlCol="0">
            <a:spAutoFit/>
          </a:bodyPr>
          <a:lstStyle/>
          <a:p>
            <a:r>
              <a:rPr lang="en-US" sz="1400" dirty="0" smtClean="0"/>
              <a:t>Node</a:t>
            </a:r>
            <a:endParaRPr lang="en-US" sz="1400" dirty="0"/>
          </a:p>
        </p:txBody>
      </p:sp>
      <p:cxnSp>
        <p:nvCxnSpPr>
          <p:cNvPr id="60" name="Straight Connector 59"/>
          <p:cNvCxnSpPr/>
          <p:nvPr/>
        </p:nvCxnSpPr>
        <p:spPr>
          <a:xfrm flipV="1">
            <a:off x="3124200" y="3087527"/>
            <a:ext cx="0" cy="801588"/>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2305050" y="4204928"/>
            <a:ext cx="805029" cy="461665"/>
          </a:xfrm>
          <a:prstGeom prst="rect">
            <a:avLst/>
          </a:prstGeom>
          <a:noFill/>
        </p:spPr>
        <p:txBody>
          <a:bodyPr wrap="none" rtlCol="0">
            <a:spAutoFit/>
          </a:bodyPr>
          <a:lstStyle/>
          <a:p>
            <a:pPr algn="ctr"/>
            <a:r>
              <a:rPr lang="en-US" sz="1200" dirty="0" smtClean="0">
                <a:solidFill>
                  <a:srgbClr val="0000FF"/>
                </a:solidFill>
              </a:rPr>
              <a:t>Power fail</a:t>
            </a:r>
          </a:p>
          <a:p>
            <a:pPr algn="ctr"/>
            <a:r>
              <a:rPr lang="en-US" sz="1200" smtClean="0">
                <a:solidFill>
                  <a:srgbClr val="0000FF"/>
                </a:solidFill>
              </a:rPr>
              <a:t>deassert</a:t>
            </a:r>
            <a:endParaRPr lang="en-US" sz="1200" dirty="0">
              <a:solidFill>
                <a:srgbClr val="0000FF"/>
              </a:solidFill>
            </a:endParaRPr>
          </a:p>
        </p:txBody>
      </p:sp>
      <p:sp>
        <p:nvSpPr>
          <p:cNvPr id="67" name="TextBox 66"/>
          <p:cNvSpPr txBox="1"/>
          <p:nvPr/>
        </p:nvSpPr>
        <p:spPr>
          <a:xfrm>
            <a:off x="2351988" y="3425961"/>
            <a:ext cx="711156" cy="461665"/>
          </a:xfrm>
          <a:prstGeom prst="rect">
            <a:avLst/>
          </a:prstGeom>
          <a:noFill/>
        </p:spPr>
        <p:txBody>
          <a:bodyPr wrap="none" rtlCol="0">
            <a:spAutoFit/>
          </a:bodyPr>
          <a:lstStyle/>
          <a:p>
            <a:pPr algn="ctr"/>
            <a:r>
              <a:rPr lang="en-US" sz="1200" dirty="0" smtClean="0">
                <a:solidFill>
                  <a:srgbClr val="0000FF"/>
                </a:solidFill>
              </a:rPr>
              <a:t>Power </a:t>
            </a:r>
          </a:p>
          <a:p>
            <a:pPr algn="ctr"/>
            <a:r>
              <a:rPr lang="en-US" sz="1200" dirty="0" smtClean="0">
                <a:solidFill>
                  <a:srgbClr val="0000FF"/>
                </a:solidFill>
              </a:rPr>
              <a:t>restored</a:t>
            </a:r>
            <a:endParaRPr lang="en-US" sz="1200" dirty="0">
              <a:solidFill>
                <a:srgbClr val="0000FF"/>
              </a:solidFill>
            </a:endParaRPr>
          </a:p>
        </p:txBody>
      </p:sp>
      <p:sp>
        <p:nvSpPr>
          <p:cNvPr id="68" name="TextBox 67"/>
          <p:cNvSpPr txBox="1"/>
          <p:nvPr/>
        </p:nvSpPr>
        <p:spPr>
          <a:xfrm>
            <a:off x="5500590" y="2625862"/>
            <a:ext cx="1555490" cy="461665"/>
          </a:xfrm>
          <a:prstGeom prst="rect">
            <a:avLst/>
          </a:prstGeom>
          <a:noFill/>
        </p:spPr>
        <p:txBody>
          <a:bodyPr wrap="none" rtlCol="0">
            <a:spAutoFit/>
          </a:bodyPr>
          <a:lstStyle/>
          <a:p>
            <a:r>
              <a:rPr lang="en-US" sz="1200" dirty="0" smtClean="0"/>
              <a:t>Reports exact time of </a:t>
            </a:r>
          </a:p>
          <a:p>
            <a:r>
              <a:rPr lang="en-US" sz="1200" dirty="0" smtClean="0"/>
              <a:t>Power restoration</a:t>
            </a:r>
          </a:p>
        </p:txBody>
      </p:sp>
      <p:cxnSp>
        <p:nvCxnSpPr>
          <p:cNvPr id="70" name="Straight Connector 69"/>
          <p:cNvCxnSpPr/>
          <p:nvPr/>
        </p:nvCxnSpPr>
        <p:spPr>
          <a:xfrm>
            <a:off x="3134138" y="2786448"/>
            <a:ext cx="299726" cy="0"/>
          </a:xfrm>
          <a:prstGeom prst="line">
            <a:avLst/>
          </a:prstGeom>
          <a:ln w="1905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flipH="1" flipV="1">
            <a:off x="5500590" y="2238313"/>
            <a:ext cx="883" cy="849214"/>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6" name="TextBox 95"/>
          <p:cNvSpPr txBox="1"/>
          <p:nvPr/>
        </p:nvSpPr>
        <p:spPr>
          <a:xfrm>
            <a:off x="5500590" y="2370949"/>
            <a:ext cx="1135119" cy="276999"/>
          </a:xfrm>
          <a:prstGeom prst="rect">
            <a:avLst/>
          </a:prstGeom>
          <a:noFill/>
        </p:spPr>
        <p:txBody>
          <a:bodyPr wrap="none" rtlCol="0">
            <a:spAutoFit/>
          </a:bodyPr>
          <a:lstStyle/>
          <a:p>
            <a:pPr algn="ctr"/>
            <a:r>
              <a:rPr lang="en-US" sz="1200" dirty="0" err="1" smtClean="0">
                <a:solidFill>
                  <a:srgbClr val="0000FF"/>
                </a:solidFill>
              </a:rPr>
              <a:t>Power_Restore</a:t>
            </a:r>
            <a:endParaRPr lang="en-US" sz="1200" dirty="0">
              <a:solidFill>
                <a:srgbClr val="0000FF"/>
              </a:solidFill>
            </a:endParaRPr>
          </a:p>
        </p:txBody>
      </p:sp>
      <p:sp>
        <p:nvSpPr>
          <p:cNvPr id="101" name="TextBox 100"/>
          <p:cNvSpPr txBox="1"/>
          <p:nvPr/>
        </p:nvSpPr>
        <p:spPr>
          <a:xfrm>
            <a:off x="3394603" y="3427450"/>
            <a:ext cx="1258661" cy="461665"/>
          </a:xfrm>
          <a:prstGeom prst="rect">
            <a:avLst/>
          </a:prstGeom>
          <a:noFill/>
        </p:spPr>
        <p:txBody>
          <a:bodyPr wrap="square" rtlCol="0">
            <a:spAutoFit/>
          </a:bodyPr>
          <a:lstStyle/>
          <a:p>
            <a:pPr algn="ctr"/>
            <a:r>
              <a:rPr lang="en-US" sz="1200" dirty="0" smtClean="0"/>
              <a:t>Node rejoins the </a:t>
            </a:r>
          </a:p>
          <a:p>
            <a:pPr algn="ctr"/>
            <a:r>
              <a:rPr lang="en-US" sz="1200" dirty="0" smtClean="0"/>
              <a:t>AMI network</a:t>
            </a:r>
            <a:endParaRPr lang="en-US" sz="1200" dirty="0"/>
          </a:p>
        </p:txBody>
      </p:sp>
      <p:cxnSp>
        <p:nvCxnSpPr>
          <p:cNvPr id="102" name="Straight Arrow Connector 101"/>
          <p:cNvCxnSpPr>
            <a:stCxn id="101" idx="0"/>
          </p:cNvCxnSpPr>
          <p:nvPr/>
        </p:nvCxnSpPr>
        <p:spPr>
          <a:xfrm flipH="1" flipV="1">
            <a:off x="3739205" y="3160752"/>
            <a:ext cx="284729" cy="266698"/>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flipV="1">
            <a:off x="3739193" y="2238313"/>
            <a:ext cx="12" cy="850703"/>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39193" y="2370949"/>
            <a:ext cx="1267206" cy="276999"/>
          </a:xfrm>
          <a:prstGeom prst="rect">
            <a:avLst/>
          </a:prstGeom>
          <a:noFill/>
        </p:spPr>
        <p:txBody>
          <a:bodyPr wrap="none" rtlCol="0">
            <a:spAutoFit/>
          </a:bodyPr>
          <a:lstStyle/>
          <a:p>
            <a:pPr algn="ctr"/>
            <a:r>
              <a:rPr lang="en-US" sz="1200" dirty="0" err="1" smtClean="0">
                <a:solidFill>
                  <a:srgbClr val="0000FF"/>
                </a:solidFill>
              </a:rPr>
              <a:t>Power_Fail_Clear</a:t>
            </a:r>
            <a:endParaRPr lang="en-US" sz="1200" dirty="0">
              <a:solidFill>
                <a:srgbClr val="0000FF"/>
              </a:solidFill>
            </a:endParaRPr>
          </a:p>
        </p:txBody>
      </p:sp>
      <p:cxnSp>
        <p:nvCxnSpPr>
          <p:cNvPr id="92" name="Straight Arrow Connector 91"/>
          <p:cNvCxnSpPr>
            <a:stCxn id="68" idx="2"/>
            <a:endCxn id="64" idx="3"/>
          </p:cNvCxnSpPr>
          <p:nvPr/>
        </p:nvCxnSpPr>
        <p:spPr>
          <a:xfrm rot="5400000">
            <a:off x="4020090" y="2177516"/>
            <a:ext cx="1348234" cy="3168256"/>
          </a:xfrm>
          <a:prstGeom prst="bentConnector2">
            <a:avLst/>
          </a:prstGeom>
          <a:ln w="19050">
            <a:solidFill>
              <a:schemeClr val="tx1"/>
            </a:solidFill>
            <a:prstDash val="sysDash"/>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3739193" y="2627351"/>
            <a:ext cx="1107675" cy="461665"/>
          </a:xfrm>
          <a:prstGeom prst="rect">
            <a:avLst/>
          </a:prstGeom>
          <a:noFill/>
        </p:spPr>
        <p:txBody>
          <a:bodyPr wrap="none" rtlCol="0">
            <a:spAutoFit/>
          </a:bodyPr>
          <a:lstStyle/>
          <a:p>
            <a:r>
              <a:rPr lang="en-US" sz="1200" dirty="0" smtClean="0"/>
              <a:t>Notifies power</a:t>
            </a:r>
          </a:p>
          <a:p>
            <a:r>
              <a:rPr lang="en-US" sz="1200" dirty="0" smtClean="0"/>
              <a:t>restoration</a:t>
            </a:r>
          </a:p>
        </p:txBody>
      </p:sp>
      <p:pic>
        <p:nvPicPr>
          <p:cNvPr id="104" name="Picture 5"/>
          <p:cNvPicPr>
            <a:picLocks noChangeAspect="1" noChangeArrowheads="1"/>
          </p:cNvPicPr>
          <p:nvPr/>
        </p:nvPicPr>
        <p:blipFill>
          <a:blip r:embed="rId2"/>
          <a:srcRect/>
          <a:stretch>
            <a:fillRect/>
          </a:stretch>
        </p:blipFill>
        <p:spPr bwMode="auto">
          <a:xfrm>
            <a:off x="4338724" y="5302141"/>
            <a:ext cx="1219200" cy="314325"/>
          </a:xfrm>
          <a:prstGeom prst="rect">
            <a:avLst/>
          </a:prstGeom>
          <a:noFill/>
          <a:ln w="9525">
            <a:noFill/>
            <a:miter lim="800000"/>
            <a:headEnd/>
            <a:tailEnd/>
          </a:ln>
        </p:spPr>
      </p:pic>
      <p:pic>
        <p:nvPicPr>
          <p:cNvPr id="105" name="Picture 5"/>
          <p:cNvPicPr>
            <a:picLocks noChangeAspect="1" noChangeArrowheads="1"/>
          </p:cNvPicPr>
          <p:nvPr/>
        </p:nvPicPr>
        <p:blipFill>
          <a:blip r:embed="rId2"/>
          <a:srcRect/>
          <a:stretch>
            <a:fillRect/>
          </a:stretch>
        </p:blipFill>
        <p:spPr bwMode="auto">
          <a:xfrm>
            <a:off x="5557924" y="5302141"/>
            <a:ext cx="1219200" cy="314325"/>
          </a:xfrm>
          <a:prstGeom prst="rect">
            <a:avLst/>
          </a:prstGeom>
          <a:noFill/>
          <a:ln w="9525">
            <a:noFill/>
            <a:miter lim="800000"/>
            <a:headEnd/>
            <a:tailEnd/>
          </a:ln>
        </p:spPr>
      </p:pic>
      <p:cxnSp>
        <p:nvCxnSpPr>
          <p:cNvPr id="107" name="Straight Connector 106"/>
          <p:cNvCxnSpPr/>
          <p:nvPr/>
        </p:nvCxnSpPr>
        <p:spPr>
          <a:xfrm flipV="1">
            <a:off x="942975" y="2235336"/>
            <a:ext cx="5915025" cy="1489"/>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108" name="TextBox 107"/>
          <p:cNvSpPr txBox="1"/>
          <p:nvPr/>
        </p:nvSpPr>
        <p:spPr>
          <a:xfrm>
            <a:off x="942975" y="2082936"/>
            <a:ext cx="838563" cy="307777"/>
          </a:xfrm>
          <a:prstGeom prst="rect">
            <a:avLst/>
          </a:prstGeom>
          <a:solidFill>
            <a:schemeClr val="bg1"/>
          </a:solidFill>
        </p:spPr>
        <p:txBody>
          <a:bodyPr wrap="none" rtlCol="0">
            <a:spAutoFit/>
          </a:bodyPr>
          <a:lstStyle/>
          <a:p>
            <a:r>
              <a:rPr lang="en-US" sz="1400" dirty="0" smtClean="0"/>
              <a:t>HES/OTV</a:t>
            </a:r>
            <a:endParaRPr lang="en-US" sz="1400" dirty="0"/>
          </a:p>
        </p:txBody>
      </p:sp>
      <p:cxnSp>
        <p:nvCxnSpPr>
          <p:cNvPr id="114" name="Straight Connector 113"/>
          <p:cNvCxnSpPr/>
          <p:nvPr/>
        </p:nvCxnSpPr>
        <p:spPr>
          <a:xfrm flipH="1" flipV="1">
            <a:off x="3771337" y="1387610"/>
            <a:ext cx="12" cy="850703"/>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flipV="1">
            <a:off x="5529153" y="1387610"/>
            <a:ext cx="12" cy="850703"/>
          </a:xfrm>
          <a:prstGeom prst="line">
            <a:avLst/>
          </a:prstGeom>
          <a:ln w="19050">
            <a:solidFill>
              <a:srgbClr val="0000FF"/>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3714113" y="1621271"/>
            <a:ext cx="1306383" cy="646331"/>
          </a:xfrm>
          <a:prstGeom prst="rect">
            <a:avLst/>
          </a:prstGeom>
          <a:noFill/>
        </p:spPr>
        <p:txBody>
          <a:bodyPr wrap="none" rtlCol="0">
            <a:spAutoFit/>
          </a:bodyPr>
          <a:lstStyle/>
          <a:p>
            <a:pPr algn="ctr"/>
            <a:r>
              <a:rPr lang="en-US" sz="1200" dirty="0" smtClean="0"/>
              <a:t>Power restoration</a:t>
            </a:r>
          </a:p>
          <a:p>
            <a:pPr algn="ctr"/>
            <a:r>
              <a:rPr lang="en-US" sz="1200" dirty="0" smtClean="0"/>
              <a:t>Notification</a:t>
            </a:r>
          </a:p>
          <a:p>
            <a:pPr algn="ctr"/>
            <a:r>
              <a:rPr lang="en-US" sz="1200" dirty="0" smtClean="0"/>
              <a:t>(CIM message)</a:t>
            </a:r>
          </a:p>
        </p:txBody>
      </p:sp>
      <p:sp>
        <p:nvSpPr>
          <p:cNvPr id="117" name="TextBox 116"/>
          <p:cNvSpPr txBox="1"/>
          <p:nvPr/>
        </p:nvSpPr>
        <p:spPr>
          <a:xfrm>
            <a:off x="5470741" y="1589005"/>
            <a:ext cx="1306383" cy="646331"/>
          </a:xfrm>
          <a:prstGeom prst="rect">
            <a:avLst/>
          </a:prstGeom>
          <a:noFill/>
        </p:spPr>
        <p:txBody>
          <a:bodyPr wrap="none" rtlCol="0">
            <a:spAutoFit/>
          </a:bodyPr>
          <a:lstStyle/>
          <a:p>
            <a:pPr algn="ctr"/>
            <a:r>
              <a:rPr lang="en-US" sz="1200" dirty="0" smtClean="0"/>
              <a:t>Power restoration</a:t>
            </a:r>
          </a:p>
          <a:p>
            <a:pPr algn="ctr"/>
            <a:r>
              <a:rPr lang="en-US" sz="1200" dirty="0" smtClean="0"/>
              <a:t>Details</a:t>
            </a:r>
          </a:p>
          <a:p>
            <a:pPr algn="ctr"/>
            <a:r>
              <a:rPr lang="en-US" sz="1200" dirty="0" smtClean="0"/>
              <a:t>(CIM message)</a:t>
            </a:r>
          </a:p>
        </p:txBody>
      </p:sp>
      <p:cxnSp>
        <p:nvCxnSpPr>
          <p:cNvPr id="120" name="Straight Connector 119"/>
          <p:cNvCxnSpPr/>
          <p:nvPr/>
        </p:nvCxnSpPr>
        <p:spPr>
          <a:xfrm flipV="1">
            <a:off x="942975" y="1384634"/>
            <a:ext cx="5915025" cy="1489"/>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121" name="TextBox 120"/>
          <p:cNvSpPr txBox="1"/>
          <p:nvPr/>
        </p:nvSpPr>
        <p:spPr>
          <a:xfrm>
            <a:off x="942975" y="1232234"/>
            <a:ext cx="538930" cy="307777"/>
          </a:xfrm>
          <a:prstGeom prst="rect">
            <a:avLst/>
          </a:prstGeom>
          <a:solidFill>
            <a:schemeClr val="bg1"/>
          </a:solidFill>
        </p:spPr>
        <p:txBody>
          <a:bodyPr wrap="none" rtlCol="0">
            <a:spAutoFit/>
          </a:bodyPr>
          <a:lstStyle/>
          <a:p>
            <a:r>
              <a:rPr lang="en-US" sz="1400" dirty="0" smtClean="0"/>
              <a:t>OMS</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On-Ramp Wireless, Inc. All rights reserved.</a:t>
            </a:r>
            <a:endParaRPr lang="en-US" dirty="0"/>
          </a:p>
        </p:txBody>
      </p:sp>
      <p:sp>
        <p:nvSpPr>
          <p:cNvPr id="3" name="Slide Number Placeholder 2"/>
          <p:cNvSpPr>
            <a:spLocks noGrp="1"/>
          </p:cNvSpPr>
          <p:nvPr>
            <p:ph type="sldNum" sz="quarter" idx="4"/>
          </p:nvPr>
        </p:nvSpPr>
        <p:spPr/>
        <p:txBody>
          <a:bodyPr/>
          <a:lstStyle/>
          <a:p>
            <a:fld id="{AB6028C2-E14D-5143-BCC4-555080D062CD}" type="slidenum">
              <a:rPr lang="en-US" smtClean="0"/>
              <a:pPr/>
              <a:t>2</a:t>
            </a:fld>
            <a:endParaRPr lang="en-US" dirty="0"/>
          </a:p>
        </p:txBody>
      </p:sp>
      <p:sp>
        <p:nvSpPr>
          <p:cNvPr id="4" name="Title 3"/>
          <p:cNvSpPr>
            <a:spLocks noGrp="1"/>
          </p:cNvSpPr>
          <p:nvPr>
            <p:ph type="title"/>
          </p:nvPr>
        </p:nvSpPr>
        <p:spPr>
          <a:xfrm>
            <a:off x="622300" y="457200"/>
            <a:ext cx="8159750" cy="447675"/>
          </a:xfrm>
        </p:spPr>
        <p:txBody>
          <a:bodyPr/>
          <a:lstStyle/>
          <a:p>
            <a:r>
              <a:rPr lang="en-US" sz="2400" b="1" dirty="0" smtClean="0"/>
              <a:t>Momentary and Sustained Power Outage</a:t>
            </a:r>
            <a:endParaRPr lang="en-US" sz="2400" b="1" dirty="0"/>
          </a:p>
        </p:txBody>
      </p:sp>
      <p:sp>
        <p:nvSpPr>
          <p:cNvPr id="5" name="Content Placeholder 4"/>
          <p:cNvSpPr>
            <a:spLocks noGrp="1"/>
          </p:cNvSpPr>
          <p:nvPr>
            <p:ph sz="quarter" idx="10"/>
          </p:nvPr>
        </p:nvSpPr>
        <p:spPr>
          <a:xfrm>
            <a:off x="622300" y="1127512"/>
            <a:ext cx="7877175" cy="4906576"/>
          </a:xfrm>
        </p:spPr>
        <p:txBody>
          <a:bodyPr/>
          <a:lstStyle/>
          <a:p>
            <a:pPr>
              <a:spcAft>
                <a:spcPts val="600"/>
              </a:spcAft>
              <a:buNone/>
            </a:pPr>
            <a:r>
              <a:rPr lang="en-US" sz="1800" b="1" dirty="0" smtClean="0">
                <a:latin typeface="+mn-lt"/>
              </a:rPr>
              <a:t>Sustained Power Outage</a:t>
            </a:r>
          </a:p>
          <a:p>
            <a:pPr>
              <a:spcAft>
                <a:spcPts val="600"/>
              </a:spcAft>
            </a:pPr>
            <a:r>
              <a:rPr lang="en-US" sz="1800" dirty="0" smtClean="0">
                <a:latin typeface="+mn-lt"/>
              </a:rPr>
              <a:t>Total loss of power lasting more than two to five minutes</a:t>
            </a:r>
          </a:p>
          <a:p>
            <a:pPr>
              <a:spcAft>
                <a:spcPts val="600"/>
              </a:spcAft>
            </a:pPr>
            <a:r>
              <a:rPr lang="en-US" sz="1800" dirty="0" smtClean="0">
                <a:latin typeface="+mn-lt"/>
              </a:rPr>
              <a:t>Can be due to accidental or planned reasons – storms, equipment damage etc.</a:t>
            </a:r>
          </a:p>
          <a:p>
            <a:pPr>
              <a:spcAft>
                <a:spcPts val="600"/>
              </a:spcAft>
            </a:pPr>
            <a:r>
              <a:rPr lang="en-US" sz="1800" dirty="0" smtClean="0">
                <a:latin typeface="+mn-lt"/>
              </a:rPr>
              <a:t>Typically requires Utility’s intervention to restore power</a:t>
            </a:r>
          </a:p>
          <a:p>
            <a:pPr>
              <a:spcAft>
                <a:spcPts val="600"/>
              </a:spcAft>
            </a:pPr>
            <a:endParaRPr lang="en-US" sz="1800" dirty="0" smtClean="0">
              <a:latin typeface="+mn-lt"/>
            </a:endParaRPr>
          </a:p>
          <a:p>
            <a:pPr>
              <a:spcAft>
                <a:spcPts val="600"/>
              </a:spcAft>
              <a:buNone/>
            </a:pPr>
            <a:r>
              <a:rPr lang="en-US" sz="1800" b="1" dirty="0" smtClean="0">
                <a:latin typeface="+mn-lt"/>
              </a:rPr>
              <a:t>Momentary Power Outage</a:t>
            </a:r>
          </a:p>
          <a:p>
            <a:pPr>
              <a:spcAft>
                <a:spcPts val="600"/>
              </a:spcAft>
            </a:pPr>
            <a:r>
              <a:rPr lang="en-US" sz="1800" dirty="0" smtClean="0">
                <a:latin typeface="+mn-lt"/>
              </a:rPr>
              <a:t>Power loss of short duration (less than two to five minutes)</a:t>
            </a:r>
          </a:p>
          <a:p>
            <a:pPr>
              <a:spcAft>
                <a:spcPts val="600"/>
              </a:spcAft>
            </a:pPr>
            <a:r>
              <a:rPr lang="en-US" sz="1800" dirty="0" smtClean="0">
                <a:latin typeface="+mn-lt"/>
              </a:rPr>
              <a:t>Often caused by interference on power lines – tree branch, dead animal etc.</a:t>
            </a:r>
          </a:p>
          <a:p>
            <a:pPr>
              <a:spcAft>
                <a:spcPts val="600"/>
              </a:spcAft>
            </a:pPr>
            <a:r>
              <a:rPr lang="en-US" sz="1800" dirty="0" smtClean="0">
                <a:latin typeface="+mn-lt"/>
              </a:rPr>
              <a:t>Automatic “</a:t>
            </a:r>
            <a:r>
              <a:rPr lang="en-US" sz="1800" dirty="0" err="1" smtClean="0">
                <a:latin typeface="+mn-lt"/>
              </a:rPr>
              <a:t>reclosers</a:t>
            </a:r>
            <a:r>
              <a:rPr lang="en-US" sz="1800" dirty="0" smtClean="0">
                <a:latin typeface="+mn-lt"/>
              </a:rPr>
              <a:t>” on power lines revive power when interference gets cleared in few minutes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On-Ramp Wireless, Inc. All rights reserved.</a:t>
            </a:r>
            <a:endParaRPr lang="en-US" dirty="0"/>
          </a:p>
        </p:txBody>
      </p:sp>
      <p:sp>
        <p:nvSpPr>
          <p:cNvPr id="3" name="Slide Number Placeholder 2"/>
          <p:cNvSpPr>
            <a:spLocks noGrp="1"/>
          </p:cNvSpPr>
          <p:nvPr>
            <p:ph type="sldNum" sz="quarter" idx="4"/>
          </p:nvPr>
        </p:nvSpPr>
        <p:spPr/>
        <p:txBody>
          <a:bodyPr/>
          <a:lstStyle/>
          <a:p>
            <a:fld id="{AB6028C2-E14D-5143-BCC4-555080D062CD}" type="slidenum">
              <a:rPr lang="en-US" smtClean="0"/>
              <a:pPr/>
              <a:t>3</a:t>
            </a:fld>
            <a:endParaRPr lang="en-US" dirty="0"/>
          </a:p>
        </p:txBody>
      </p:sp>
      <p:sp>
        <p:nvSpPr>
          <p:cNvPr id="4" name="Title 3"/>
          <p:cNvSpPr>
            <a:spLocks noGrp="1"/>
          </p:cNvSpPr>
          <p:nvPr>
            <p:ph type="title"/>
          </p:nvPr>
        </p:nvSpPr>
        <p:spPr>
          <a:xfrm>
            <a:off x="622300" y="457200"/>
            <a:ext cx="8159750" cy="447675"/>
          </a:xfrm>
        </p:spPr>
        <p:txBody>
          <a:bodyPr/>
          <a:lstStyle/>
          <a:p>
            <a:r>
              <a:rPr lang="en-US" sz="2400" b="1" dirty="0" smtClean="0"/>
              <a:t>Parameters Used in AMI to Determine Outage Type</a:t>
            </a:r>
            <a:endParaRPr lang="en-US" sz="2400" b="1" dirty="0"/>
          </a:p>
        </p:txBody>
      </p:sp>
      <p:sp>
        <p:nvSpPr>
          <p:cNvPr id="5" name="Content Placeholder 4"/>
          <p:cNvSpPr>
            <a:spLocks noGrp="1"/>
          </p:cNvSpPr>
          <p:nvPr>
            <p:ph sz="quarter" idx="10"/>
          </p:nvPr>
        </p:nvSpPr>
        <p:spPr>
          <a:xfrm>
            <a:off x="622300" y="1127512"/>
            <a:ext cx="7877175" cy="4906576"/>
          </a:xfrm>
        </p:spPr>
        <p:txBody>
          <a:bodyPr/>
          <a:lstStyle/>
          <a:p>
            <a:pPr>
              <a:spcAft>
                <a:spcPts val="600"/>
              </a:spcAft>
              <a:buNone/>
            </a:pPr>
            <a:r>
              <a:rPr lang="en-US" sz="1800" dirty="0" smtClean="0">
                <a:latin typeface="+mn-lt"/>
              </a:rPr>
              <a:t>Following configurable parameters are used in ORW’s AMI system</a:t>
            </a:r>
          </a:p>
          <a:p>
            <a:pPr>
              <a:spcAft>
                <a:spcPts val="600"/>
              </a:spcAft>
            </a:pPr>
            <a:r>
              <a:rPr lang="en-US" sz="1800" b="1" dirty="0" smtClean="0">
                <a:latin typeface="+mn-lt"/>
              </a:rPr>
              <a:t>Threshold time to declare sustained outage</a:t>
            </a:r>
          </a:p>
          <a:p>
            <a:pPr lvl="1">
              <a:spcAft>
                <a:spcPts val="600"/>
              </a:spcAft>
            </a:pPr>
            <a:r>
              <a:rPr lang="en-US" sz="1600" dirty="0" smtClean="0">
                <a:latin typeface="+mn-lt"/>
              </a:rPr>
              <a:t>Sustained power outage declared if voltage drops below threshold for this amount of time</a:t>
            </a:r>
          </a:p>
          <a:p>
            <a:pPr lvl="1">
              <a:spcAft>
                <a:spcPts val="600"/>
              </a:spcAft>
            </a:pPr>
            <a:r>
              <a:rPr lang="en-US" sz="1600" dirty="0" smtClean="0">
                <a:latin typeface="+mn-lt"/>
              </a:rPr>
              <a:t>Default value = 120 seconds. Configurable setting</a:t>
            </a:r>
            <a:endParaRPr lang="en-US" sz="1800" dirty="0" smtClean="0">
              <a:latin typeface="+mn-lt"/>
            </a:endParaRPr>
          </a:p>
          <a:p>
            <a:pPr>
              <a:spcAft>
                <a:spcPts val="600"/>
              </a:spcAft>
            </a:pPr>
            <a:r>
              <a:rPr lang="en-US" sz="1800" b="1" dirty="0" smtClean="0">
                <a:latin typeface="+mn-lt"/>
              </a:rPr>
              <a:t>Minimum duration of steady power required</a:t>
            </a:r>
          </a:p>
          <a:p>
            <a:pPr lvl="1">
              <a:spcAft>
                <a:spcPts val="600"/>
              </a:spcAft>
            </a:pPr>
            <a:r>
              <a:rPr lang="en-US" sz="1600" dirty="0" smtClean="0">
                <a:latin typeface="+mn-lt"/>
              </a:rPr>
              <a:t>Power is considered restored if it is observed for this entire duration</a:t>
            </a:r>
          </a:p>
          <a:p>
            <a:pPr lvl="1">
              <a:spcAft>
                <a:spcPts val="600"/>
              </a:spcAft>
            </a:pPr>
            <a:r>
              <a:rPr lang="en-US" sz="1600" dirty="0" smtClean="0">
                <a:latin typeface="+mn-lt"/>
              </a:rPr>
              <a:t>Default value  = 3000ms. Configurable setting</a:t>
            </a:r>
          </a:p>
          <a:p>
            <a:pPr>
              <a:spcAft>
                <a:spcPts val="600"/>
              </a:spcAft>
            </a:pPr>
            <a:r>
              <a:rPr lang="en-US" sz="1800" b="1" dirty="0" smtClean="0">
                <a:latin typeface="+mn-lt"/>
              </a:rPr>
              <a:t>Observance window of power restoration activity</a:t>
            </a:r>
          </a:p>
          <a:p>
            <a:pPr lvl="1">
              <a:spcAft>
                <a:spcPts val="600"/>
              </a:spcAft>
            </a:pPr>
            <a:r>
              <a:rPr lang="en-US" sz="1600" dirty="0" smtClean="0">
                <a:latin typeface="+mn-lt"/>
              </a:rPr>
              <a:t>Sustained outage declared if no power restoration activity occurs with in this time</a:t>
            </a:r>
          </a:p>
          <a:p>
            <a:pPr lvl="1">
              <a:spcAft>
                <a:spcPts val="600"/>
              </a:spcAft>
            </a:pPr>
            <a:r>
              <a:rPr lang="en-US" sz="1600" dirty="0" smtClean="0">
                <a:latin typeface="+mn-lt"/>
              </a:rPr>
              <a:t>Sliding window that is reset when restoration attempts (by </a:t>
            </a:r>
            <a:r>
              <a:rPr lang="en-US" sz="1600" dirty="0" err="1" smtClean="0">
                <a:latin typeface="+mn-lt"/>
              </a:rPr>
              <a:t>recloser</a:t>
            </a:r>
            <a:r>
              <a:rPr lang="en-US" sz="1600" dirty="0" smtClean="0">
                <a:latin typeface="+mn-lt"/>
              </a:rPr>
              <a:t>) occurs</a:t>
            </a:r>
          </a:p>
          <a:p>
            <a:pPr lvl="1">
              <a:spcAft>
                <a:spcPts val="600"/>
              </a:spcAft>
            </a:pPr>
            <a:r>
              <a:rPr lang="en-US" sz="1600" dirty="0" smtClean="0">
                <a:latin typeface="+mn-lt"/>
              </a:rPr>
              <a:t>Quicker sustained outage detection</a:t>
            </a:r>
          </a:p>
          <a:p>
            <a:pPr lvl="1">
              <a:spcAft>
                <a:spcPts val="600"/>
              </a:spcAft>
            </a:pPr>
            <a:r>
              <a:rPr lang="en-US" sz="1600" dirty="0" smtClean="0">
                <a:latin typeface="+mn-lt"/>
              </a:rPr>
              <a:t>Default value = 60 seconds. Configurable setting</a:t>
            </a:r>
          </a:p>
          <a:p>
            <a:pPr lvl="1">
              <a:spcAft>
                <a:spcPts val="600"/>
              </a:spcAft>
            </a:pPr>
            <a:endParaRPr lang="en-US" sz="1800" dirty="0" smtClean="0">
              <a:latin typeface="+mn-lt"/>
            </a:endParaRPr>
          </a:p>
          <a:p>
            <a:pPr>
              <a:spcAft>
                <a:spcPts val="600"/>
              </a:spcAft>
            </a:pPr>
            <a:endParaRPr lang="en-US" sz="1800" dirty="0" smtClean="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a:stCxn id="1029" idx="1"/>
          </p:cNvCxnSpPr>
          <p:nvPr/>
        </p:nvCxnSpPr>
        <p:spPr>
          <a:xfrm>
            <a:off x="666750" y="3829051"/>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2299" y="457200"/>
            <a:ext cx="7959725" cy="447675"/>
          </a:xfrm>
        </p:spPr>
        <p:txBody>
          <a:bodyPr/>
          <a:lstStyle/>
          <a:p>
            <a:r>
              <a:rPr lang="en-US" sz="2400" b="1" dirty="0" smtClean="0"/>
              <a:t>Momentary Outage &amp; Blink Counts</a:t>
            </a:r>
            <a:endParaRPr lang="en-US" sz="2400" b="1" dirty="0"/>
          </a:p>
        </p:txBody>
      </p:sp>
      <p:sp>
        <p:nvSpPr>
          <p:cNvPr id="3" name="Footer Placeholder 2"/>
          <p:cNvSpPr>
            <a:spLocks noGrp="1"/>
          </p:cNvSpPr>
          <p:nvPr>
            <p:ph type="ftr" sz="quarter" idx="10"/>
          </p:nvPr>
        </p:nvSpPr>
        <p:spPr/>
        <p:txBody>
          <a:bodyPr/>
          <a:lstStyle/>
          <a:p>
            <a:r>
              <a:rPr lang="en-US" smtClean="0"/>
              <a:t>© On-Ramp Wireless, Inc. All rights reserved.</a:t>
            </a:r>
            <a:endParaRPr lang="en-US" dirty="0"/>
          </a:p>
        </p:txBody>
      </p:sp>
      <p:pic>
        <p:nvPicPr>
          <p:cNvPr id="1026" name="Picture 2"/>
          <p:cNvPicPr>
            <a:picLocks noChangeAspect="1" noChangeArrowheads="1"/>
          </p:cNvPicPr>
          <p:nvPr/>
        </p:nvPicPr>
        <p:blipFill>
          <a:blip r:embed="rId2"/>
          <a:srcRect/>
          <a:stretch>
            <a:fillRect/>
          </a:stretch>
        </p:blipFill>
        <p:spPr bwMode="auto">
          <a:xfrm>
            <a:off x="2009775" y="3109914"/>
            <a:ext cx="333375" cy="1452562"/>
          </a:xfrm>
          <a:prstGeom prst="rect">
            <a:avLst/>
          </a:prstGeom>
          <a:noFill/>
          <a:ln w="9525">
            <a:noFill/>
            <a:miter lim="800000"/>
            <a:headEnd/>
            <a:tailEnd/>
          </a:ln>
        </p:spPr>
      </p:pic>
      <p:pic>
        <p:nvPicPr>
          <p:cNvPr id="11" name="Picture 2"/>
          <p:cNvPicPr>
            <a:picLocks noChangeAspect="1" noChangeArrowheads="1"/>
          </p:cNvPicPr>
          <p:nvPr/>
        </p:nvPicPr>
        <p:blipFill>
          <a:blip r:embed="rId2"/>
          <a:srcRect/>
          <a:stretch>
            <a:fillRect/>
          </a:stretch>
        </p:blipFill>
        <p:spPr bwMode="auto">
          <a:xfrm>
            <a:off x="2823494" y="3109914"/>
            <a:ext cx="333375" cy="1452562"/>
          </a:xfrm>
          <a:prstGeom prst="rect">
            <a:avLst/>
          </a:prstGeom>
          <a:noFill/>
          <a:ln w="9525">
            <a:noFill/>
            <a:miter lim="800000"/>
            <a:headEnd/>
            <a:tailEnd/>
          </a:ln>
        </p:spPr>
      </p:pic>
      <p:pic>
        <p:nvPicPr>
          <p:cNvPr id="1029" name="Picture 5"/>
          <p:cNvPicPr>
            <a:picLocks noChangeAspect="1" noChangeArrowheads="1"/>
          </p:cNvPicPr>
          <p:nvPr/>
        </p:nvPicPr>
        <p:blipFill>
          <a:blip r:embed="rId3"/>
          <a:srcRect/>
          <a:stretch>
            <a:fillRect/>
          </a:stretch>
        </p:blipFill>
        <p:spPr bwMode="auto">
          <a:xfrm>
            <a:off x="666750" y="3671888"/>
            <a:ext cx="1219200" cy="314325"/>
          </a:xfrm>
          <a:prstGeom prst="rect">
            <a:avLst/>
          </a:prstGeom>
          <a:noFill/>
          <a:ln w="9525">
            <a:noFill/>
            <a:miter lim="800000"/>
            <a:headEnd/>
            <a:tailEnd/>
          </a:ln>
        </p:spPr>
      </p:pic>
      <p:cxnSp>
        <p:nvCxnSpPr>
          <p:cNvPr id="20" name="Straight Connector 19"/>
          <p:cNvCxnSpPr/>
          <p:nvPr/>
        </p:nvCxnSpPr>
        <p:spPr>
          <a:xfrm>
            <a:off x="1885950" y="2457450"/>
            <a:ext cx="5267325"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23107" y="4562476"/>
            <a:ext cx="1194622" cy="307777"/>
          </a:xfrm>
          <a:prstGeom prst="rect">
            <a:avLst/>
          </a:prstGeom>
          <a:noFill/>
        </p:spPr>
        <p:txBody>
          <a:bodyPr wrap="none" rtlCol="0">
            <a:spAutoFit/>
          </a:bodyPr>
          <a:lstStyle/>
          <a:p>
            <a:r>
              <a:rPr lang="en-US" sz="1400" dirty="0" smtClean="0"/>
              <a:t>Power outage</a:t>
            </a:r>
            <a:endParaRPr lang="en-US" sz="1400" dirty="0"/>
          </a:p>
        </p:txBody>
      </p:sp>
      <p:cxnSp>
        <p:nvCxnSpPr>
          <p:cNvPr id="27" name="Straight Arrow Connector 26"/>
          <p:cNvCxnSpPr>
            <a:stCxn id="25" idx="3"/>
          </p:cNvCxnSpPr>
          <p:nvPr/>
        </p:nvCxnSpPr>
        <p:spPr>
          <a:xfrm flipV="1">
            <a:off x="1317729" y="3986213"/>
            <a:ext cx="568221" cy="730152"/>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967187" y="4870253"/>
            <a:ext cx="1232132" cy="523220"/>
          </a:xfrm>
          <a:prstGeom prst="rect">
            <a:avLst/>
          </a:prstGeom>
          <a:noFill/>
        </p:spPr>
        <p:txBody>
          <a:bodyPr wrap="none" rtlCol="0">
            <a:spAutoFit/>
          </a:bodyPr>
          <a:lstStyle/>
          <a:p>
            <a:pPr algn="ctr"/>
            <a:r>
              <a:rPr lang="en-US" sz="1400" dirty="0" smtClean="0"/>
              <a:t>Fast operation</a:t>
            </a:r>
          </a:p>
          <a:p>
            <a:pPr algn="ctr"/>
            <a:r>
              <a:rPr lang="en-US" sz="1400" dirty="0" smtClean="0"/>
              <a:t>(closed)</a:t>
            </a:r>
            <a:endParaRPr lang="en-US" sz="1400" dirty="0"/>
          </a:p>
        </p:txBody>
      </p:sp>
      <p:cxnSp>
        <p:nvCxnSpPr>
          <p:cNvPr id="29" name="Straight Arrow Connector 28"/>
          <p:cNvCxnSpPr>
            <a:stCxn id="28" idx="0"/>
            <a:endCxn id="1026" idx="2"/>
          </p:cNvCxnSpPr>
          <p:nvPr/>
        </p:nvCxnSpPr>
        <p:spPr>
          <a:xfrm flipH="1" flipV="1">
            <a:off x="2176463" y="4562476"/>
            <a:ext cx="406790"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a:endCxn id="11" idx="2"/>
          </p:cNvCxnSpPr>
          <p:nvPr/>
        </p:nvCxnSpPr>
        <p:spPr>
          <a:xfrm flipV="1">
            <a:off x="2583253" y="4562476"/>
            <a:ext cx="406929"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318325" y="4870253"/>
            <a:ext cx="1467388" cy="523220"/>
          </a:xfrm>
          <a:prstGeom prst="rect">
            <a:avLst/>
          </a:prstGeom>
          <a:noFill/>
        </p:spPr>
        <p:txBody>
          <a:bodyPr wrap="none" rtlCol="0">
            <a:spAutoFit/>
          </a:bodyPr>
          <a:lstStyle/>
          <a:p>
            <a:pPr algn="ctr"/>
            <a:r>
              <a:rPr lang="en-US" sz="1400" dirty="0" smtClean="0"/>
              <a:t>Reclosing interval</a:t>
            </a:r>
          </a:p>
          <a:p>
            <a:pPr algn="ctr"/>
            <a:r>
              <a:rPr lang="en-US" sz="1400" dirty="0" smtClean="0"/>
              <a:t>(open)</a:t>
            </a:r>
            <a:endParaRPr lang="en-US" sz="1400" dirty="0"/>
          </a:p>
        </p:txBody>
      </p:sp>
      <p:cxnSp>
        <p:nvCxnSpPr>
          <p:cNvPr id="55" name="Straight Arrow Connector 54"/>
          <p:cNvCxnSpPr>
            <a:stCxn id="38" idx="0"/>
          </p:cNvCxnSpPr>
          <p:nvPr/>
        </p:nvCxnSpPr>
        <p:spPr>
          <a:xfrm flipH="1" flipV="1">
            <a:off x="2583253" y="3986213"/>
            <a:ext cx="1468766"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598018" y="3026570"/>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43150" y="3026570"/>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325803" y="185737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156869" y="176212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3239094" y="2303561"/>
            <a:ext cx="2886175" cy="307777"/>
          </a:xfrm>
          <a:prstGeom prst="rect">
            <a:avLst/>
          </a:prstGeom>
          <a:solidFill>
            <a:schemeClr val="bg1"/>
          </a:solidFill>
        </p:spPr>
        <p:txBody>
          <a:bodyPr wrap="none" rtlCol="0">
            <a:spAutoFit/>
          </a:bodyPr>
          <a:lstStyle/>
          <a:p>
            <a:r>
              <a:rPr lang="en-US" sz="1400" dirty="0" smtClean="0"/>
              <a:t>Threshold Time for Sustained Outage</a:t>
            </a:r>
            <a:endParaRPr lang="en-US" sz="1400" dirty="0"/>
          </a:p>
        </p:txBody>
      </p:sp>
      <p:sp>
        <p:nvSpPr>
          <p:cNvPr id="41" name="TextBox 40"/>
          <p:cNvSpPr txBox="1"/>
          <p:nvPr/>
        </p:nvSpPr>
        <p:spPr>
          <a:xfrm>
            <a:off x="1604800" y="2671025"/>
            <a:ext cx="1143326" cy="307777"/>
          </a:xfrm>
          <a:prstGeom prst="rect">
            <a:avLst/>
          </a:prstGeom>
          <a:solidFill>
            <a:schemeClr val="bg1"/>
          </a:solidFill>
        </p:spPr>
        <p:txBody>
          <a:bodyPr wrap="none" rtlCol="0">
            <a:spAutoFit/>
          </a:bodyPr>
          <a:lstStyle/>
          <a:p>
            <a:pPr algn="ctr"/>
            <a:r>
              <a:rPr lang="en-US" sz="1400" dirty="0" smtClean="0"/>
              <a:t>Reclose Time</a:t>
            </a:r>
            <a:endParaRPr lang="en-US" sz="1400" dirty="0"/>
          </a:p>
        </p:txBody>
      </p:sp>
      <p:pic>
        <p:nvPicPr>
          <p:cNvPr id="46" name="Picture 5"/>
          <p:cNvPicPr>
            <a:picLocks noChangeAspect="1" noChangeArrowheads="1"/>
          </p:cNvPicPr>
          <p:nvPr/>
        </p:nvPicPr>
        <p:blipFill>
          <a:blip r:embed="rId3"/>
          <a:srcRect/>
          <a:stretch>
            <a:fillRect/>
          </a:stretch>
        </p:blipFill>
        <p:spPr bwMode="auto">
          <a:xfrm>
            <a:off x="4346952" y="3671888"/>
            <a:ext cx="1219200" cy="314325"/>
          </a:xfrm>
          <a:prstGeom prst="rect">
            <a:avLst/>
          </a:prstGeom>
          <a:noFill/>
          <a:ln w="9525">
            <a:noFill/>
            <a:miter lim="800000"/>
            <a:headEnd/>
            <a:tailEnd/>
          </a:ln>
        </p:spPr>
      </p:pic>
      <p:pic>
        <p:nvPicPr>
          <p:cNvPr id="47" name="Picture 5"/>
          <p:cNvPicPr>
            <a:picLocks noChangeAspect="1" noChangeArrowheads="1"/>
          </p:cNvPicPr>
          <p:nvPr/>
        </p:nvPicPr>
        <p:blipFill>
          <a:blip r:embed="rId3"/>
          <a:srcRect/>
          <a:stretch>
            <a:fillRect/>
          </a:stretch>
        </p:blipFill>
        <p:spPr bwMode="auto">
          <a:xfrm>
            <a:off x="5566152" y="3667125"/>
            <a:ext cx="1219200" cy="314325"/>
          </a:xfrm>
          <a:prstGeom prst="rect">
            <a:avLst/>
          </a:prstGeom>
          <a:noFill/>
          <a:ln w="9525">
            <a:noFill/>
            <a:miter lim="800000"/>
            <a:headEnd/>
            <a:tailEnd/>
          </a:ln>
        </p:spPr>
      </p:pic>
      <p:pic>
        <p:nvPicPr>
          <p:cNvPr id="48" name="Picture 5"/>
          <p:cNvPicPr>
            <a:picLocks noChangeAspect="1" noChangeArrowheads="1"/>
          </p:cNvPicPr>
          <p:nvPr/>
        </p:nvPicPr>
        <p:blipFill>
          <a:blip r:embed="rId3"/>
          <a:srcRect/>
          <a:stretch>
            <a:fillRect/>
          </a:stretch>
        </p:blipFill>
        <p:spPr bwMode="auto">
          <a:xfrm>
            <a:off x="6785352" y="3667125"/>
            <a:ext cx="1219200" cy="314325"/>
          </a:xfrm>
          <a:prstGeom prst="rect">
            <a:avLst/>
          </a:prstGeom>
          <a:noFill/>
          <a:ln w="9525">
            <a:noFill/>
            <a:miter lim="800000"/>
            <a:headEnd/>
            <a:tailEnd/>
          </a:ln>
        </p:spPr>
      </p:pic>
      <p:cxnSp>
        <p:nvCxnSpPr>
          <p:cNvPr id="51" name="Straight Connector 50"/>
          <p:cNvCxnSpPr/>
          <p:nvPr/>
        </p:nvCxnSpPr>
        <p:spPr>
          <a:xfrm>
            <a:off x="2425323" y="3026570"/>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170455" y="3026570"/>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973474" y="4870252"/>
            <a:ext cx="1494640" cy="307777"/>
          </a:xfrm>
          <a:prstGeom prst="rect">
            <a:avLst/>
          </a:prstGeom>
          <a:noFill/>
        </p:spPr>
        <p:txBody>
          <a:bodyPr wrap="none" rtlCol="0">
            <a:spAutoFit/>
          </a:bodyPr>
          <a:lstStyle/>
          <a:p>
            <a:r>
              <a:rPr lang="en-US" sz="1400" dirty="0" smtClean="0"/>
              <a:t>Power restoration</a:t>
            </a:r>
            <a:endParaRPr lang="en-US" sz="1400" dirty="0"/>
          </a:p>
        </p:txBody>
      </p:sp>
      <p:cxnSp>
        <p:nvCxnSpPr>
          <p:cNvPr id="54" name="Straight Arrow Connector 53"/>
          <p:cNvCxnSpPr>
            <a:stCxn id="53" idx="0"/>
          </p:cNvCxnSpPr>
          <p:nvPr/>
        </p:nvCxnSpPr>
        <p:spPr>
          <a:xfrm flipH="1" flipV="1">
            <a:off x="4346952" y="3986213"/>
            <a:ext cx="1373842" cy="884039"/>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58" name="Picture 2"/>
          <p:cNvPicPr>
            <a:picLocks noChangeAspect="1" noChangeArrowheads="1"/>
          </p:cNvPicPr>
          <p:nvPr/>
        </p:nvPicPr>
        <p:blipFill>
          <a:blip r:embed="rId2"/>
          <a:srcRect/>
          <a:stretch>
            <a:fillRect/>
          </a:stretch>
        </p:blipFill>
        <p:spPr bwMode="auto">
          <a:xfrm>
            <a:off x="4013577" y="3109914"/>
            <a:ext cx="333375" cy="1452562"/>
          </a:xfrm>
          <a:prstGeom prst="rect">
            <a:avLst/>
          </a:prstGeom>
          <a:noFill/>
          <a:ln w="9525">
            <a:noFill/>
            <a:miter lim="800000"/>
            <a:headEnd/>
            <a:tailEnd/>
          </a:ln>
        </p:spPr>
      </p:pic>
      <p:cxnSp>
        <p:nvCxnSpPr>
          <p:cNvPr id="60" name="Straight Arrow Connector 59"/>
          <p:cNvCxnSpPr>
            <a:stCxn id="38" idx="0"/>
          </p:cNvCxnSpPr>
          <p:nvPr/>
        </p:nvCxnSpPr>
        <p:spPr>
          <a:xfrm flipH="1" flipV="1">
            <a:off x="3515319" y="3986213"/>
            <a:ext cx="536700"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4785713" y="2978802"/>
            <a:ext cx="1303498" cy="307777"/>
          </a:xfrm>
          <a:prstGeom prst="rect">
            <a:avLst/>
          </a:prstGeom>
          <a:solidFill>
            <a:srgbClr val="FFFF00"/>
          </a:solidFill>
        </p:spPr>
        <p:txBody>
          <a:bodyPr wrap="none" rtlCol="0">
            <a:spAutoFit/>
          </a:bodyPr>
          <a:lstStyle/>
          <a:p>
            <a:pPr algn="ctr"/>
            <a:r>
              <a:rPr lang="en-US" sz="1400" b="1" dirty="0" smtClean="0"/>
              <a:t>Blink Count = 3</a:t>
            </a:r>
            <a:endParaRPr lang="en-US" sz="1400" b="1" dirty="0"/>
          </a:p>
        </p:txBody>
      </p:sp>
      <p:sp>
        <p:nvSpPr>
          <p:cNvPr id="68" name="Rounded Rectangle 67"/>
          <p:cNvSpPr/>
          <p:nvPr/>
        </p:nvSpPr>
        <p:spPr>
          <a:xfrm>
            <a:off x="534975" y="5726848"/>
            <a:ext cx="8085150" cy="483452"/>
          </a:xfrm>
          <a:prstGeom prst="roundRect">
            <a:avLst/>
          </a:prstGeom>
          <a:solidFill>
            <a:schemeClr val="accent5"/>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Power is restored before expiry of observance window time or threshold time</a:t>
            </a:r>
          </a:p>
        </p:txBody>
      </p:sp>
      <p:cxnSp>
        <p:nvCxnSpPr>
          <p:cNvPr id="70" name="Straight Arrow Connector 69"/>
          <p:cNvCxnSpPr>
            <a:stCxn id="67" idx="1"/>
          </p:cNvCxnSpPr>
          <p:nvPr/>
        </p:nvCxnSpPr>
        <p:spPr>
          <a:xfrm flipH="1">
            <a:off x="1967187" y="3132691"/>
            <a:ext cx="2818526" cy="456329"/>
          </a:xfrm>
          <a:prstGeom prst="straightConnector1">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a:stCxn id="67" idx="1"/>
          </p:cNvCxnSpPr>
          <p:nvPr/>
        </p:nvCxnSpPr>
        <p:spPr>
          <a:xfrm flipH="1">
            <a:off x="2583253" y="3132691"/>
            <a:ext cx="2202460" cy="456329"/>
          </a:xfrm>
          <a:prstGeom prst="straightConnector1">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a:stCxn id="67" idx="1"/>
          </p:cNvCxnSpPr>
          <p:nvPr/>
        </p:nvCxnSpPr>
        <p:spPr>
          <a:xfrm flipH="1">
            <a:off x="3515319" y="3132691"/>
            <a:ext cx="1270394" cy="456329"/>
          </a:xfrm>
          <a:prstGeom prst="straightConnector1">
            <a:avLst/>
          </a:prstGeom>
          <a:ln w="19050">
            <a:solidFill>
              <a:srgbClr val="C0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3156869" y="1762125"/>
            <a:ext cx="0" cy="134778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2343150" y="1789135"/>
            <a:ext cx="0" cy="134778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4346952" y="1638300"/>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346952" y="1638300"/>
            <a:ext cx="0" cy="1498624"/>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29556" y="1474886"/>
            <a:ext cx="1700145" cy="523220"/>
          </a:xfrm>
          <a:prstGeom prst="rect">
            <a:avLst/>
          </a:prstGeom>
          <a:solidFill>
            <a:schemeClr val="bg1"/>
          </a:solidFill>
        </p:spPr>
        <p:txBody>
          <a:bodyPr wrap="none" rtlCol="0">
            <a:spAutoFit/>
          </a:bodyPr>
          <a:lstStyle/>
          <a:p>
            <a:pPr algn="ctr"/>
            <a:r>
              <a:rPr lang="en-US" sz="1400" dirty="0" smtClean="0"/>
              <a:t>Observance Window</a:t>
            </a:r>
          </a:p>
          <a:p>
            <a:pPr algn="ctr"/>
            <a:r>
              <a:rPr lang="en-US" sz="1400" dirty="0" smtClean="0"/>
              <a:t>(sliding)</a:t>
            </a:r>
            <a:endParaRPr lang="en-US"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a:stCxn id="1029" idx="1"/>
          </p:cNvCxnSpPr>
          <p:nvPr/>
        </p:nvCxnSpPr>
        <p:spPr>
          <a:xfrm>
            <a:off x="523875" y="3829051"/>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2299" y="457200"/>
            <a:ext cx="8099285" cy="447675"/>
          </a:xfrm>
        </p:spPr>
        <p:txBody>
          <a:bodyPr/>
          <a:lstStyle/>
          <a:p>
            <a:r>
              <a:rPr lang="en-US" sz="2400" b="1" dirty="0" smtClean="0"/>
              <a:t>Sustained Outage: Expiry of Threshold Time</a:t>
            </a:r>
            <a:endParaRPr lang="en-US" sz="2400" b="1" dirty="0"/>
          </a:p>
        </p:txBody>
      </p:sp>
      <p:sp>
        <p:nvSpPr>
          <p:cNvPr id="3" name="Footer Placeholder 2"/>
          <p:cNvSpPr>
            <a:spLocks noGrp="1"/>
          </p:cNvSpPr>
          <p:nvPr>
            <p:ph type="ftr" sz="quarter" idx="10"/>
          </p:nvPr>
        </p:nvSpPr>
        <p:spPr/>
        <p:txBody>
          <a:bodyPr/>
          <a:lstStyle/>
          <a:p>
            <a:r>
              <a:rPr lang="en-US" smtClean="0"/>
              <a:t>© On-Ramp Wireless, Inc. All rights reserved.</a:t>
            </a:r>
            <a:endParaRPr lang="en-US" dirty="0"/>
          </a:p>
        </p:txBody>
      </p:sp>
      <p:pic>
        <p:nvPicPr>
          <p:cNvPr id="1026" name="Picture 2"/>
          <p:cNvPicPr>
            <a:picLocks noChangeAspect="1" noChangeArrowheads="1"/>
          </p:cNvPicPr>
          <p:nvPr/>
        </p:nvPicPr>
        <p:blipFill>
          <a:blip r:embed="rId2"/>
          <a:srcRect/>
          <a:stretch>
            <a:fillRect/>
          </a:stretch>
        </p:blipFill>
        <p:spPr bwMode="auto">
          <a:xfrm>
            <a:off x="1885950" y="3109914"/>
            <a:ext cx="333375" cy="1452562"/>
          </a:xfrm>
          <a:prstGeom prst="rect">
            <a:avLst/>
          </a:prstGeom>
          <a:noFill/>
          <a:ln w="9525">
            <a:noFill/>
            <a:miter lim="800000"/>
            <a:headEnd/>
            <a:tailEnd/>
          </a:ln>
        </p:spPr>
      </p:pic>
      <p:pic>
        <p:nvPicPr>
          <p:cNvPr id="11" name="Picture 2"/>
          <p:cNvPicPr>
            <a:picLocks noChangeAspect="1" noChangeArrowheads="1"/>
          </p:cNvPicPr>
          <p:nvPr/>
        </p:nvPicPr>
        <p:blipFill>
          <a:blip r:embed="rId2"/>
          <a:srcRect/>
          <a:stretch>
            <a:fillRect/>
          </a:stretch>
        </p:blipFill>
        <p:spPr bwMode="auto">
          <a:xfrm>
            <a:off x="2699669" y="3109914"/>
            <a:ext cx="333375" cy="1452562"/>
          </a:xfrm>
          <a:prstGeom prst="rect">
            <a:avLst/>
          </a:prstGeom>
          <a:noFill/>
          <a:ln w="9525">
            <a:noFill/>
            <a:miter lim="800000"/>
            <a:headEnd/>
            <a:tailEnd/>
          </a:ln>
        </p:spPr>
      </p:pic>
      <p:pic>
        <p:nvPicPr>
          <p:cNvPr id="1029" name="Picture 5"/>
          <p:cNvPicPr>
            <a:picLocks noChangeAspect="1" noChangeArrowheads="1"/>
          </p:cNvPicPr>
          <p:nvPr/>
        </p:nvPicPr>
        <p:blipFill>
          <a:blip r:embed="rId3"/>
          <a:srcRect/>
          <a:stretch>
            <a:fillRect/>
          </a:stretch>
        </p:blipFill>
        <p:spPr bwMode="auto">
          <a:xfrm>
            <a:off x="523875" y="3671888"/>
            <a:ext cx="1219200" cy="314325"/>
          </a:xfrm>
          <a:prstGeom prst="rect">
            <a:avLst/>
          </a:prstGeom>
          <a:noFill/>
          <a:ln w="9525">
            <a:noFill/>
            <a:miter lim="800000"/>
            <a:headEnd/>
            <a:tailEnd/>
          </a:ln>
        </p:spPr>
      </p:pic>
      <p:cxnSp>
        <p:nvCxnSpPr>
          <p:cNvPr id="20" name="Straight Connector 19"/>
          <p:cNvCxnSpPr/>
          <p:nvPr/>
        </p:nvCxnSpPr>
        <p:spPr>
          <a:xfrm>
            <a:off x="1885950" y="2457450"/>
            <a:ext cx="5067300" cy="774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239094" y="2303561"/>
            <a:ext cx="2886175" cy="307777"/>
          </a:xfrm>
          <a:prstGeom prst="rect">
            <a:avLst/>
          </a:prstGeom>
          <a:solidFill>
            <a:schemeClr val="bg1"/>
          </a:solidFill>
        </p:spPr>
        <p:txBody>
          <a:bodyPr wrap="none" rtlCol="0">
            <a:spAutoFit/>
          </a:bodyPr>
          <a:lstStyle/>
          <a:p>
            <a:r>
              <a:rPr lang="en-US" sz="1400" dirty="0" smtClean="0"/>
              <a:t>Threshold Time for Sustained Outage</a:t>
            </a:r>
            <a:endParaRPr lang="en-US" sz="1400" dirty="0"/>
          </a:p>
        </p:txBody>
      </p:sp>
      <p:sp>
        <p:nvSpPr>
          <p:cNvPr id="25" name="TextBox 24"/>
          <p:cNvSpPr txBox="1"/>
          <p:nvPr/>
        </p:nvSpPr>
        <p:spPr>
          <a:xfrm>
            <a:off x="123107" y="4562476"/>
            <a:ext cx="1194622" cy="307777"/>
          </a:xfrm>
          <a:prstGeom prst="rect">
            <a:avLst/>
          </a:prstGeom>
          <a:noFill/>
        </p:spPr>
        <p:txBody>
          <a:bodyPr wrap="none" rtlCol="0">
            <a:spAutoFit/>
          </a:bodyPr>
          <a:lstStyle/>
          <a:p>
            <a:r>
              <a:rPr lang="en-US" sz="1400" dirty="0" smtClean="0"/>
              <a:t>Power outage</a:t>
            </a:r>
            <a:endParaRPr lang="en-US" sz="1400" dirty="0"/>
          </a:p>
        </p:txBody>
      </p:sp>
      <p:cxnSp>
        <p:nvCxnSpPr>
          <p:cNvPr id="27" name="Straight Arrow Connector 26"/>
          <p:cNvCxnSpPr>
            <a:stCxn id="25" idx="3"/>
          </p:cNvCxnSpPr>
          <p:nvPr/>
        </p:nvCxnSpPr>
        <p:spPr>
          <a:xfrm flipV="1">
            <a:off x="1317729" y="3986213"/>
            <a:ext cx="425346" cy="730152"/>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843362" y="4870253"/>
            <a:ext cx="1232132" cy="523220"/>
          </a:xfrm>
          <a:prstGeom prst="rect">
            <a:avLst/>
          </a:prstGeom>
          <a:noFill/>
        </p:spPr>
        <p:txBody>
          <a:bodyPr wrap="none" rtlCol="0">
            <a:spAutoFit/>
          </a:bodyPr>
          <a:lstStyle/>
          <a:p>
            <a:pPr algn="ctr"/>
            <a:r>
              <a:rPr lang="en-US" sz="1400" dirty="0" smtClean="0"/>
              <a:t>Fast operation</a:t>
            </a:r>
          </a:p>
          <a:p>
            <a:pPr algn="ctr"/>
            <a:r>
              <a:rPr lang="en-US" sz="1400" dirty="0" smtClean="0"/>
              <a:t>(closed)</a:t>
            </a:r>
            <a:endParaRPr lang="en-US" sz="1400" dirty="0"/>
          </a:p>
        </p:txBody>
      </p:sp>
      <p:cxnSp>
        <p:nvCxnSpPr>
          <p:cNvPr id="29" name="Straight Arrow Connector 28"/>
          <p:cNvCxnSpPr>
            <a:stCxn id="28" idx="0"/>
            <a:endCxn id="1026" idx="2"/>
          </p:cNvCxnSpPr>
          <p:nvPr/>
        </p:nvCxnSpPr>
        <p:spPr>
          <a:xfrm flipH="1" flipV="1">
            <a:off x="2052638" y="4562476"/>
            <a:ext cx="406790"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a:endCxn id="11" idx="2"/>
          </p:cNvCxnSpPr>
          <p:nvPr/>
        </p:nvCxnSpPr>
        <p:spPr>
          <a:xfrm flipV="1">
            <a:off x="2459428" y="4562476"/>
            <a:ext cx="406929"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37" name="Picture 3"/>
          <p:cNvPicPr>
            <a:picLocks noChangeAspect="1" noChangeArrowheads="1"/>
          </p:cNvPicPr>
          <p:nvPr/>
        </p:nvPicPr>
        <p:blipFill>
          <a:blip r:embed="rId4"/>
          <a:srcRect/>
          <a:stretch>
            <a:fillRect/>
          </a:stretch>
        </p:blipFill>
        <p:spPr bwMode="auto">
          <a:xfrm>
            <a:off x="4297363" y="3102770"/>
            <a:ext cx="590550" cy="1452562"/>
          </a:xfrm>
          <a:prstGeom prst="rect">
            <a:avLst/>
          </a:prstGeom>
          <a:noFill/>
          <a:ln w="9525">
            <a:noFill/>
            <a:miter lim="800000"/>
            <a:headEnd/>
            <a:tailEnd/>
          </a:ln>
        </p:spPr>
      </p:pic>
      <p:sp>
        <p:nvSpPr>
          <p:cNvPr id="38" name="TextBox 37"/>
          <p:cNvSpPr txBox="1"/>
          <p:nvPr/>
        </p:nvSpPr>
        <p:spPr>
          <a:xfrm>
            <a:off x="3066904" y="4870253"/>
            <a:ext cx="1467388" cy="523220"/>
          </a:xfrm>
          <a:prstGeom prst="rect">
            <a:avLst/>
          </a:prstGeom>
          <a:noFill/>
        </p:spPr>
        <p:txBody>
          <a:bodyPr wrap="none" rtlCol="0">
            <a:spAutoFit/>
          </a:bodyPr>
          <a:lstStyle/>
          <a:p>
            <a:pPr algn="ctr"/>
            <a:r>
              <a:rPr lang="en-US" sz="1400" dirty="0" smtClean="0"/>
              <a:t>Reclosing interval</a:t>
            </a:r>
          </a:p>
          <a:p>
            <a:pPr algn="ctr"/>
            <a:r>
              <a:rPr lang="en-US" sz="1400" dirty="0" smtClean="0"/>
              <a:t>(open)</a:t>
            </a:r>
            <a:endParaRPr lang="en-US" sz="1400" dirty="0"/>
          </a:p>
        </p:txBody>
      </p:sp>
      <p:sp>
        <p:nvSpPr>
          <p:cNvPr id="40" name="TextBox 39"/>
          <p:cNvSpPr txBox="1"/>
          <p:nvPr/>
        </p:nvSpPr>
        <p:spPr>
          <a:xfrm>
            <a:off x="4498144" y="4870253"/>
            <a:ext cx="1528368" cy="523220"/>
          </a:xfrm>
          <a:prstGeom prst="rect">
            <a:avLst/>
          </a:prstGeom>
          <a:noFill/>
        </p:spPr>
        <p:txBody>
          <a:bodyPr wrap="none" rtlCol="0">
            <a:spAutoFit/>
          </a:bodyPr>
          <a:lstStyle/>
          <a:p>
            <a:pPr algn="ctr"/>
            <a:r>
              <a:rPr lang="en-US" sz="1400" dirty="0" smtClean="0"/>
              <a:t>Delayed operation</a:t>
            </a:r>
          </a:p>
          <a:p>
            <a:pPr algn="ctr"/>
            <a:r>
              <a:rPr lang="en-US" sz="1400" dirty="0" smtClean="0"/>
              <a:t>(closed)</a:t>
            </a:r>
            <a:endParaRPr lang="en-US" sz="1400" dirty="0"/>
          </a:p>
        </p:txBody>
      </p:sp>
      <p:cxnSp>
        <p:nvCxnSpPr>
          <p:cNvPr id="41" name="Straight Arrow Connector 40"/>
          <p:cNvCxnSpPr>
            <a:endCxn id="37" idx="2"/>
          </p:cNvCxnSpPr>
          <p:nvPr/>
        </p:nvCxnSpPr>
        <p:spPr>
          <a:xfrm flipH="1" flipV="1">
            <a:off x="4592638" y="4555332"/>
            <a:ext cx="565020" cy="314921"/>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38" idx="0"/>
          </p:cNvCxnSpPr>
          <p:nvPr/>
        </p:nvCxnSpPr>
        <p:spPr>
          <a:xfrm flipH="1" flipV="1">
            <a:off x="3728842" y="3986213"/>
            <a:ext cx="71756"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8" idx="0"/>
          </p:cNvCxnSpPr>
          <p:nvPr/>
        </p:nvCxnSpPr>
        <p:spPr>
          <a:xfrm flipH="1" flipV="1">
            <a:off x="2331832" y="3986213"/>
            <a:ext cx="1468766"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5991627" y="4870253"/>
            <a:ext cx="1414618" cy="523220"/>
          </a:xfrm>
          <a:prstGeom prst="rect">
            <a:avLst/>
          </a:prstGeom>
          <a:noFill/>
        </p:spPr>
        <p:txBody>
          <a:bodyPr wrap="none" rtlCol="0">
            <a:spAutoFit/>
          </a:bodyPr>
          <a:lstStyle/>
          <a:p>
            <a:pPr algn="ctr"/>
            <a:r>
              <a:rPr lang="en-US" sz="1400" dirty="0" err="1" smtClean="0"/>
              <a:t>Recloser</a:t>
            </a:r>
            <a:r>
              <a:rPr lang="en-US" sz="1400" dirty="0" smtClean="0"/>
              <a:t> Lockout</a:t>
            </a:r>
          </a:p>
          <a:p>
            <a:pPr algn="ctr"/>
            <a:r>
              <a:rPr lang="en-US" sz="1400" dirty="0" smtClean="0"/>
              <a:t>(open)</a:t>
            </a:r>
            <a:endParaRPr lang="en-US" sz="1400" dirty="0"/>
          </a:p>
        </p:txBody>
      </p:sp>
      <p:cxnSp>
        <p:nvCxnSpPr>
          <p:cNvPr id="62" name="Straight Arrow Connector 61"/>
          <p:cNvCxnSpPr>
            <a:stCxn id="61" idx="0"/>
          </p:cNvCxnSpPr>
          <p:nvPr/>
        </p:nvCxnSpPr>
        <p:spPr>
          <a:xfrm flipH="1" flipV="1">
            <a:off x="6026512" y="3986213"/>
            <a:ext cx="672424"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474193" y="3026570"/>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19325" y="3026570"/>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928194" y="3026570"/>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4887913" y="3026570"/>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014332" y="2664023"/>
            <a:ext cx="1143326" cy="307777"/>
          </a:xfrm>
          <a:prstGeom prst="rect">
            <a:avLst/>
          </a:prstGeom>
          <a:solidFill>
            <a:schemeClr val="bg1"/>
          </a:solidFill>
        </p:spPr>
        <p:txBody>
          <a:bodyPr wrap="none" rtlCol="0">
            <a:spAutoFit/>
          </a:bodyPr>
          <a:lstStyle/>
          <a:p>
            <a:pPr algn="ctr"/>
            <a:r>
              <a:rPr lang="en-US" sz="1400" dirty="0" smtClean="0"/>
              <a:t>Reclose Time</a:t>
            </a:r>
            <a:endParaRPr lang="en-US" sz="1400" dirty="0"/>
          </a:p>
        </p:txBody>
      </p:sp>
      <p:cxnSp>
        <p:nvCxnSpPr>
          <p:cNvPr id="77" name="Straight Connector 76"/>
          <p:cNvCxnSpPr/>
          <p:nvPr/>
        </p:nvCxnSpPr>
        <p:spPr>
          <a:xfrm>
            <a:off x="2219325" y="185737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29556" y="1474886"/>
            <a:ext cx="1700145" cy="523220"/>
          </a:xfrm>
          <a:prstGeom prst="rect">
            <a:avLst/>
          </a:prstGeom>
          <a:solidFill>
            <a:schemeClr val="bg1"/>
          </a:solidFill>
        </p:spPr>
        <p:txBody>
          <a:bodyPr wrap="none" rtlCol="0">
            <a:spAutoFit/>
          </a:bodyPr>
          <a:lstStyle/>
          <a:p>
            <a:pPr algn="ctr"/>
            <a:r>
              <a:rPr lang="en-US" sz="1400" dirty="0" smtClean="0"/>
              <a:t>Observance Window</a:t>
            </a:r>
          </a:p>
          <a:p>
            <a:pPr algn="ctr"/>
            <a:r>
              <a:rPr lang="en-US" sz="1400" dirty="0" smtClean="0"/>
              <a:t>(sliding)</a:t>
            </a:r>
            <a:endParaRPr lang="en-US" sz="1400" dirty="0"/>
          </a:p>
        </p:txBody>
      </p:sp>
      <p:cxnSp>
        <p:nvCxnSpPr>
          <p:cNvPr id="92" name="Straight Connector 91"/>
          <p:cNvCxnSpPr/>
          <p:nvPr/>
        </p:nvCxnSpPr>
        <p:spPr>
          <a:xfrm>
            <a:off x="3043820" y="176212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4887913" y="1657350"/>
            <a:ext cx="2563976"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6953250" y="2047875"/>
            <a:ext cx="0" cy="417315"/>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7073522" y="1941970"/>
            <a:ext cx="1491755" cy="523220"/>
          </a:xfrm>
          <a:prstGeom prst="rect">
            <a:avLst/>
          </a:prstGeom>
          <a:solidFill>
            <a:srgbClr val="FF0000"/>
          </a:solidFill>
          <a:ln>
            <a:solidFill>
              <a:srgbClr val="FF0000"/>
            </a:solidFill>
          </a:ln>
        </p:spPr>
        <p:txBody>
          <a:bodyPr wrap="none" rtlCol="0">
            <a:spAutoFit/>
          </a:bodyPr>
          <a:lstStyle/>
          <a:p>
            <a:pPr algn="ctr"/>
            <a:r>
              <a:rPr lang="en-US" sz="1400" b="1" dirty="0" smtClean="0">
                <a:solidFill>
                  <a:schemeClr val="bg1"/>
                </a:solidFill>
              </a:rPr>
              <a:t>Sustained Outage</a:t>
            </a:r>
          </a:p>
          <a:p>
            <a:pPr algn="ctr"/>
            <a:r>
              <a:rPr lang="en-US" sz="1400" b="1" dirty="0" smtClean="0">
                <a:solidFill>
                  <a:schemeClr val="bg1"/>
                </a:solidFill>
              </a:rPr>
              <a:t>Determined</a:t>
            </a:r>
            <a:endParaRPr lang="en-US" sz="1400" b="1" dirty="0">
              <a:solidFill>
                <a:schemeClr val="bg1"/>
              </a:solidFill>
            </a:endParaRPr>
          </a:p>
        </p:txBody>
      </p:sp>
      <p:sp>
        <p:nvSpPr>
          <p:cNvPr id="46" name="TextBox 45"/>
          <p:cNvSpPr txBox="1"/>
          <p:nvPr/>
        </p:nvSpPr>
        <p:spPr>
          <a:xfrm>
            <a:off x="6717761" y="2510134"/>
            <a:ext cx="1259576" cy="307777"/>
          </a:xfrm>
          <a:prstGeom prst="rect">
            <a:avLst/>
          </a:prstGeom>
          <a:solidFill>
            <a:schemeClr val="bg1"/>
          </a:solidFill>
          <a:ln>
            <a:solidFill>
              <a:srgbClr val="FF0000"/>
            </a:solidFill>
          </a:ln>
        </p:spPr>
        <p:txBody>
          <a:bodyPr wrap="none" rtlCol="0">
            <a:spAutoFit/>
          </a:bodyPr>
          <a:lstStyle/>
          <a:p>
            <a:r>
              <a:rPr lang="en-US" sz="1400" dirty="0" smtClean="0">
                <a:solidFill>
                  <a:srgbClr val="FF0000"/>
                </a:solidFill>
              </a:rPr>
              <a:t>Expiry of timer</a:t>
            </a:r>
            <a:endParaRPr lang="en-US" sz="1400" dirty="0">
              <a:solidFill>
                <a:srgbClr val="FF0000"/>
              </a:solidFill>
            </a:endParaRPr>
          </a:p>
        </p:txBody>
      </p:sp>
      <p:sp>
        <p:nvSpPr>
          <p:cNvPr id="43" name="TextBox 42"/>
          <p:cNvSpPr txBox="1"/>
          <p:nvPr/>
        </p:nvSpPr>
        <p:spPr>
          <a:xfrm>
            <a:off x="178793" y="5876925"/>
            <a:ext cx="184731" cy="369332"/>
          </a:xfrm>
          <a:prstGeom prst="rect">
            <a:avLst/>
          </a:prstGeom>
          <a:noFill/>
        </p:spPr>
        <p:txBody>
          <a:bodyPr wrap="none" rtlCol="0">
            <a:spAutoFit/>
          </a:bodyPr>
          <a:lstStyle/>
          <a:p>
            <a:endParaRPr lang="en-US" dirty="0"/>
          </a:p>
        </p:txBody>
      </p:sp>
      <p:sp>
        <p:nvSpPr>
          <p:cNvPr id="45" name="Rounded Rectangle 44"/>
          <p:cNvSpPr/>
          <p:nvPr/>
        </p:nvSpPr>
        <p:spPr>
          <a:xfrm>
            <a:off x="534975" y="5726848"/>
            <a:ext cx="8085150" cy="483452"/>
          </a:xfrm>
          <a:prstGeom prst="roundRect">
            <a:avLst/>
          </a:prstGeom>
          <a:solidFill>
            <a:schemeClr val="accent5"/>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Sustained outage: If outage duration &gt; threshold time for sustained outage</a:t>
            </a:r>
          </a:p>
        </p:txBody>
      </p:sp>
      <p:cxnSp>
        <p:nvCxnSpPr>
          <p:cNvPr id="47" name="Straight Connector 46"/>
          <p:cNvCxnSpPr/>
          <p:nvPr/>
        </p:nvCxnSpPr>
        <p:spPr>
          <a:xfrm>
            <a:off x="2219325" y="1789135"/>
            <a:ext cx="0" cy="1347789"/>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3033044" y="1657350"/>
            <a:ext cx="14956" cy="1479574"/>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887913" y="1545996"/>
            <a:ext cx="7937" cy="1590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1473045" y="2664023"/>
            <a:ext cx="1143326" cy="307777"/>
          </a:xfrm>
          <a:prstGeom prst="rect">
            <a:avLst/>
          </a:prstGeom>
          <a:solidFill>
            <a:schemeClr val="bg1"/>
          </a:solidFill>
        </p:spPr>
        <p:txBody>
          <a:bodyPr wrap="none" rtlCol="0">
            <a:spAutoFit/>
          </a:bodyPr>
          <a:lstStyle/>
          <a:p>
            <a:pPr algn="ctr"/>
            <a:r>
              <a:rPr lang="en-US" sz="1400" dirty="0" smtClean="0"/>
              <a:t>Reclose Time</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p:cNvCxnSpPr>
            <a:stCxn id="1029" idx="1"/>
          </p:cNvCxnSpPr>
          <p:nvPr/>
        </p:nvCxnSpPr>
        <p:spPr>
          <a:xfrm>
            <a:off x="542925" y="3829051"/>
            <a:ext cx="7038975" cy="0"/>
          </a:xfrm>
          <a:prstGeom prst="line">
            <a:avLst/>
          </a:prstGeom>
          <a:ln w="19050"/>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22299" y="457200"/>
            <a:ext cx="7959725" cy="447675"/>
          </a:xfrm>
        </p:spPr>
        <p:txBody>
          <a:bodyPr/>
          <a:lstStyle/>
          <a:p>
            <a:r>
              <a:rPr lang="en-US" sz="2400" b="1" dirty="0" smtClean="0"/>
              <a:t>Sustained Outage: Expiry of Observance Timer</a:t>
            </a:r>
            <a:endParaRPr lang="en-US" sz="2400" b="1" dirty="0"/>
          </a:p>
        </p:txBody>
      </p:sp>
      <p:sp>
        <p:nvSpPr>
          <p:cNvPr id="3" name="Footer Placeholder 2"/>
          <p:cNvSpPr>
            <a:spLocks noGrp="1"/>
          </p:cNvSpPr>
          <p:nvPr>
            <p:ph type="ftr" sz="quarter" idx="10"/>
          </p:nvPr>
        </p:nvSpPr>
        <p:spPr/>
        <p:txBody>
          <a:bodyPr/>
          <a:lstStyle/>
          <a:p>
            <a:r>
              <a:rPr lang="en-US" smtClean="0"/>
              <a:t>© On-Ramp Wireless, Inc. All rights reserved.</a:t>
            </a:r>
            <a:endParaRPr lang="en-US" dirty="0"/>
          </a:p>
        </p:txBody>
      </p:sp>
      <p:pic>
        <p:nvPicPr>
          <p:cNvPr id="1026" name="Picture 2"/>
          <p:cNvPicPr>
            <a:picLocks noChangeAspect="1" noChangeArrowheads="1"/>
          </p:cNvPicPr>
          <p:nvPr/>
        </p:nvPicPr>
        <p:blipFill>
          <a:blip r:embed="rId2"/>
          <a:srcRect/>
          <a:stretch>
            <a:fillRect/>
          </a:stretch>
        </p:blipFill>
        <p:spPr bwMode="auto">
          <a:xfrm>
            <a:off x="1885950" y="3109914"/>
            <a:ext cx="333375" cy="1452562"/>
          </a:xfrm>
          <a:prstGeom prst="rect">
            <a:avLst/>
          </a:prstGeom>
          <a:noFill/>
          <a:ln w="9525">
            <a:noFill/>
            <a:miter lim="800000"/>
            <a:headEnd/>
            <a:tailEnd/>
          </a:ln>
        </p:spPr>
      </p:pic>
      <p:pic>
        <p:nvPicPr>
          <p:cNvPr id="11" name="Picture 2"/>
          <p:cNvPicPr>
            <a:picLocks noChangeAspect="1" noChangeArrowheads="1"/>
          </p:cNvPicPr>
          <p:nvPr/>
        </p:nvPicPr>
        <p:blipFill>
          <a:blip r:embed="rId2"/>
          <a:srcRect/>
          <a:stretch>
            <a:fillRect/>
          </a:stretch>
        </p:blipFill>
        <p:spPr bwMode="auto">
          <a:xfrm>
            <a:off x="2699669" y="3109914"/>
            <a:ext cx="333375" cy="1452562"/>
          </a:xfrm>
          <a:prstGeom prst="rect">
            <a:avLst/>
          </a:prstGeom>
          <a:noFill/>
          <a:ln w="9525">
            <a:noFill/>
            <a:miter lim="800000"/>
            <a:headEnd/>
            <a:tailEnd/>
          </a:ln>
        </p:spPr>
      </p:pic>
      <p:pic>
        <p:nvPicPr>
          <p:cNvPr id="1029" name="Picture 5"/>
          <p:cNvPicPr>
            <a:picLocks noChangeAspect="1" noChangeArrowheads="1"/>
          </p:cNvPicPr>
          <p:nvPr/>
        </p:nvPicPr>
        <p:blipFill>
          <a:blip r:embed="rId3"/>
          <a:srcRect/>
          <a:stretch>
            <a:fillRect/>
          </a:stretch>
        </p:blipFill>
        <p:spPr bwMode="auto">
          <a:xfrm>
            <a:off x="542925" y="3671888"/>
            <a:ext cx="1219200" cy="314325"/>
          </a:xfrm>
          <a:prstGeom prst="rect">
            <a:avLst/>
          </a:prstGeom>
          <a:noFill/>
          <a:ln w="9525">
            <a:noFill/>
            <a:miter lim="800000"/>
            <a:headEnd/>
            <a:tailEnd/>
          </a:ln>
        </p:spPr>
      </p:pic>
      <p:cxnSp>
        <p:nvCxnSpPr>
          <p:cNvPr id="20" name="Straight Connector 19"/>
          <p:cNvCxnSpPr/>
          <p:nvPr/>
        </p:nvCxnSpPr>
        <p:spPr>
          <a:xfrm>
            <a:off x="1885950" y="2457450"/>
            <a:ext cx="5267325"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123107" y="4562476"/>
            <a:ext cx="1194622" cy="307777"/>
          </a:xfrm>
          <a:prstGeom prst="rect">
            <a:avLst/>
          </a:prstGeom>
          <a:noFill/>
        </p:spPr>
        <p:txBody>
          <a:bodyPr wrap="none" rtlCol="0">
            <a:spAutoFit/>
          </a:bodyPr>
          <a:lstStyle/>
          <a:p>
            <a:r>
              <a:rPr lang="en-US" sz="1400" dirty="0" smtClean="0"/>
              <a:t>Power outage</a:t>
            </a:r>
            <a:endParaRPr lang="en-US" sz="1400" dirty="0"/>
          </a:p>
        </p:txBody>
      </p:sp>
      <p:cxnSp>
        <p:nvCxnSpPr>
          <p:cNvPr id="27" name="Straight Arrow Connector 26"/>
          <p:cNvCxnSpPr>
            <a:stCxn id="25" idx="3"/>
          </p:cNvCxnSpPr>
          <p:nvPr/>
        </p:nvCxnSpPr>
        <p:spPr>
          <a:xfrm flipV="1">
            <a:off x="1317729" y="3986213"/>
            <a:ext cx="444396" cy="730152"/>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843362" y="4870253"/>
            <a:ext cx="1232132" cy="523220"/>
          </a:xfrm>
          <a:prstGeom prst="rect">
            <a:avLst/>
          </a:prstGeom>
          <a:noFill/>
        </p:spPr>
        <p:txBody>
          <a:bodyPr wrap="none" rtlCol="0">
            <a:spAutoFit/>
          </a:bodyPr>
          <a:lstStyle/>
          <a:p>
            <a:pPr algn="ctr"/>
            <a:r>
              <a:rPr lang="en-US" sz="1400" dirty="0" smtClean="0"/>
              <a:t>Fast operation</a:t>
            </a:r>
          </a:p>
          <a:p>
            <a:pPr algn="ctr"/>
            <a:r>
              <a:rPr lang="en-US" sz="1400" dirty="0" smtClean="0"/>
              <a:t>(closed)</a:t>
            </a:r>
            <a:endParaRPr lang="en-US" sz="1400" dirty="0"/>
          </a:p>
        </p:txBody>
      </p:sp>
      <p:cxnSp>
        <p:nvCxnSpPr>
          <p:cNvPr id="29" name="Straight Arrow Connector 28"/>
          <p:cNvCxnSpPr>
            <a:stCxn id="28" idx="0"/>
            <a:endCxn id="1026" idx="2"/>
          </p:cNvCxnSpPr>
          <p:nvPr/>
        </p:nvCxnSpPr>
        <p:spPr>
          <a:xfrm flipH="1" flipV="1">
            <a:off x="2052638" y="4562476"/>
            <a:ext cx="406790"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a:endCxn id="11" idx="2"/>
          </p:cNvCxnSpPr>
          <p:nvPr/>
        </p:nvCxnSpPr>
        <p:spPr>
          <a:xfrm flipV="1">
            <a:off x="2459428" y="4562476"/>
            <a:ext cx="406929" cy="307777"/>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023050" y="4870253"/>
            <a:ext cx="1467388" cy="523220"/>
          </a:xfrm>
          <a:prstGeom prst="rect">
            <a:avLst/>
          </a:prstGeom>
          <a:noFill/>
        </p:spPr>
        <p:txBody>
          <a:bodyPr wrap="none" rtlCol="0">
            <a:spAutoFit/>
          </a:bodyPr>
          <a:lstStyle/>
          <a:p>
            <a:pPr algn="ctr"/>
            <a:r>
              <a:rPr lang="en-US" sz="1400" dirty="0" smtClean="0"/>
              <a:t>Reclosing interval</a:t>
            </a:r>
          </a:p>
          <a:p>
            <a:pPr algn="ctr"/>
            <a:r>
              <a:rPr lang="en-US" sz="1400" dirty="0" smtClean="0"/>
              <a:t>(open)</a:t>
            </a:r>
            <a:endParaRPr lang="en-US" sz="1400" dirty="0"/>
          </a:p>
        </p:txBody>
      </p:sp>
      <p:cxnSp>
        <p:nvCxnSpPr>
          <p:cNvPr id="50" name="Straight Arrow Connector 49"/>
          <p:cNvCxnSpPr>
            <a:stCxn id="38" idx="0"/>
          </p:cNvCxnSpPr>
          <p:nvPr/>
        </p:nvCxnSpPr>
        <p:spPr>
          <a:xfrm flipH="1" flipV="1">
            <a:off x="3200994" y="3986213"/>
            <a:ext cx="555750"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38" idx="0"/>
          </p:cNvCxnSpPr>
          <p:nvPr/>
        </p:nvCxnSpPr>
        <p:spPr>
          <a:xfrm flipH="1" flipV="1">
            <a:off x="2421328" y="3986213"/>
            <a:ext cx="1335416"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544740" y="4870253"/>
            <a:ext cx="1414618" cy="523220"/>
          </a:xfrm>
          <a:prstGeom prst="rect">
            <a:avLst/>
          </a:prstGeom>
          <a:noFill/>
        </p:spPr>
        <p:txBody>
          <a:bodyPr wrap="none" rtlCol="0">
            <a:spAutoFit/>
          </a:bodyPr>
          <a:lstStyle/>
          <a:p>
            <a:pPr algn="ctr"/>
            <a:r>
              <a:rPr lang="en-US" sz="1400" dirty="0" err="1" smtClean="0"/>
              <a:t>Recloser</a:t>
            </a:r>
            <a:r>
              <a:rPr lang="en-US" sz="1400" dirty="0" smtClean="0"/>
              <a:t> Lockout</a:t>
            </a:r>
          </a:p>
          <a:p>
            <a:pPr algn="ctr"/>
            <a:r>
              <a:rPr lang="en-US" sz="1400" dirty="0" smtClean="0"/>
              <a:t>(open)</a:t>
            </a:r>
            <a:endParaRPr lang="en-US" sz="1400" dirty="0"/>
          </a:p>
        </p:txBody>
      </p:sp>
      <p:cxnSp>
        <p:nvCxnSpPr>
          <p:cNvPr id="62" name="Straight Arrow Connector 61"/>
          <p:cNvCxnSpPr>
            <a:stCxn id="61" idx="0"/>
          </p:cNvCxnSpPr>
          <p:nvPr/>
        </p:nvCxnSpPr>
        <p:spPr>
          <a:xfrm flipV="1">
            <a:off x="5252049" y="3986213"/>
            <a:ext cx="0" cy="884040"/>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474193" y="3026570"/>
            <a:ext cx="369169" cy="0"/>
          </a:xfrm>
          <a:prstGeom prst="line">
            <a:avLst/>
          </a:prstGeom>
          <a:ln w="9525">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219325" y="3026570"/>
            <a:ext cx="344864" cy="0"/>
          </a:xfrm>
          <a:prstGeom prst="line">
            <a:avLst/>
          </a:prstGeom>
          <a:ln w="9525">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2219325" y="185737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3029447" y="1762125"/>
            <a:ext cx="2442563"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6012873" y="1240035"/>
            <a:ext cx="0" cy="417315"/>
          </a:xfrm>
          <a:prstGeom prst="straightConnector1">
            <a:avLst/>
          </a:prstGeom>
          <a:ln w="1905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6146288" y="1099928"/>
            <a:ext cx="1491755" cy="523220"/>
          </a:xfrm>
          <a:prstGeom prst="rect">
            <a:avLst/>
          </a:prstGeom>
          <a:solidFill>
            <a:srgbClr val="FF0000"/>
          </a:solidFill>
          <a:ln>
            <a:solidFill>
              <a:srgbClr val="FF0000"/>
            </a:solidFill>
          </a:ln>
        </p:spPr>
        <p:txBody>
          <a:bodyPr wrap="none" rtlCol="0">
            <a:spAutoFit/>
          </a:bodyPr>
          <a:lstStyle/>
          <a:p>
            <a:pPr algn="ctr"/>
            <a:r>
              <a:rPr lang="en-US" sz="1400" b="1" dirty="0" smtClean="0">
                <a:solidFill>
                  <a:schemeClr val="bg1"/>
                </a:solidFill>
              </a:rPr>
              <a:t>Sustained Outage</a:t>
            </a:r>
          </a:p>
          <a:p>
            <a:pPr algn="ctr"/>
            <a:r>
              <a:rPr lang="en-US" sz="1400" b="1" dirty="0" smtClean="0">
                <a:solidFill>
                  <a:schemeClr val="bg1"/>
                </a:solidFill>
              </a:rPr>
              <a:t>Determined</a:t>
            </a:r>
            <a:endParaRPr lang="en-US" sz="1400" b="1" dirty="0">
              <a:solidFill>
                <a:schemeClr val="bg1"/>
              </a:solidFill>
            </a:endParaRPr>
          </a:p>
        </p:txBody>
      </p:sp>
      <p:sp>
        <p:nvSpPr>
          <p:cNvPr id="43" name="TextBox 42"/>
          <p:cNvSpPr txBox="1"/>
          <p:nvPr/>
        </p:nvSpPr>
        <p:spPr>
          <a:xfrm>
            <a:off x="5542210" y="1703486"/>
            <a:ext cx="1259576" cy="307777"/>
          </a:xfrm>
          <a:prstGeom prst="rect">
            <a:avLst/>
          </a:prstGeom>
          <a:solidFill>
            <a:schemeClr val="bg1"/>
          </a:solidFill>
          <a:ln>
            <a:solidFill>
              <a:srgbClr val="FF0000"/>
            </a:solidFill>
          </a:ln>
        </p:spPr>
        <p:txBody>
          <a:bodyPr wrap="none" rtlCol="0">
            <a:spAutoFit/>
          </a:bodyPr>
          <a:lstStyle/>
          <a:p>
            <a:r>
              <a:rPr lang="en-US" sz="1400" dirty="0" smtClean="0">
                <a:solidFill>
                  <a:srgbClr val="FF0000"/>
                </a:solidFill>
              </a:rPr>
              <a:t>Expiry of timer</a:t>
            </a:r>
            <a:endParaRPr lang="en-US" sz="1400" dirty="0">
              <a:solidFill>
                <a:srgbClr val="FF0000"/>
              </a:solidFill>
            </a:endParaRPr>
          </a:p>
        </p:txBody>
      </p:sp>
      <p:sp>
        <p:nvSpPr>
          <p:cNvPr id="36" name="TextBox 35"/>
          <p:cNvSpPr txBox="1"/>
          <p:nvPr/>
        </p:nvSpPr>
        <p:spPr>
          <a:xfrm>
            <a:off x="429556" y="1474886"/>
            <a:ext cx="1700145" cy="307777"/>
          </a:xfrm>
          <a:prstGeom prst="rect">
            <a:avLst/>
          </a:prstGeom>
          <a:solidFill>
            <a:schemeClr val="bg1"/>
          </a:solidFill>
        </p:spPr>
        <p:txBody>
          <a:bodyPr wrap="none" rtlCol="0">
            <a:spAutoFit/>
          </a:bodyPr>
          <a:lstStyle/>
          <a:p>
            <a:r>
              <a:rPr lang="en-US" sz="1400" dirty="0" smtClean="0"/>
              <a:t>Observance Window</a:t>
            </a:r>
            <a:endParaRPr lang="en-US" sz="1400" dirty="0"/>
          </a:p>
        </p:txBody>
      </p:sp>
      <p:sp>
        <p:nvSpPr>
          <p:cNvPr id="37" name="TextBox 36"/>
          <p:cNvSpPr txBox="1"/>
          <p:nvPr/>
        </p:nvSpPr>
        <p:spPr>
          <a:xfrm>
            <a:off x="3239094" y="2303561"/>
            <a:ext cx="2886175" cy="307777"/>
          </a:xfrm>
          <a:prstGeom prst="rect">
            <a:avLst/>
          </a:prstGeom>
          <a:solidFill>
            <a:schemeClr val="bg1"/>
          </a:solidFill>
        </p:spPr>
        <p:txBody>
          <a:bodyPr wrap="none" rtlCol="0">
            <a:spAutoFit/>
          </a:bodyPr>
          <a:lstStyle/>
          <a:p>
            <a:r>
              <a:rPr lang="en-US" sz="1400" dirty="0" smtClean="0"/>
              <a:t>Threshold Time for Sustained Outage</a:t>
            </a:r>
            <a:endParaRPr lang="en-US" sz="1400" dirty="0"/>
          </a:p>
        </p:txBody>
      </p:sp>
      <p:sp>
        <p:nvSpPr>
          <p:cNvPr id="41" name="TextBox 40"/>
          <p:cNvSpPr txBox="1"/>
          <p:nvPr/>
        </p:nvSpPr>
        <p:spPr>
          <a:xfrm>
            <a:off x="1473045" y="2664023"/>
            <a:ext cx="1143326" cy="307777"/>
          </a:xfrm>
          <a:prstGeom prst="rect">
            <a:avLst/>
          </a:prstGeom>
          <a:solidFill>
            <a:schemeClr val="bg1"/>
          </a:solidFill>
        </p:spPr>
        <p:txBody>
          <a:bodyPr wrap="none" rtlCol="0">
            <a:spAutoFit/>
          </a:bodyPr>
          <a:lstStyle/>
          <a:p>
            <a:pPr algn="ctr"/>
            <a:r>
              <a:rPr lang="en-US" sz="1400" dirty="0" smtClean="0"/>
              <a:t>Reclose Time</a:t>
            </a:r>
            <a:endParaRPr lang="en-US" sz="1400" dirty="0"/>
          </a:p>
        </p:txBody>
      </p:sp>
      <p:sp>
        <p:nvSpPr>
          <p:cNvPr id="45" name="Rounded Rectangle 44"/>
          <p:cNvSpPr/>
          <p:nvPr/>
        </p:nvSpPr>
        <p:spPr>
          <a:xfrm>
            <a:off x="534975" y="5726848"/>
            <a:ext cx="8085150" cy="483452"/>
          </a:xfrm>
          <a:prstGeom prst="roundRect">
            <a:avLst/>
          </a:prstGeom>
          <a:solidFill>
            <a:schemeClr val="accent5"/>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Early detection of </a:t>
            </a:r>
            <a:r>
              <a:rPr lang="en-US" dirty="0" err="1" smtClean="0"/>
              <a:t>recloser</a:t>
            </a:r>
            <a:r>
              <a:rPr lang="en-US" dirty="0" smtClean="0"/>
              <a:t> lockout </a:t>
            </a:r>
            <a:r>
              <a:rPr lang="en-US" dirty="0" smtClean="0">
                <a:sym typeface="Wingdings" pitchFamily="2" charset="2"/>
              </a:rPr>
              <a:t> Early declaration of sustained outage</a:t>
            </a:r>
            <a:endParaRPr lang="en-US" dirty="0" smtClean="0"/>
          </a:p>
        </p:txBody>
      </p:sp>
      <p:pic>
        <p:nvPicPr>
          <p:cNvPr id="34" name="Picture 2"/>
          <p:cNvPicPr>
            <a:picLocks noChangeAspect="1" noChangeArrowheads="1"/>
          </p:cNvPicPr>
          <p:nvPr/>
        </p:nvPicPr>
        <p:blipFill>
          <a:blip r:embed="rId2"/>
          <a:srcRect/>
          <a:stretch>
            <a:fillRect/>
          </a:stretch>
        </p:blipFill>
        <p:spPr bwMode="auto">
          <a:xfrm>
            <a:off x="3339627" y="3109914"/>
            <a:ext cx="333375" cy="1452562"/>
          </a:xfrm>
          <a:prstGeom prst="rect">
            <a:avLst/>
          </a:prstGeom>
          <a:noFill/>
          <a:ln w="9525">
            <a:noFill/>
            <a:miter lim="800000"/>
            <a:headEnd/>
            <a:tailEnd/>
          </a:ln>
        </p:spPr>
      </p:pic>
      <p:cxnSp>
        <p:nvCxnSpPr>
          <p:cNvPr id="35" name="Straight Connector 34"/>
          <p:cNvCxnSpPr/>
          <p:nvPr/>
        </p:nvCxnSpPr>
        <p:spPr>
          <a:xfrm>
            <a:off x="3675751" y="1657350"/>
            <a:ext cx="2337122" cy="0"/>
          </a:xfrm>
          <a:prstGeom prst="line">
            <a:avLst/>
          </a:prstGeom>
          <a:ln w="9525">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675751" y="1545996"/>
            <a:ext cx="7937" cy="1590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3025107" y="1703486"/>
            <a:ext cx="7937" cy="1590928"/>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211388" y="1857375"/>
            <a:ext cx="7937" cy="1356701"/>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On-Ramp Wireless, Inc. All rights reserved.</a:t>
            </a:r>
            <a:endParaRPr lang="en-US" dirty="0"/>
          </a:p>
        </p:txBody>
      </p:sp>
      <p:sp>
        <p:nvSpPr>
          <p:cNvPr id="3" name="Slide Number Placeholder 2"/>
          <p:cNvSpPr>
            <a:spLocks noGrp="1"/>
          </p:cNvSpPr>
          <p:nvPr>
            <p:ph type="sldNum" sz="quarter" idx="4"/>
          </p:nvPr>
        </p:nvSpPr>
        <p:spPr/>
        <p:txBody>
          <a:bodyPr/>
          <a:lstStyle/>
          <a:p>
            <a:fld id="{AB6028C2-E14D-5143-BCC4-555080D062CD}" type="slidenum">
              <a:rPr lang="en-US" smtClean="0"/>
              <a:pPr/>
              <a:t>7</a:t>
            </a:fld>
            <a:endParaRPr lang="en-US" dirty="0"/>
          </a:p>
        </p:txBody>
      </p:sp>
      <p:sp>
        <p:nvSpPr>
          <p:cNvPr id="4" name="Title 3"/>
          <p:cNvSpPr>
            <a:spLocks noGrp="1"/>
          </p:cNvSpPr>
          <p:nvPr>
            <p:ph type="title"/>
          </p:nvPr>
        </p:nvSpPr>
        <p:spPr>
          <a:xfrm>
            <a:off x="622300" y="457200"/>
            <a:ext cx="8159750" cy="447675"/>
          </a:xfrm>
        </p:spPr>
        <p:txBody>
          <a:bodyPr/>
          <a:lstStyle/>
          <a:p>
            <a:r>
              <a:rPr lang="en-US" sz="2400" b="1" dirty="0" smtClean="0"/>
              <a:t>Distinguishing Momentary </a:t>
            </a:r>
            <a:r>
              <a:rPr lang="en-US" sz="2400" b="1" dirty="0" err="1" smtClean="0"/>
              <a:t>vs</a:t>
            </a:r>
            <a:r>
              <a:rPr lang="en-US" sz="2400" b="1" dirty="0" smtClean="0"/>
              <a:t> Sustained Outages</a:t>
            </a:r>
            <a:endParaRPr lang="en-US" sz="2400" b="1" dirty="0"/>
          </a:p>
        </p:txBody>
      </p:sp>
      <p:sp>
        <p:nvSpPr>
          <p:cNvPr id="5" name="Content Placeholder 4"/>
          <p:cNvSpPr>
            <a:spLocks noGrp="1"/>
          </p:cNvSpPr>
          <p:nvPr>
            <p:ph sz="quarter" idx="10"/>
          </p:nvPr>
        </p:nvSpPr>
        <p:spPr>
          <a:xfrm>
            <a:off x="622300" y="1127512"/>
            <a:ext cx="7877175" cy="4906576"/>
          </a:xfrm>
        </p:spPr>
        <p:txBody>
          <a:bodyPr/>
          <a:lstStyle/>
          <a:p>
            <a:pPr>
              <a:spcAft>
                <a:spcPts val="600"/>
              </a:spcAft>
            </a:pPr>
            <a:r>
              <a:rPr lang="en-US" sz="1800" dirty="0" smtClean="0">
                <a:latin typeface="+mn-lt"/>
              </a:rPr>
              <a:t>Three configurable parameters available in AMI system to determine and distinguish momentary outage from sustained outage</a:t>
            </a:r>
          </a:p>
          <a:p>
            <a:pPr>
              <a:spcAft>
                <a:spcPts val="600"/>
              </a:spcAft>
            </a:pPr>
            <a:r>
              <a:rPr lang="en-US" sz="1800" dirty="0" smtClean="0">
                <a:latin typeface="+mn-lt"/>
              </a:rPr>
              <a:t>If power is restored before a sustained power outage is declared, then it is considered a momentary power outage</a:t>
            </a:r>
          </a:p>
          <a:p>
            <a:pPr>
              <a:spcAft>
                <a:spcPts val="600"/>
              </a:spcAft>
            </a:pPr>
            <a:r>
              <a:rPr lang="en-US" sz="1800" dirty="0" smtClean="0">
                <a:latin typeface="+mn-lt"/>
              </a:rPr>
              <a:t>Sustained outages are reported immediately as alarms (email alerts)</a:t>
            </a:r>
          </a:p>
          <a:p>
            <a:pPr>
              <a:spcAft>
                <a:spcPts val="600"/>
              </a:spcAft>
            </a:pPr>
            <a:r>
              <a:rPr lang="en-US" sz="1800" dirty="0" smtClean="0">
                <a:latin typeface="+mn-lt"/>
              </a:rPr>
              <a:t>Momentary outages are logged and reported every 15 minutes (no emails)</a:t>
            </a:r>
          </a:p>
          <a:p>
            <a:pPr>
              <a:spcAft>
                <a:spcPts val="600"/>
              </a:spcAft>
            </a:pPr>
            <a:endParaRPr lang="en-US" sz="1800" dirty="0" smtClean="0">
              <a:latin typeface="+mn-lt"/>
            </a:endParaRPr>
          </a:p>
          <a:p>
            <a:pPr>
              <a:spcAft>
                <a:spcPts val="600"/>
              </a:spcAft>
            </a:pPr>
            <a:endParaRPr lang="en-US" sz="1800" dirty="0" smtClean="0">
              <a:latin typeface="+mn-lt"/>
            </a:endParaRPr>
          </a:p>
          <a:p>
            <a:pPr>
              <a:spcAft>
                <a:spcPts val="600"/>
              </a:spcAft>
            </a:pPr>
            <a:endParaRPr lang="en-US" sz="1800" dirty="0" smtClean="0">
              <a:latin typeface="+mn-lt"/>
            </a:endParaRPr>
          </a:p>
          <a:p>
            <a:pPr>
              <a:spcAft>
                <a:spcPts val="600"/>
              </a:spcAft>
            </a:pPr>
            <a:endParaRPr lang="en-US" sz="1800" dirty="0" smtClean="0">
              <a:latin typeface="+mn-lt"/>
            </a:endParaRPr>
          </a:p>
          <a:p>
            <a:pPr>
              <a:spcAft>
                <a:spcPts val="600"/>
              </a:spcAft>
            </a:pPr>
            <a:endParaRPr lang="en-US" sz="1800" dirty="0" smtClean="0">
              <a:latin typeface="+mn-lt"/>
            </a:endParaRPr>
          </a:p>
          <a:p>
            <a:pPr>
              <a:spcAft>
                <a:spcPts val="600"/>
              </a:spcAft>
            </a:pPr>
            <a:endParaRPr lang="en-US" sz="1800" dirty="0" smtClean="0">
              <a:latin typeface="+mn-lt"/>
            </a:endParaRPr>
          </a:p>
          <a:p>
            <a:pPr>
              <a:spcAft>
                <a:spcPts val="600"/>
              </a:spcAft>
            </a:pPr>
            <a:endParaRPr lang="en-US" sz="1800" dirty="0" smtClean="0">
              <a:latin typeface="+mn-lt"/>
            </a:endParaRPr>
          </a:p>
        </p:txBody>
      </p:sp>
      <p:graphicFrame>
        <p:nvGraphicFramePr>
          <p:cNvPr id="8" name="Table 7"/>
          <p:cNvGraphicFramePr>
            <a:graphicFrameLocks noGrp="1"/>
          </p:cNvGraphicFramePr>
          <p:nvPr/>
        </p:nvGraphicFramePr>
        <p:xfrm>
          <a:off x="800100" y="3540125"/>
          <a:ext cx="7591425" cy="2634048"/>
        </p:xfrm>
        <a:graphic>
          <a:graphicData uri="http://schemas.openxmlformats.org/drawingml/2006/table">
            <a:tbl>
              <a:tblPr firstRow="1" bandRow="1">
                <a:tableStyleId>{69012ECD-51FC-41F1-AA8D-1B2483CD663E}</a:tableStyleId>
              </a:tblPr>
              <a:tblGrid>
                <a:gridCol w="2628900"/>
                <a:gridCol w="1447800"/>
                <a:gridCol w="3514725"/>
              </a:tblGrid>
              <a:tr h="415223">
                <a:tc>
                  <a:txBody>
                    <a:bodyPr/>
                    <a:lstStyle/>
                    <a:p>
                      <a:r>
                        <a:rPr lang="en-US" sz="1600" dirty="0" smtClean="0"/>
                        <a:t>Configurable AMI Parameter</a:t>
                      </a:r>
                      <a:endParaRPr lang="en-US" sz="1600" dirty="0"/>
                    </a:p>
                  </a:txBody>
                  <a:tcPr/>
                </a:tc>
                <a:tc>
                  <a:txBody>
                    <a:bodyPr/>
                    <a:lstStyle/>
                    <a:p>
                      <a:pPr algn="ctr"/>
                      <a:r>
                        <a:rPr lang="en-US" sz="1600" dirty="0" smtClean="0"/>
                        <a:t>Current Default</a:t>
                      </a:r>
                      <a:endParaRPr lang="en-US" sz="1600" dirty="0"/>
                    </a:p>
                  </a:txBody>
                  <a:tcPr/>
                </a:tc>
                <a:tc>
                  <a:txBody>
                    <a:bodyPr/>
                    <a:lstStyle/>
                    <a:p>
                      <a:pPr algn="ctr"/>
                      <a:r>
                        <a:rPr lang="en-US" sz="1600" dirty="0" smtClean="0"/>
                        <a:t>Requirement</a:t>
                      </a:r>
                      <a:endParaRPr lang="en-US" sz="1600" dirty="0"/>
                    </a:p>
                  </a:txBody>
                  <a:tcPr/>
                </a:tc>
              </a:tr>
              <a:tr h="684976">
                <a:tc>
                  <a:txBody>
                    <a:bodyPr/>
                    <a:lstStyle/>
                    <a:p>
                      <a:pPr>
                        <a:lnSpc>
                          <a:spcPts val="2100"/>
                        </a:lnSpc>
                        <a:spcBef>
                          <a:spcPts val="600"/>
                        </a:spcBef>
                        <a:spcAft>
                          <a:spcPts val="600"/>
                        </a:spcAft>
                      </a:pPr>
                      <a:r>
                        <a:rPr lang="en-US" sz="1600" dirty="0" smtClean="0">
                          <a:latin typeface="+mn-lt"/>
                        </a:rPr>
                        <a:t>Threshold time to declare sustained outage</a:t>
                      </a:r>
                      <a:endParaRPr lang="en-US" sz="1600" dirty="0"/>
                    </a:p>
                  </a:txBody>
                  <a:tcPr/>
                </a:tc>
                <a:tc>
                  <a:txBody>
                    <a:bodyPr/>
                    <a:lstStyle/>
                    <a:p>
                      <a:pPr algn="ctr">
                        <a:lnSpc>
                          <a:spcPts val="2100"/>
                        </a:lnSpc>
                        <a:spcBef>
                          <a:spcPts val="600"/>
                        </a:spcBef>
                        <a:spcAft>
                          <a:spcPts val="600"/>
                        </a:spcAft>
                      </a:pPr>
                      <a:r>
                        <a:rPr lang="en-US" sz="1600" dirty="0" smtClean="0"/>
                        <a:t>120</a:t>
                      </a:r>
                      <a:r>
                        <a:rPr lang="en-US" sz="1600" baseline="0" dirty="0" smtClean="0"/>
                        <a:t> seconds</a:t>
                      </a:r>
                      <a:endParaRPr lang="en-US" sz="1600" dirty="0"/>
                    </a:p>
                  </a:txBody>
                  <a:tcPr/>
                </a:tc>
                <a:tc>
                  <a:txBody>
                    <a:bodyPr/>
                    <a:lstStyle/>
                    <a:p>
                      <a:pPr>
                        <a:lnSpc>
                          <a:spcPts val="2100"/>
                        </a:lnSpc>
                        <a:spcBef>
                          <a:spcPts val="600"/>
                        </a:spcBef>
                        <a:spcAft>
                          <a:spcPts val="600"/>
                        </a:spcAft>
                      </a:pPr>
                      <a:r>
                        <a:rPr lang="en-US" sz="1600" dirty="0" smtClean="0"/>
                        <a:t>Should be less than 5 minutes</a:t>
                      </a:r>
                      <a:r>
                        <a:rPr lang="en-US" sz="1600" baseline="0" dirty="0" smtClean="0"/>
                        <a:t> to allow Last Gasp message transmission</a:t>
                      </a:r>
                      <a:endParaRPr lang="en-US" sz="1600" dirty="0"/>
                    </a:p>
                  </a:txBody>
                  <a:tcPr/>
                </a:tc>
              </a:tr>
              <a:tr h="684976">
                <a:tc>
                  <a:txBody>
                    <a:bodyPr/>
                    <a:lstStyle/>
                    <a:p>
                      <a:pPr>
                        <a:lnSpc>
                          <a:spcPts val="2100"/>
                        </a:lnSpc>
                        <a:spcBef>
                          <a:spcPts val="600"/>
                        </a:spcBef>
                        <a:spcAft>
                          <a:spcPts val="600"/>
                        </a:spcAft>
                      </a:pPr>
                      <a:r>
                        <a:rPr lang="en-US" sz="1600" dirty="0" smtClean="0"/>
                        <a:t>Minimum duration of steady power required</a:t>
                      </a:r>
                      <a:endParaRPr lang="en-US" sz="1600" dirty="0"/>
                    </a:p>
                  </a:txBody>
                  <a:tcPr/>
                </a:tc>
                <a:tc>
                  <a:txBody>
                    <a:bodyPr/>
                    <a:lstStyle/>
                    <a:p>
                      <a:pPr algn="ctr">
                        <a:lnSpc>
                          <a:spcPts val="2100"/>
                        </a:lnSpc>
                        <a:spcBef>
                          <a:spcPts val="600"/>
                        </a:spcBef>
                        <a:spcAft>
                          <a:spcPts val="600"/>
                        </a:spcAft>
                      </a:pPr>
                      <a:r>
                        <a:rPr lang="en-US" sz="1600" dirty="0" smtClean="0"/>
                        <a:t>3000 ms</a:t>
                      </a:r>
                      <a:endParaRPr lang="en-US" sz="1600" dirty="0"/>
                    </a:p>
                  </a:txBody>
                  <a:tcPr/>
                </a:tc>
                <a:tc>
                  <a:txBody>
                    <a:bodyPr/>
                    <a:lstStyle/>
                    <a:p>
                      <a:pPr>
                        <a:lnSpc>
                          <a:spcPts val="2100"/>
                        </a:lnSpc>
                        <a:spcBef>
                          <a:spcPts val="600"/>
                        </a:spcBef>
                        <a:spcAft>
                          <a:spcPts val="600"/>
                        </a:spcAft>
                      </a:pPr>
                      <a:r>
                        <a:rPr lang="en-US" sz="1600" dirty="0" smtClean="0"/>
                        <a:t>Should be greater</a:t>
                      </a:r>
                      <a:r>
                        <a:rPr lang="en-US" sz="1600" baseline="0" dirty="0" smtClean="0"/>
                        <a:t> than the duration of </a:t>
                      </a:r>
                      <a:r>
                        <a:rPr lang="en-US" sz="1600" baseline="0" dirty="0" err="1" smtClean="0"/>
                        <a:t>recloser</a:t>
                      </a:r>
                      <a:r>
                        <a:rPr lang="en-US" sz="1600" baseline="0" dirty="0" smtClean="0"/>
                        <a:t> “reclose time”</a:t>
                      </a:r>
                      <a:endParaRPr lang="en-US" sz="1600" dirty="0"/>
                    </a:p>
                  </a:txBody>
                  <a:tcPr/>
                </a:tc>
              </a:tr>
              <a:tr h="684976">
                <a:tc>
                  <a:txBody>
                    <a:bodyPr/>
                    <a:lstStyle/>
                    <a:p>
                      <a:pPr>
                        <a:lnSpc>
                          <a:spcPts val="2100"/>
                        </a:lnSpc>
                        <a:spcBef>
                          <a:spcPts val="600"/>
                        </a:spcBef>
                        <a:spcAft>
                          <a:spcPts val="600"/>
                        </a:spcAft>
                      </a:pPr>
                      <a:r>
                        <a:rPr lang="en-US" sz="1600" dirty="0" smtClean="0">
                          <a:latin typeface="+mn-lt"/>
                        </a:rPr>
                        <a:t>Observance window of power restoration activity</a:t>
                      </a:r>
                      <a:endParaRPr lang="en-US" sz="1600" dirty="0"/>
                    </a:p>
                  </a:txBody>
                  <a:tcPr/>
                </a:tc>
                <a:tc>
                  <a:txBody>
                    <a:bodyPr/>
                    <a:lstStyle/>
                    <a:p>
                      <a:pPr algn="ctr">
                        <a:lnSpc>
                          <a:spcPts val="2100"/>
                        </a:lnSpc>
                        <a:spcBef>
                          <a:spcPts val="600"/>
                        </a:spcBef>
                        <a:spcAft>
                          <a:spcPts val="600"/>
                        </a:spcAft>
                      </a:pPr>
                      <a:r>
                        <a:rPr lang="en-US" sz="1600" dirty="0" smtClean="0"/>
                        <a:t>60 </a:t>
                      </a:r>
                      <a:r>
                        <a:rPr lang="en-US" sz="1600" dirty="0" smtClean="0"/>
                        <a:t>seconds*</a:t>
                      </a:r>
                      <a:endParaRPr lang="en-US" sz="1600" dirty="0"/>
                    </a:p>
                  </a:txBody>
                  <a:tcPr/>
                </a:tc>
                <a:tc>
                  <a:txBody>
                    <a:bodyPr/>
                    <a:lstStyle/>
                    <a:p>
                      <a:pPr>
                        <a:lnSpc>
                          <a:spcPts val="2100"/>
                        </a:lnSpc>
                        <a:spcBef>
                          <a:spcPts val="600"/>
                        </a:spcBef>
                        <a:spcAft>
                          <a:spcPts val="600"/>
                        </a:spcAft>
                      </a:pPr>
                      <a:r>
                        <a:rPr lang="en-US" sz="1600" dirty="0" smtClean="0"/>
                        <a:t>Should be</a:t>
                      </a:r>
                      <a:r>
                        <a:rPr lang="en-US" sz="1600" baseline="0" dirty="0" smtClean="0"/>
                        <a:t> g</a:t>
                      </a:r>
                      <a:r>
                        <a:rPr lang="en-US" sz="1600" dirty="0" smtClean="0"/>
                        <a:t>reater than the “</a:t>
                      </a:r>
                      <a:r>
                        <a:rPr lang="en-US" sz="1600" baseline="0" dirty="0" smtClean="0"/>
                        <a:t>reclosing interval”</a:t>
                      </a:r>
                      <a:endParaRPr lang="en-US" sz="1600" dirty="0"/>
                    </a:p>
                  </a:txBody>
                  <a:tcPr/>
                </a:tc>
              </a:tr>
            </a:tbl>
          </a:graphicData>
        </a:graphic>
      </p:graphicFrame>
      <p:sp>
        <p:nvSpPr>
          <p:cNvPr id="7" name="TextBox 6"/>
          <p:cNvSpPr txBox="1"/>
          <p:nvPr/>
        </p:nvSpPr>
        <p:spPr>
          <a:xfrm>
            <a:off x="1038225" y="6362700"/>
            <a:ext cx="184731" cy="369332"/>
          </a:xfrm>
          <a:prstGeom prst="rect">
            <a:avLst/>
          </a:prstGeom>
          <a:noFill/>
        </p:spPr>
        <p:txBody>
          <a:bodyPr wrap="none" rtlCol="0">
            <a:spAutoFit/>
          </a:bodyPr>
          <a:lstStyle/>
          <a:p>
            <a:endParaRPr lang="en-US" dirty="0"/>
          </a:p>
        </p:txBody>
      </p:sp>
      <p:sp>
        <p:nvSpPr>
          <p:cNvPr id="9" name="TextBox 8"/>
          <p:cNvSpPr txBox="1"/>
          <p:nvPr/>
        </p:nvSpPr>
        <p:spPr>
          <a:xfrm>
            <a:off x="828675" y="6181725"/>
            <a:ext cx="3480120" cy="307777"/>
          </a:xfrm>
          <a:prstGeom prst="rect">
            <a:avLst/>
          </a:prstGeom>
          <a:noFill/>
        </p:spPr>
        <p:txBody>
          <a:bodyPr wrap="none" rtlCol="0">
            <a:spAutoFit/>
          </a:bodyPr>
          <a:lstStyle/>
          <a:p>
            <a:r>
              <a:rPr lang="en-US" sz="1400" i="1" dirty="0" smtClean="0"/>
              <a:t>*Default for SGM3000 meters in 125 seconds</a:t>
            </a:r>
            <a:endParaRPr lang="en-US" sz="1400"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smtClean="0"/>
              <a:t>© On-Ramp Wireless, Inc. All rights reserved.</a:t>
            </a:r>
            <a:endParaRPr lang="en-US" dirty="0"/>
          </a:p>
        </p:txBody>
      </p:sp>
      <p:sp>
        <p:nvSpPr>
          <p:cNvPr id="3" name="Slide Number Placeholder 2"/>
          <p:cNvSpPr>
            <a:spLocks noGrp="1"/>
          </p:cNvSpPr>
          <p:nvPr>
            <p:ph type="sldNum" sz="quarter" idx="4"/>
          </p:nvPr>
        </p:nvSpPr>
        <p:spPr/>
        <p:txBody>
          <a:bodyPr/>
          <a:lstStyle/>
          <a:p>
            <a:fld id="{AB6028C2-E14D-5143-BCC4-555080D062CD}" type="slidenum">
              <a:rPr lang="en-US" smtClean="0"/>
              <a:pPr/>
              <a:t>8</a:t>
            </a:fld>
            <a:endParaRPr lang="en-US" dirty="0"/>
          </a:p>
        </p:txBody>
      </p:sp>
      <p:sp>
        <p:nvSpPr>
          <p:cNvPr id="4" name="Title 3"/>
          <p:cNvSpPr>
            <a:spLocks noGrp="1"/>
          </p:cNvSpPr>
          <p:nvPr>
            <p:ph type="title"/>
          </p:nvPr>
        </p:nvSpPr>
        <p:spPr>
          <a:xfrm>
            <a:off x="622300" y="457200"/>
            <a:ext cx="8159750" cy="447675"/>
          </a:xfrm>
        </p:spPr>
        <p:txBody>
          <a:bodyPr/>
          <a:lstStyle/>
          <a:p>
            <a:r>
              <a:rPr lang="en-US" sz="2400" b="1" dirty="0" smtClean="0"/>
              <a:t>Questions for Utility</a:t>
            </a:r>
            <a:endParaRPr lang="en-US" sz="2400" b="1" dirty="0"/>
          </a:p>
        </p:txBody>
      </p:sp>
      <p:sp>
        <p:nvSpPr>
          <p:cNvPr id="5" name="Content Placeholder 4"/>
          <p:cNvSpPr>
            <a:spLocks noGrp="1"/>
          </p:cNvSpPr>
          <p:nvPr>
            <p:ph sz="quarter" idx="10"/>
          </p:nvPr>
        </p:nvSpPr>
        <p:spPr>
          <a:xfrm>
            <a:off x="622300" y="1127512"/>
            <a:ext cx="7877175" cy="4906576"/>
          </a:xfrm>
        </p:spPr>
        <p:txBody>
          <a:bodyPr/>
          <a:lstStyle/>
          <a:p>
            <a:pPr>
              <a:spcAft>
                <a:spcPts val="600"/>
              </a:spcAft>
            </a:pPr>
            <a:r>
              <a:rPr lang="en-US" sz="1800" dirty="0" smtClean="0">
                <a:latin typeface="+mn-lt"/>
              </a:rPr>
              <a:t>How long of a continuous loss of power is considered as a sustained outage? E.g., 2 minutes?</a:t>
            </a:r>
          </a:p>
          <a:p>
            <a:pPr>
              <a:spcAft>
                <a:spcPts val="600"/>
              </a:spcAft>
            </a:pPr>
            <a:r>
              <a:rPr lang="en-US" sz="1800" dirty="0" smtClean="0">
                <a:latin typeface="+mn-lt"/>
              </a:rPr>
              <a:t>What voltage level below normal constitutes a loss of power? E.g., 75%?</a:t>
            </a:r>
          </a:p>
          <a:p>
            <a:pPr>
              <a:spcAft>
                <a:spcPts val="600"/>
              </a:spcAft>
            </a:pPr>
            <a:r>
              <a:rPr lang="en-US" sz="1800" dirty="0" smtClean="0">
                <a:latin typeface="+mn-lt"/>
              </a:rPr>
              <a:t>What is the typical duration of a </a:t>
            </a:r>
            <a:r>
              <a:rPr lang="en-US" sz="1800" dirty="0" err="1" smtClean="0">
                <a:latin typeface="+mn-lt"/>
              </a:rPr>
              <a:t>recloser</a:t>
            </a:r>
            <a:r>
              <a:rPr lang="en-US" sz="1800" dirty="0" smtClean="0">
                <a:latin typeface="+mn-lt"/>
              </a:rPr>
              <a:t> attempt? E.g., 500ms?</a:t>
            </a:r>
          </a:p>
          <a:p>
            <a:pPr>
              <a:spcAft>
                <a:spcPts val="600"/>
              </a:spcAft>
            </a:pPr>
            <a:r>
              <a:rPr lang="en-US" sz="1800" dirty="0" smtClean="0">
                <a:latin typeface="+mn-lt"/>
              </a:rPr>
              <a:t>Does the duration of reclosing change with each attempt? If so, what is the length of longest </a:t>
            </a:r>
            <a:r>
              <a:rPr lang="en-US" sz="1800" dirty="0" err="1" smtClean="0">
                <a:latin typeface="+mn-lt"/>
              </a:rPr>
              <a:t>recloser</a:t>
            </a:r>
            <a:r>
              <a:rPr lang="en-US" sz="1800" dirty="0" smtClean="0">
                <a:latin typeface="+mn-lt"/>
              </a:rPr>
              <a:t> attempt?</a:t>
            </a:r>
          </a:p>
          <a:p>
            <a:pPr>
              <a:spcAft>
                <a:spcPts val="600"/>
              </a:spcAft>
            </a:pPr>
            <a:r>
              <a:rPr lang="en-US" sz="1800" dirty="0" smtClean="0">
                <a:latin typeface="+mn-lt"/>
              </a:rPr>
              <a:t>Does the reclosing interval – i.e., time between each </a:t>
            </a:r>
            <a:r>
              <a:rPr lang="en-US" sz="1800" dirty="0" err="1" smtClean="0">
                <a:latin typeface="+mn-lt"/>
              </a:rPr>
              <a:t>recloser</a:t>
            </a:r>
            <a:r>
              <a:rPr lang="en-US" sz="1800" dirty="0" smtClean="0">
                <a:latin typeface="+mn-lt"/>
              </a:rPr>
              <a:t> attempt – increase after each reclosing attempt? </a:t>
            </a:r>
            <a:br>
              <a:rPr lang="en-US" sz="1800" dirty="0" smtClean="0">
                <a:latin typeface="+mn-lt"/>
              </a:rPr>
            </a:br>
            <a:r>
              <a:rPr lang="en-US" sz="1800" dirty="0" smtClean="0">
                <a:latin typeface="+mn-lt"/>
              </a:rPr>
              <a:t>E.g. 1</a:t>
            </a:r>
            <a:r>
              <a:rPr lang="en-US" sz="1800" baseline="30000" dirty="0" smtClean="0">
                <a:latin typeface="+mn-lt"/>
              </a:rPr>
              <a:t>st</a:t>
            </a:r>
            <a:r>
              <a:rPr lang="en-US" sz="1800" dirty="0" smtClean="0">
                <a:latin typeface="+mn-lt"/>
              </a:rPr>
              <a:t> attempt in 2-5s, 2</a:t>
            </a:r>
            <a:r>
              <a:rPr lang="en-US" sz="1800" baseline="30000" dirty="0" smtClean="0">
                <a:latin typeface="+mn-lt"/>
              </a:rPr>
              <a:t>nd</a:t>
            </a:r>
            <a:r>
              <a:rPr lang="en-US" sz="1800" dirty="0" smtClean="0">
                <a:latin typeface="+mn-lt"/>
              </a:rPr>
              <a:t> attempt in 10s, 3</a:t>
            </a:r>
            <a:r>
              <a:rPr lang="en-US" sz="1800" baseline="30000" dirty="0" smtClean="0">
                <a:latin typeface="+mn-lt"/>
              </a:rPr>
              <a:t>rd</a:t>
            </a:r>
            <a:r>
              <a:rPr lang="en-US" sz="1800" dirty="0" smtClean="0">
                <a:latin typeface="+mn-lt"/>
              </a:rPr>
              <a:t> attempt in 45s, etc.</a:t>
            </a:r>
          </a:p>
          <a:p>
            <a:pPr>
              <a:spcAft>
                <a:spcPts val="600"/>
              </a:spcAft>
            </a:pPr>
            <a:r>
              <a:rPr lang="en-US" sz="1800" dirty="0" smtClean="0">
                <a:latin typeface="+mn-lt"/>
              </a:rPr>
              <a:t>What is the length of the longest reclosing interval?</a:t>
            </a:r>
          </a:p>
          <a:p>
            <a:pPr>
              <a:spcAft>
                <a:spcPts val="600"/>
              </a:spcAft>
            </a:pPr>
            <a:r>
              <a:rPr lang="en-US" sz="1800" dirty="0" smtClean="0">
                <a:latin typeface="+mn-lt"/>
              </a:rPr>
              <a:t>How many attempts does the </a:t>
            </a:r>
            <a:r>
              <a:rPr lang="en-US" sz="1800" dirty="0" err="1" smtClean="0">
                <a:latin typeface="+mn-lt"/>
              </a:rPr>
              <a:t>reclosure</a:t>
            </a:r>
            <a:r>
              <a:rPr lang="en-US" sz="1800" dirty="0" smtClean="0">
                <a:latin typeface="+mn-lt"/>
              </a:rPr>
              <a:t> make to restore power?</a:t>
            </a:r>
          </a:p>
          <a:p>
            <a:pPr>
              <a:spcAft>
                <a:spcPts val="600"/>
              </a:spcAft>
            </a:pPr>
            <a:r>
              <a:rPr lang="en-US" sz="1800" dirty="0" smtClean="0">
                <a:latin typeface="+mn-lt"/>
              </a:rPr>
              <a:t>Momentary Outage: If a </a:t>
            </a:r>
            <a:r>
              <a:rPr lang="en-US" sz="1800" dirty="0" err="1" smtClean="0">
                <a:latin typeface="+mn-lt"/>
              </a:rPr>
              <a:t>recloser</a:t>
            </a:r>
            <a:r>
              <a:rPr lang="en-US" sz="1800" dirty="0" smtClean="0">
                <a:latin typeface="+mn-lt"/>
              </a:rPr>
              <a:t> makes 3 attempts before power is restored, does this constitute as </a:t>
            </a:r>
          </a:p>
          <a:p>
            <a:pPr lvl="1">
              <a:spcAft>
                <a:spcPts val="600"/>
              </a:spcAft>
            </a:pPr>
            <a:r>
              <a:rPr lang="en-US" sz="1600" dirty="0" smtClean="0">
                <a:latin typeface="+mn-lt"/>
              </a:rPr>
              <a:t>3 blink counts (3 reclosing intervals) or 1 blink count (1 momentary outage)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xmlns="" val="2673873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n-Ramp 2011 Rev 1.0">
  <a:themeElements>
    <a:clrScheme name="New ORW">
      <a:dk1>
        <a:sysClr val="windowText" lastClr="000000"/>
      </a:dk1>
      <a:lt1>
        <a:sysClr val="window" lastClr="FFFFFF"/>
      </a:lt1>
      <a:dk2>
        <a:srgbClr val="00618B"/>
      </a:dk2>
      <a:lt2>
        <a:srgbClr val="848584"/>
      </a:lt2>
      <a:accent1>
        <a:srgbClr val="009DDC"/>
      </a:accent1>
      <a:accent2>
        <a:srgbClr val="ABCB2A"/>
      </a:accent2>
      <a:accent3>
        <a:srgbClr val="DA6422"/>
      </a:accent3>
      <a:accent4>
        <a:srgbClr val="848584"/>
      </a:accent4>
      <a:accent5>
        <a:srgbClr val="F0BA1D"/>
      </a:accent5>
      <a:accent6>
        <a:srgbClr val="488433"/>
      </a:accent6>
      <a:hlink>
        <a:srgbClr val="D363D3"/>
      </a:hlink>
      <a:folHlink>
        <a:srgbClr val="7030A0"/>
      </a:folHlink>
    </a:clrScheme>
    <a:fontScheme name="New ORW">
      <a:majorFont>
        <a:latin typeface="Arial"/>
        <a:ea typeface=""/>
        <a:cs typeface=""/>
      </a:majorFont>
      <a:minorFont>
        <a:latin typeface="Calibr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smtClean="0">
            <a:solidFill>
              <a:schemeClr val="accent1"/>
            </a:solidFill>
          </a:defRPr>
        </a:defPPr>
      </a:lstStyle>
      <a:style>
        <a:lnRef idx="2">
          <a:schemeClr val="accent1"/>
        </a:lnRef>
        <a:fillRef idx="1">
          <a:schemeClr val="lt1"/>
        </a:fillRef>
        <a:effectRef idx="0">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etworkDocs" ma:contentTypeID="0x01010013B1AFBD03E50E40A154565A451F3B4D00A568A744F859084AA8F03C61C9A2B057" ma:contentTypeVersion="29" ma:contentTypeDescription="" ma:contentTypeScope="" ma:versionID="07081b9a5cfd33c04b58836546c42374">
  <xsd:schema xmlns:xsd="http://www.w3.org/2001/XMLSchema" xmlns:xs="http://www.w3.org/2001/XMLSchema" xmlns:p="http://schemas.microsoft.com/office/2006/metadata/properties" xmlns:ns2="64370e21-7076-4725-b3c3-49d316493b9a" xmlns:ns3="http://schemas.microsoft.com/sharepoint/v3/fields" xmlns:ns4="753963c9-5757-4fa3-9ab0-28c3072e13c9" xmlns:ns5="http://schemas.microsoft.com/sharepoint/v4" xmlns:ns6="867371b1-d91e-40ae-8a59-98e7d4447d1f" targetNamespace="http://schemas.microsoft.com/office/2006/metadata/properties" ma:root="true" ma:fieldsID="bbdc1bcd190a74bb64339fcf471073d8" ns2:_="" ns3:_="" ns4:_="" ns5:_="" ns6:_="">
    <xsd:import namespace="64370e21-7076-4725-b3c3-49d316493b9a"/>
    <xsd:import namespace="http://schemas.microsoft.com/sharepoint/v3/fields"/>
    <xsd:import namespace="753963c9-5757-4fa3-9ab0-28c3072e13c9"/>
    <xsd:import namespace="http://schemas.microsoft.com/sharepoint/v4"/>
    <xsd:import namespace="867371b1-d91e-40ae-8a59-98e7d4447d1f"/>
    <xsd:element name="properties">
      <xsd:complexType>
        <xsd:sequence>
          <xsd:element name="documentManagement">
            <xsd:complexType>
              <xsd:all>
                <xsd:element ref="ns2:Product_x0020_Release" minOccurs="0"/>
                <xsd:element ref="ns3:_Status" minOccurs="0"/>
                <xsd:element ref="ns2:kd6e5d3dedd9497087effa33b6cb25e9" minOccurs="0"/>
                <xsd:element ref="ns2:k79c631fd8984568a04408662953427f" minOccurs="0"/>
                <xsd:element ref="ns2:f41e3f4b873945279c4ba8d19ef351a9" minOccurs="0"/>
                <xsd:element ref="ns2:TaxCatchAll" minOccurs="0"/>
                <xsd:element ref="ns2:oddb1becbfeb4f69b8e54e2ef5e6a86d" minOccurs="0"/>
                <xsd:element ref="ns2:TaxCatchAllLabel" minOccurs="0"/>
                <xsd:element ref="ns2:l494f4976ad740e5932ff2b6694386c0" minOccurs="0"/>
                <xsd:element ref="ns2:o01540aa70cd4d408b4bee1f1c0afaf8" minOccurs="0"/>
                <xsd:element ref="ns2:SharedWithUsers" minOccurs="0"/>
                <xsd:element ref="ns4:SharingHintHash" minOccurs="0"/>
                <xsd:element ref="ns2:SharedWithDetails" minOccurs="0"/>
                <xsd:element ref="ns5:IconOverlay" minOccurs="0"/>
                <xsd:element ref="ns2:LastSharedByUser" minOccurs="0"/>
                <xsd:element ref="ns2:LastSharedByTime" minOccurs="0"/>
                <xsd:element ref="ns6:MediaServiceMetadata" minOccurs="0"/>
                <xsd:element ref="ns6:MediaServiceFastMetadata" minOccurs="0"/>
                <xsd:element ref="ns6:MediaServiceDateTaken" minOccurs="0"/>
                <xsd:element ref="ns6:MediaServiceAutoTags" minOccurs="0"/>
                <xsd:element ref="ns6:MediaServiceOCR" minOccurs="0"/>
                <xsd:element ref="ns6: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370e21-7076-4725-b3c3-49d316493b9a" elementFormDefault="qualified">
    <xsd:import namespace="http://schemas.microsoft.com/office/2006/documentManagement/types"/>
    <xsd:import namespace="http://schemas.microsoft.com/office/infopath/2007/PartnerControls"/>
    <xsd:element name="Product_x0020_Release" ma:index="5" nillable="true" ma:displayName="Product Release" ma:internalName="Product_x0020_Release">
      <xsd:simpleType>
        <xsd:restriction base="dms:Text">
          <xsd:maxLength value="255"/>
        </xsd:restriction>
      </xsd:simpleType>
    </xsd:element>
    <xsd:element name="kd6e5d3dedd9497087effa33b6cb25e9" ma:index="10" nillable="true" ma:taxonomy="true" ma:internalName="kd6e5d3dedd9497087effa33b6cb25e9" ma:taxonomyFieldName="Product_x0020_Category" ma:displayName="Product Solution" ma:default="" ma:fieldId="{4d6e5d3d-edd9-4970-87ef-fa33b6cb25e9}" ma:sspId="9dd195dc-2bf4-4bb9-8c9d-d6eb3ec56930" ma:termSetId="742d40ed-ba19-4464-a94b-1951a4ef9db4" ma:anchorId="00000000-0000-0000-0000-000000000000" ma:open="true" ma:isKeyword="false">
      <xsd:complexType>
        <xsd:sequence>
          <xsd:element ref="pc:Terms" minOccurs="0" maxOccurs="1"/>
        </xsd:sequence>
      </xsd:complexType>
    </xsd:element>
    <xsd:element name="k79c631fd8984568a04408662953427f" ma:index="12" nillable="true" ma:taxonomy="true" ma:internalName="k79c631fd8984568a04408662953427f" ma:taxonomyFieldName="Product_x0020_Name1" ma:displayName="Product Model" ma:default="" ma:fieldId="{479c631f-d898-4568-a044-08662953427f}" ma:taxonomyMulti="true" ma:sspId="9dd195dc-2bf4-4bb9-8c9d-d6eb3ec56930" ma:termSetId="289ee5a7-a5cf-4772-bd90-01f9368aae80" ma:anchorId="00000000-0000-0000-0000-000000000000" ma:open="true" ma:isKeyword="false">
      <xsd:complexType>
        <xsd:sequence>
          <xsd:element ref="pc:Terms" minOccurs="0" maxOccurs="1"/>
        </xsd:sequence>
      </xsd:complexType>
    </xsd:element>
    <xsd:element name="f41e3f4b873945279c4ba8d19ef351a9" ma:index="14" nillable="true" ma:taxonomy="true" ma:internalName="f41e3f4b873945279c4ba8d19ef351a9" ma:taxonomyFieldName="Product_x0020_Type" ma:displayName="Product Type" ma:default="" ma:fieldId="{f41e3f4b-8739-4527-9c4b-a8d19ef351a9}" ma:sspId="9dd195dc-2bf4-4bb9-8c9d-d6eb3ec56930" ma:termSetId="d034e4c9-9054-4e83-91c7-d18a1999b37a" ma:anchorId="00000000-0000-0000-0000-000000000000" ma:open="true" ma:isKeyword="false">
      <xsd:complexType>
        <xsd:sequence>
          <xsd:element ref="pc:Terms" minOccurs="0" maxOccurs="1"/>
        </xsd:sequence>
      </xsd:complexType>
    </xsd:element>
    <xsd:element name="TaxCatchAll" ma:index="18" nillable="true" ma:displayName="Taxonomy Catch All Column" ma:hidden="true" ma:list="{1c98bc01-e1d6-42e0-9fb6-68aa88846e6f}" ma:internalName="TaxCatchAll" ma:showField="CatchAllData" ma:web="64370e21-7076-4725-b3c3-49d316493b9a">
      <xsd:complexType>
        <xsd:complexContent>
          <xsd:extension base="dms:MultiChoiceLookup">
            <xsd:sequence>
              <xsd:element name="Value" type="dms:Lookup" maxOccurs="unbounded" minOccurs="0" nillable="true"/>
            </xsd:sequence>
          </xsd:extension>
        </xsd:complexContent>
      </xsd:complexType>
    </xsd:element>
    <xsd:element name="oddb1becbfeb4f69b8e54e2ef5e6a86d" ma:index="19" nillable="true" ma:taxonomy="true" ma:internalName="oddb1becbfeb4f69b8e54e2ef5e6a86d" ma:taxonomyFieldName="Document_x0020_Type" ma:displayName="Document Category" ma:default="" ma:fieldId="{8ddb1bec-bfeb-4f69-b8e5-4e2ef5e6a86d}" ma:sspId="9dd195dc-2bf4-4bb9-8c9d-d6eb3ec56930" ma:termSetId="bb7a425d-e6b0-4f3a-80f7-c9c6618e1f5a" ma:anchorId="00000000-0000-0000-0000-000000000000" ma:open="true" ma:isKeyword="false">
      <xsd:complexType>
        <xsd:sequence>
          <xsd:element ref="pc:Terms" minOccurs="0" maxOccurs="1"/>
        </xsd:sequence>
      </xsd:complexType>
    </xsd:element>
    <xsd:element name="TaxCatchAllLabel" ma:index="20" nillable="true" ma:displayName="Taxonomy Catch All Column1" ma:hidden="true" ma:list="{1c98bc01-e1d6-42e0-9fb6-68aa88846e6f}" ma:internalName="TaxCatchAllLabel" ma:readOnly="true" ma:showField="CatchAllDataLabel" ma:web="64370e21-7076-4725-b3c3-49d316493b9a">
      <xsd:complexType>
        <xsd:complexContent>
          <xsd:extension base="dms:MultiChoiceLookup">
            <xsd:sequence>
              <xsd:element name="Value" type="dms:Lookup" maxOccurs="unbounded" minOccurs="0" nillable="true"/>
            </xsd:sequence>
          </xsd:extension>
        </xsd:complexContent>
      </xsd:complexType>
    </xsd:element>
    <xsd:element name="l494f4976ad740e5932ff2b6694386c0" ma:index="21" nillable="true" ma:taxonomy="true" ma:internalName="l494f4976ad740e5932ff2b6694386c0" ma:taxonomyFieldName="Distribution" ma:displayName="Distribution" ma:default="" ma:fieldId="{5494f497-6ad7-40e5-932f-f2b6694386c0}" ma:sspId="9dd195dc-2bf4-4bb9-8c9d-d6eb3ec56930" ma:termSetId="912ce6e3-8e8b-4cc7-b3ec-e024141b11a3" ma:anchorId="00000000-0000-0000-0000-000000000000" ma:open="true" ma:isKeyword="false">
      <xsd:complexType>
        <xsd:sequence>
          <xsd:element ref="pc:Terms" minOccurs="0" maxOccurs="1"/>
        </xsd:sequence>
      </xsd:complexType>
    </xsd:element>
    <xsd:element name="o01540aa70cd4d408b4bee1f1c0afaf8" ma:index="23" nillable="true" ma:taxonomy="true" ma:internalName="o01540aa70cd4d408b4bee1f1c0afaf8" ma:taxonomyFieldName="Program0" ma:displayName="Program" ma:default="" ma:fieldId="{801540aa-70cd-4d40-8b4b-ee1f1c0afaf8}" ma:sspId="9dd195dc-2bf4-4bb9-8c9d-d6eb3ec56930" ma:termSetId="982dd6fa-95f4-4226-87fe-168543983662" ma:anchorId="00000000-0000-0000-0000-000000000000" ma:open="true" ma:isKeyword="false">
      <xsd:complexType>
        <xsd:sequence>
          <xsd:element ref="pc:Terms" minOccurs="0" maxOccurs="1"/>
        </xsd:sequence>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7" nillable="true" ma:displayName="Shared With Details" ma:internalName="SharedWithDetails" ma:readOnly="true">
      <xsd:simpleType>
        <xsd:restriction base="dms:Note">
          <xsd:maxLength value="255"/>
        </xsd:restriction>
      </xsd:simpleType>
    </xsd:element>
    <xsd:element name="LastSharedByUser" ma:index="29" nillable="true" ma:displayName="Last Shared By User" ma:description="" ma:internalName="LastSharedByUser" ma:readOnly="true">
      <xsd:simpleType>
        <xsd:restriction base="dms:Note">
          <xsd:maxLength value="255"/>
        </xsd:restriction>
      </xsd:simpleType>
    </xsd:element>
    <xsd:element name="LastSharedByTime" ma:index="3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7" nillable="true" ma:displayName="Status" ma:default="Not Started" ma:format="Dropdown" ma:internalName="_Status">
      <xsd:simpleType>
        <xsd:union memberTypes="dms:Text">
          <xsd:simpleType>
            <xsd:restriction base="dms:Choice">
              <xsd:enumeration value="Not Started"/>
              <xsd:enumeration value="Draft"/>
              <xsd:enumeration value="For Review"/>
              <xsd:enumeration value="Reviewed"/>
              <xsd:enumeration value="Scheduled"/>
              <xsd:enumeration value="Published"/>
              <xsd:enumeration value="Final"/>
              <xsd:enumeration value="Expired"/>
              <xsd:enumeration value="Archive"/>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753963c9-5757-4fa3-9ab0-28c3072e13c9" elementFormDefault="qualified">
    <xsd:import namespace="http://schemas.microsoft.com/office/2006/documentManagement/types"/>
    <xsd:import namespace="http://schemas.microsoft.com/office/infopath/2007/PartnerControls"/>
    <xsd:element name="SharingHintHash" ma:index="26"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7371b1-d91e-40ae-8a59-98e7d4447d1f" elementFormDefault="qualified">
    <xsd:import namespace="http://schemas.microsoft.com/office/2006/documentManagement/types"/>
    <xsd:import namespace="http://schemas.microsoft.com/office/infopath/2007/PartnerControls"/>
    <xsd:element name="MediaServiceMetadata" ma:index="31" nillable="true" ma:displayName="MediaServiceMetadata" ma:description="" ma:hidden="true" ma:internalName="MediaServiceMetadata" ma:readOnly="true">
      <xsd:simpleType>
        <xsd:restriction base="dms:Note"/>
      </xsd:simpleType>
    </xsd:element>
    <xsd:element name="MediaServiceFastMetadata" ma:index="32" nillable="true" ma:displayName="MediaServiceFastMetadata" ma:description="" ma:hidden="true" ma:internalName="MediaServiceFastMetadata" ma:readOnly="true">
      <xsd:simpleType>
        <xsd:restriction base="dms:Note"/>
      </xsd:simpleType>
    </xsd:element>
    <xsd:element name="MediaServiceDateTaken" ma:index="33" nillable="true" ma:displayName="MediaServiceDateTaken" ma:hidden="true" ma:internalName="MediaServiceDateTaken" ma:readOnly="true">
      <xsd:simpleType>
        <xsd:restriction base="dms:Text"/>
      </xsd:simpleType>
    </xsd:element>
    <xsd:element name="MediaServiceAutoTags" ma:index="34" nillable="true" ma:displayName="MediaServiceAutoTags" ma:internalName="MediaServiceAutoTags" ma:readOnly="true">
      <xsd:simpleType>
        <xsd:restriction base="dms:Text"/>
      </xsd:simpleType>
    </xsd:element>
    <xsd:element name="MediaServiceOCR" ma:index="35" nillable="true" ma:displayName="MediaServiceOCR" ma:internalName="MediaServiceOCR" ma:readOnly="true">
      <xsd:simpleType>
        <xsd:restriction base="dms:Note">
          <xsd:maxLength value="255"/>
        </xsd:restriction>
      </xsd:simpleType>
    </xsd:element>
    <xsd:element name="MediaServiceLocation" ma:index="36"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3" ma:displayName="Content Type"/>
        <xsd:element ref="dc:title" minOccurs="0" maxOccurs="1" ma:index="1" ma:displayName="Title"/>
        <xsd:element ref="dc:subject" minOccurs="0" maxOccurs="1"/>
        <xsd:element ref="dc:description" minOccurs="0" maxOccurs="1" ma:index="8"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oddb1becbfeb4f69b8e54e2ef5e6a86d xmlns="64370e21-7076-4725-b3c3-49d316493b9a">
      <Terms xmlns="http://schemas.microsoft.com/office/infopath/2007/PartnerControls"/>
    </oddb1becbfeb4f69b8e54e2ef5e6a86d>
    <k79c631fd8984568a04408662953427f xmlns="64370e21-7076-4725-b3c3-49d316493b9a">
      <Terms xmlns="http://schemas.microsoft.com/office/infopath/2007/PartnerControls"/>
    </k79c631fd8984568a04408662953427f>
    <o01540aa70cd4d408b4bee1f1c0afaf8 xmlns="64370e21-7076-4725-b3c3-49d316493b9a">
      <Terms xmlns="http://schemas.microsoft.com/office/infopath/2007/PartnerControls"/>
    </o01540aa70cd4d408b4bee1f1c0afaf8>
    <_Status xmlns="http://schemas.microsoft.com/sharepoint/v3/fields">Not Started</_Status>
    <TaxCatchAll xmlns="64370e21-7076-4725-b3c3-49d316493b9a"/>
    <l494f4976ad740e5932ff2b6694386c0 xmlns="64370e21-7076-4725-b3c3-49d316493b9a">
      <Terms xmlns="http://schemas.microsoft.com/office/infopath/2007/PartnerControls"/>
    </l494f4976ad740e5932ff2b6694386c0>
    <kd6e5d3dedd9497087effa33b6cb25e9 xmlns="64370e21-7076-4725-b3c3-49d316493b9a">
      <Terms xmlns="http://schemas.microsoft.com/office/infopath/2007/PartnerControls"/>
    </kd6e5d3dedd9497087effa33b6cb25e9>
    <f41e3f4b873945279c4ba8d19ef351a9 xmlns="64370e21-7076-4725-b3c3-49d316493b9a">
      <Terms xmlns="http://schemas.microsoft.com/office/infopath/2007/PartnerControls"/>
    </f41e3f4b873945279c4ba8d19ef351a9>
    <Product_x0020_Release xmlns="64370e21-7076-4725-b3c3-49d316493b9a" xsi:nil="true"/>
  </documentManagement>
</p:properties>
</file>

<file path=customXml/itemProps1.xml><?xml version="1.0" encoding="utf-8"?>
<ds:datastoreItem xmlns:ds="http://schemas.openxmlformats.org/officeDocument/2006/customXml" ds:itemID="{E012EB66-D8F3-444B-A404-E2D7C0E46398}"/>
</file>

<file path=customXml/itemProps2.xml><?xml version="1.0" encoding="utf-8"?>
<ds:datastoreItem xmlns:ds="http://schemas.openxmlformats.org/officeDocument/2006/customXml" ds:itemID="{3419CE0D-5CA0-467B-AC0D-E6FD2A8EC8F3}"/>
</file>

<file path=customXml/itemProps3.xml><?xml version="1.0" encoding="utf-8"?>
<ds:datastoreItem xmlns:ds="http://schemas.openxmlformats.org/officeDocument/2006/customXml" ds:itemID="{5967A94B-51F6-488F-8A09-4ADE67A3E12E}"/>
</file>

<file path=docProps/app.xml><?xml version="1.0" encoding="utf-8"?>
<Properties xmlns="http://schemas.openxmlformats.org/officeDocument/2006/extended-properties" xmlns:vt="http://schemas.openxmlformats.org/officeDocument/2006/docPropsVTypes">
  <Template/>
  <TotalTime>8624</TotalTime>
  <Words>950</Words>
  <Application>Microsoft Office PowerPoint</Application>
  <PresentationFormat>On-screen Show (4:3)</PresentationFormat>
  <Paragraphs>181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On-Ramp 2011 Rev 1.0</vt:lpstr>
      <vt:lpstr>Momentary vs Sustained Power Outage  May 15, 2015</vt:lpstr>
      <vt:lpstr>Momentary and Sustained Power Outage</vt:lpstr>
      <vt:lpstr>Parameters Used in AMI to Determine Outage Type</vt:lpstr>
      <vt:lpstr>Momentary Outage &amp; Blink Counts</vt:lpstr>
      <vt:lpstr>Sustained Outage: Expiry of Threshold Time</vt:lpstr>
      <vt:lpstr>Sustained Outage: Expiry of Observance Timer</vt:lpstr>
      <vt:lpstr>Distinguishing Momentary vs Sustained Outages</vt:lpstr>
      <vt:lpstr>Questions for Utility</vt:lpstr>
      <vt:lpstr>Thank You!</vt:lpstr>
      <vt:lpstr>Old questionnaire for Utility</vt:lpstr>
      <vt:lpstr>EMCM Operation in Outage Detection</vt:lpstr>
      <vt:lpstr>Power Restoration Notification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Jonas N Olsen</dc:creator>
  <cp:lastModifiedBy>kishore.chakrav</cp:lastModifiedBy>
  <cp:revision>1377</cp:revision>
  <dcterms:created xsi:type="dcterms:W3CDTF">2011-05-05T11:46:47Z</dcterms:created>
  <dcterms:modified xsi:type="dcterms:W3CDTF">2015-08-20T17:37:07Z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0x01010013B1AFBD03E50E40A154565A451F3B4D00A568A744F859084AA8F03C61C9A2B057</vt:lpwstr>
  </property>
</Properties>
</file>