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52803" y="3298371"/>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Anil Kumar_Exhaustive Analysis of Indian Agriculture Using Power BI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3" name="TextBox 12">
            <a:extLst>
              <a:ext uri="{FF2B5EF4-FFF2-40B4-BE49-F238E27FC236}">
                <a16:creationId xmlns:a16="http://schemas.microsoft.com/office/drawing/2014/main" id="{94371108-F556-5CB3-CDB6-608FAB55B0E2}"/>
              </a:ext>
            </a:extLst>
          </p:cNvPr>
          <p:cNvSpPr txBox="1"/>
          <p:nvPr/>
        </p:nvSpPr>
        <p:spPr>
          <a:xfrm>
            <a:off x="199809" y="1598948"/>
            <a:ext cx="6555554" cy="419602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800" b="1" dirty="0"/>
              <a:t>Data Exploration</a:t>
            </a:r>
            <a:r>
              <a:rPr lang="en-US" sz="1800" dirty="0"/>
              <a:t>: Explored data using Power BI visuals like tables to understand state, district, and yearly data structure.</a:t>
            </a:r>
          </a:p>
          <a:p>
            <a:pPr marL="285750" indent="-285750">
              <a:lnSpc>
                <a:spcPct val="150000"/>
              </a:lnSpc>
              <a:buFont typeface="Wingdings" panose="05000000000000000000" pitchFamily="2" charset="2"/>
              <a:buChar char="Ø"/>
            </a:pPr>
            <a:r>
              <a:rPr lang="en-US" sz="1800" b="1" dirty="0"/>
              <a:t>Major-Crops Analysis: </a:t>
            </a:r>
            <a:r>
              <a:rPr lang="en-US" sz="1800" dirty="0"/>
              <a:t>Analyzing the trends in the cultivation of major crops, including rice, wheat, and pulses, focusing on changes in area, production, and yield.</a:t>
            </a:r>
          </a:p>
          <a:p>
            <a:pPr marL="285750" indent="-285750">
              <a:lnSpc>
                <a:spcPct val="150000"/>
              </a:lnSpc>
              <a:buFont typeface="Wingdings" panose="05000000000000000000" pitchFamily="2" charset="2"/>
              <a:buChar char="Ø"/>
            </a:pPr>
            <a:r>
              <a:rPr lang="en-US" sz="1800" b="1" dirty="0"/>
              <a:t>State Analysis: </a:t>
            </a:r>
            <a:r>
              <a:rPr lang="en-US" sz="1800" dirty="0"/>
              <a:t>Analyze state-wise crop cultivation patterns and production levels.</a:t>
            </a:r>
          </a:p>
          <a:p>
            <a:pPr marL="285750" indent="-285750">
              <a:lnSpc>
                <a:spcPct val="150000"/>
              </a:lnSpc>
              <a:buFont typeface="Wingdings" panose="05000000000000000000" pitchFamily="2" charset="2"/>
              <a:buChar char="Ø"/>
            </a:pPr>
            <a:r>
              <a:rPr lang="en-US" sz="1800" b="1" dirty="0"/>
              <a:t>Seasonal Analysis: </a:t>
            </a:r>
            <a:r>
              <a:rPr lang="en-US" sz="1800" dirty="0"/>
              <a:t>Explore seasonal patterns in crop cultivation, considering kharif and rabi seasons.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4" name="TextBox 3">
            <a:extLst>
              <a:ext uri="{FF2B5EF4-FFF2-40B4-BE49-F238E27FC236}">
                <a16:creationId xmlns:a16="http://schemas.microsoft.com/office/drawing/2014/main" id="{6A4B0049-F980-9EDD-93DF-B88AC4F6F2BF}"/>
              </a:ext>
            </a:extLst>
          </p:cNvPr>
          <p:cNvSpPr txBox="1"/>
          <p:nvPr/>
        </p:nvSpPr>
        <p:spPr>
          <a:xfrm>
            <a:off x="135834" y="1874164"/>
            <a:ext cx="8556173" cy="3149645"/>
          </a:xfrm>
          <a:prstGeom prst="rect">
            <a:avLst/>
          </a:prstGeom>
          <a:noFill/>
        </p:spPr>
        <p:txBody>
          <a:bodyPr wrap="square">
            <a:spAutoFit/>
          </a:bodyPr>
          <a:lstStyle/>
          <a:p>
            <a:pPr marL="342900" indent="-342900">
              <a:buFont typeface="Wingdings" panose="05000000000000000000" pitchFamily="2" charset="2"/>
              <a:buChar char="Ø"/>
            </a:pPr>
            <a:r>
              <a:rPr lang="en-US" sz="1800" b="1" dirty="0"/>
              <a:t>Microsoft Excel</a:t>
            </a:r>
            <a:r>
              <a:rPr lang="en-US" sz="1800" dirty="0"/>
              <a:t> – Cleaning and structuring CSV files before importing into Power BI.</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b="1" dirty="0"/>
              <a:t>Power BI Desktop</a:t>
            </a:r>
            <a:r>
              <a:rPr lang="en-US" sz="1800" dirty="0"/>
              <a:t> – Creating dashboards, reports, and interactive visualizations.</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b="1" dirty="0"/>
              <a:t>Power Query (in Power BI)</a:t>
            </a:r>
            <a:r>
              <a:rPr lang="en-US" sz="1800" dirty="0"/>
              <a:t> – Cleaning, merging, and transforming raw data.</a:t>
            </a:r>
          </a:p>
          <a:p>
            <a:endParaRPr lang="en-US" sz="1800" dirty="0"/>
          </a:p>
          <a:p>
            <a:pPr marL="342900" indent="-342900">
              <a:buFont typeface="Wingdings" panose="05000000000000000000" pitchFamily="2" charset="2"/>
              <a:buChar char="Ø"/>
            </a:pPr>
            <a:r>
              <a:rPr lang="en-US" sz="1800" b="1" dirty="0"/>
              <a:t>Power BI Service (Cloud-Based Sharing)</a:t>
            </a:r>
            <a:r>
              <a:rPr lang="en-US" sz="1800" dirty="0"/>
              <a:t> – Publishing dashboards for stakeholders.</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B69752C8-F718-30B7-652F-A51F6BB71C1F}"/>
              </a:ext>
            </a:extLst>
          </p:cNvPr>
          <p:cNvSpPr txBox="1"/>
          <p:nvPr/>
        </p:nvSpPr>
        <p:spPr>
          <a:xfrm>
            <a:off x="345232" y="1790340"/>
            <a:ext cx="8957388" cy="3056221"/>
          </a:xfrm>
          <a:prstGeom prst="rect">
            <a:avLst/>
          </a:prstGeom>
          <a:noFill/>
        </p:spPr>
        <p:txBody>
          <a:bodyPr wrap="square">
            <a:spAutoFit/>
          </a:bodyPr>
          <a:lstStyle/>
          <a:p>
            <a:pPr algn="just">
              <a:lnSpc>
                <a:spcPct val="150000"/>
              </a:lnSpc>
            </a:pPr>
            <a:r>
              <a:rPr lang="en-US" sz="1800" dirty="0"/>
              <a:t>The methodology involves data collection, cleaning, and modeling using Power BI to structure agricultural data efficiently. A data model is designed with fact and dimension tables, establishing relationships for efficient analysis. Interactive visualizations (charts, graphs, heatmaps, and geospatial maps) are created in Power BI for insights into crop production, seasonal trends, and policy impacts. Finally, forecasting techniques and Power BI dashboards provide actionable insights for farmers and agribusinesses </a:t>
            </a:r>
            <a:r>
              <a:rPr lang="en-IN" sz="1800" dirty="0"/>
              <a:t>to access real-time insights</a:t>
            </a:r>
            <a:r>
              <a:rPr lang="en-US" sz="1800" dirty="0"/>
              <a:t>.</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CBE93802-1D6F-5A3B-B9D5-2EA1DCABE173}"/>
              </a:ext>
            </a:extLst>
          </p:cNvPr>
          <p:cNvSpPr txBox="1"/>
          <p:nvPr/>
        </p:nvSpPr>
        <p:spPr>
          <a:xfrm>
            <a:off x="335902" y="1706212"/>
            <a:ext cx="8537510" cy="348723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1800" dirty="0"/>
              <a:t>How can we identify the top-performing and underperforming states and districts in terms of crop production and yield?</a:t>
            </a:r>
          </a:p>
          <a:p>
            <a:pPr marL="342900" indent="-342900">
              <a:lnSpc>
                <a:spcPct val="150000"/>
              </a:lnSpc>
              <a:buFont typeface="Wingdings" panose="05000000000000000000" pitchFamily="2" charset="2"/>
              <a:buChar char="Ø"/>
            </a:pPr>
            <a:r>
              <a:rPr lang="en-US" sz="1800" dirty="0"/>
              <a:t>How can we identify variations in crop production and yield across different states and districts in India?</a:t>
            </a:r>
          </a:p>
          <a:p>
            <a:pPr marL="342900" indent="-342900">
              <a:lnSpc>
                <a:spcPct val="150000"/>
              </a:lnSpc>
              <a:buFont typeface="Wingdings" panose="05000000000000000000" pitchFamily="2" charset="2"/>
              <a:buChar char="Ø"/>
            </a:pPr>
            <a:r>
              <a:rPr lang="en-US" sz="1800" dirty="0"/>
              <a:t>Which regions are most suitable for specific crops, and how can we optimize land usage?</a:t>
            </a:r>
          </a:p>
          <a:p>
            <a:pPr marL="342900" indent="-342900">
              <a:lnSpc>
                <a:spcPct val="150000"/>
              </a:lnSpc>
              <a:buFont typeface="Wingdings" panose="05000000000000000000" pitchFamily="2" charset="2"/>
              <a:buChar char="Ø"/>
            </a:pPr>
            <a:r>
              <a:rPr lang="en-IN" sz="1800" dirty="0"/>
              <a:t>How do seasonal variations (Kharif, Rabi, Zaid) affect different crops in various regions?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8" name="TextBox 7">
            <a:extLst>
              <a:ext uri="{FF2B5EF4-FFF2-40B4-BE49-F238E27FC236}">
                <a16:creationId xmlns:a16="http://schemas.microsoft.com/office/drawing/2014/main" id="{F994DE4D-40CC-D717-819B-27B7CD8CEB7B}"/>
              </a:ext>
            </a:extLst>
          </p:cNvPr>
          <p:cNvSpPr txBox="1"/>
          <p:nvPr/>
        </p:nvSpPr>
        <p:spPr>
          <a:xfrm>
            <a:off x="255104" y="1631803"/>
            <a:ext cx="8898227" cy="2949525"/>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Arial" panose="020B0604020202020204" pitchFamily="34" charset="0"/>
              </a:rPr>
              <a:t>Analyze crop production trends across states and seasons.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Arial" panose="020B0604020202020204" pitchFamily="34" charset="0"/>
              </a:rPr>
              <a:t>Visualize district-wise production using geospatial maps. </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800" dirty="0"/>
              <a:t>Use bar charts and line graphs to compare crop production over different years.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800" dirty="0"/>
              <a:t>Use geospatial maps to visualize crop production by state/district.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800" dirty="0"/>
              <a:t>Compare soil type, climate data, and irrigation availability with crop yields.</a:t>
            </a:r>
          </a:p>
          <a:p>
            <a:pPr marL="285750" indent="-285750" algn="just" eaLnBrk="0" fontAlgn="base" hangingPunct="0">
              <a:lnSpc>
                <a:spcPct val="150000"/>
              </a:lnSpc>
              <a:spcBef>
                <a:spcPct val="0"/>
              </a:spcBef>
              <a:spcAft>
                <a:spcPct val="0"/>
              </a:spcAft>
              <a:buClrTx/>
              <a:buFont typeface="Wingdings" panose="05000000000000000000" pitchFamily="2" charset="2"/>
              <a:buChar char="Ø"/>
            </a:pPr>
            <a:r>
              <a:rPr lang="en-IN" sz="1800" dirty="0"/>
              <a:t>Compare seasonal production trends using stacked column charts.</a:t>
            </a:r>
          </a:p>
          <a:p>
            <a:pPr marL="285750" indent="-285750" algn="just" eaLnBrk="0" fontAlgn="base" hangingPunct="0">
              <a:lnSpc>
                <a:spcPct val="150000"/>
              </a:lnSpc>
              <a:spcBef>
                <a:spcPct val="0"/>
              </a:spcBef>
              <a:spcAft>
                <a:spcPct val="0"/>
              </a:spcAft>
              <a:buClrTx/>
              <a:buFont typeface="Wingdings" panose="05000000000000000000" pitchFamily="2" charset="2"/>
              <a:buChar char="Ø"/>
            </a:pPr>
            <a:r>
              <a:rPr lang="en-IN" sz="1800" dirty="0"/>
              <a:t>Forecast seasonal variations using time-series analysis.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E573BA6F-674A-8D30-47ED-26CFE379C080}"/>
              </a:ext>
            </a:extLst>
          </p:cNvPr>
          <p:cNvPicPr>
            <a:picLocks noChangeAspect="1"/>
          </p:cNvPicPr>
          <p:nvPr/>
        </p:nvPicPr>
        <p:blipFill>
          <a:blip r:embed="rId2"/>
          <a:stretch>
            <a:fillRect/>
          </a:stretch>
        </p:blipFill>
        <p:spPr>
          <a:xfrm>
            <a:off x="363894" y="1614195"/>
            <a:ext cx="11178073" cy="486125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599F8-EBB2-F14C-7D38-EBFC913E5D4A}"/>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9BC4D4D8-3A21-1EED-FD47-CC5619533A36}"/>
              </a:ext>
            </a:extLst>
          </p:cNvPr>
          <p:cNvPicPr>
            <a:picLocks noChangeAspect="1"/>
          </p:cNvPicPr>
          <p:nvPr/>
        </p:nvPicPr>
        <p:blipFill>
          <a:blip r:embed="rId2"/>
          <a:stretch>
            <a:fillRect/>
          </a:stretch>
        </p:blipFill>
        <p:spPr>
          <a:xfrm>
            <a:off x="373224" y="1635924"/>
            <a:ext cx="10842171" cy="4826766"/>
          </a:xfrm>
          <a:prstGeom prst="rect">
            <a:avLst/>
          </a:prstGeom>
        </p:spPr>
      </p:pic>
    </p:spTree>
    <p:extLst>
      <p:ext uri="{BB962C8B-B14F-4D97-AF65-F5344CB8AC3E}">
        <p14:creationId xmlns:p14="http://schemas.microsoft.com/office/powerpoint/2010/main" val="123141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5DD9E9AB-BF34-40A8-28B1-8B80E43E6358}"/>
              </a:ext>
            </a:extLst>
          </p:cNvPr>
          <p:cNvSpPr txBox="1"/>
          <p:nvPr/>
        </p:nvSpPr>
        <p:spPr>
          <a:xfrm>
            <a:off x="391884" y="1708139"/>
            <a:ext cx="8024327" cy="1241622"/>
          </a:xfrm>
          <a:prstGeom prst="rect">
            <a:avLst/>
          </a:prstGeom>
          <a:noFill/>
        </p:spPr>
        <p:txBody>
          <a:bodyPr wrap="square">
            <a:spAutoFit/>
          </a:bodyPr>
          <a:lstStyle/>
          <a:p>
            <a:pPr algn="just"/>
            <a:r>
              <a:rPr lang="en-US" sz="1800" dirty="0"/>
              <a:t>This project provides interns with an opportunity to gain hands-on experience in agricultural data analysis and visualization using Power BI, contributing valuable insights to enhance agricultural practices and decision-making in India .</a:t>
            </a:r>
            <a:endParaRPr lang="en-IN" sz="1800"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198</TotalTime>
  <Words>446</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Anil Kumar</cp:lastModifiedBy>
  <cp:revision>5</cp:revision>
  <dcterms:created xsi:type="dcterms:W3CDTF">2024-12-31T09:40:01Z</dcterms:created>
  <dcterms:modified xsi:type="dcterms:W3CDTF">2025-02-07T10:26:08Z</dcterms:modified>
</cp:coreProperties>
</file>