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9.jpeg" ContentType="image/jpeg"/>
  <Override PartName="/ppt/media/image7.png" ContentType="image/png"/>
  <Override PartName="/ppt/media/image10.jpeg" ContentType="image/jpeg"/>
  <Override PartName="/ppt/media/image8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2286000" y="3124080"/>
            <a:ext cx="6171480" cy="877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2286000" y="3124080"/>
            <a:ext cx="6171480" cy="877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380880" y="0"/>
            <a:ext cx="608760" cy="685728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276480" y="0"/>
            <a:ext cx="104040" cy="685728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990720" y="0"/>
            <a:ext cx="181080" cy="685728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1141200" y="0"/>
            <a:ext cx="229680" cy="685728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Line 12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Line 13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Line 14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219320" y="0"/>
            <a:ext cx="75600" cy="685728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609480" y="3429000"/>
            <a:ext cx="1294560" cy="129456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309680" y="4866840"/>
            <a:ext cx="640800" cy="6408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91160" y="5500800"/>
            <a:ext cx="136440" cy="13644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1664280" y="5788080"/>
            <a:ext cx="273600" cy="2736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905120" y="4495680"/>
            <a:ext cx="365040" cy="36504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480" cy="189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4"/>
          <p:cNvSpPr/>
          <p:nvPr/>
        </p:nvSpPr>
        <p:spPr>
          <a:xfrm>
            <a:off x="8839080" y="0"/>
            <a:ext cx="304200" cy="685728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6"/>
          <p:cNvSpPr/>
          <p:nvPr/>
        </p:nvSpPr>
        <p:spPr>
          <a:xfrm>
            <a:off x="8156520" y="5715000"/>
            <a:ext cx="547920" cy="547920"/>
          </a:xfrm>
          <a:prstGeom prst="ellipse">
            <a:avLst/>
          </a:prstGeom>
          <a:ln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016000" y="2376000"/>
            <a:ext cx="61714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4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Lato Heavy"/>
              </a:rPr>
              <a:t>Genrative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Lato Heavy"/>
              </a:rPr>
              <a:t> </a:t>
            </a:r>
            <a:r>
              <a:rPr b="1" lang="en-IN" sz="4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Lato Heavy"/>
              </a:rPr>
              <a:t>Adversarial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4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Lato Heavy"/>
              </a:rPr>
              <a:t>Networks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U-Net</a:t>
            </a:r>
            <a:r>
              <a:rPr b="0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Content Placeholder 3" descr=""/>
          <p:cNvPicPr/>
          <p:nvPr/>
        </p:nvPicPr>
        <p:blipFill>
          <a:blip r:embed="rId1"/>
          <a:stretch/>
        </p:blipFill>
        <p:spPr>
          <a:xfrm>
            <a:off x="762120" y="1676520"/>
            <a:ext cx="7314480" cy="398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ResNet</a:t>
            </a:r>
            <a:r>
              <a:rPr b="0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296280" y="2088000"/>
            <a:ext cx="8343360" cy="3152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Discriminator:-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457200" y="1600200"/>
            <a:ext cx="777168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architecture of the discriminator network in CGAN is inspired by the architecture of the PatchGAN network. The PatchGAN network contains eight convolutional blocks.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160000" y="3672000"/>
            <a:ext cx="4545720" cy="243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348120" y="504000"/>
            <a:ext cx="8147520" cy="381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Difficulties with GAN 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Probability Distribution is Implicit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3600">
              <a:lnSpc>
                <a:spcPct val="100000"/>
              </a:lnSpc>
              <a:buClr>
                <a:srgbClr val="fe8637"/>
              </a:buClr>
              <a:buSzPct val="80000"/>
              <a:buFont typeface="Wingdings" charset="2"/>
              <a:buChar char="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Not straightforward to compute P(X).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3600">
              <a:lnSpc>
                <a:spcPct val="100000"/>
              </a:lnSpc>
              <a:buClr>
                <a:srgbClr val="fe8637"/>
              </a:buClr>
              <a:buSzPct val="80000"/>
              <a:buFont typeface="Wingdings" charset="2"/>
              <a:buChar char="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Thus </a:t>
            </a:r>
            <a:r>
              <a:rPr b="1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Vanilla GANs are only good for Sampling/Generation.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Training is Hard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3600">
              <a:lnSpc>
                <a:spcPct val="100000"/>
              </a:lnSpc>
              <a:buClr>
                <a:srgbClr val="fe8637"/>
              </a:buClr>
              <a:buSzPct val="80000"/>
              <a:buFont typeface="Wingdings" charset="2"/>
              <a:buChar char="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Non-Convergence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40080" indent="-273600">
              <a:lnSpc>
                <a:spcPct val="100000"/>
              </a:lnSpc>
              <a:buClr>
                <a:srgbClr val="fe8637"/>
              </a:buClr>
              <a:buSzPct val="80000"/>
              <a:buFont typeface="Wingdings" charset="2"/>
              <a:buChar char=""/>
            </a:pPr>
            <a:r>
              <a:rPr b="0" lang="en-IN" sz="2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Mode-Collapse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1219320"/>
            <a:ext cx="8152560" cy="525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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future of GANs is bright! There are several areas in which I think it is likely that GANs will be used in the near future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Creating infographics from 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Generating website designs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Compressing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Drug discovery and development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Generating 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Generating music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96880" y="7200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Potential future applications of GANs:-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286000" y="838080"/>
            <a:ext cx="6171480" cy="19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IN" sz="44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THANK  YOU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457200" y="274680"/>
            <a:ext cx="746676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Introduction:-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828800"/>
            <a:ext cx="8076600" cy="464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14440" indent="-5137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GANs are introduced by IanGood fellow in 2014.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GANs are an unsupervised learning method.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4440" indent="-51372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GANs contains two adversarial networks which are always competing each other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513720">
              <a:lnSpc>
                <a:spcPct val="100000"/>
              </a:lnSpc>
              <a:buClr>
                <a:srgbClr val="fe8637"/>
              </a:buClr>
              <a:buSzPct val="80000"/>
              <a:buFont typeface="Wingdings" charset="2"/>
              <a:buChar char=""/>
            </a:pP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Generator(An artist) neural network.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71640" indent="-513720">
              <a:lnSpc>
                <a:spcPct val="100000"/>
              </a:lnSpc>
              <a:buClr>
                <a:srgbClr val="fe8637"/>
              </a:buClr>
              <a:buSzPct val="80000"/>
              <a:buFont typeface="Wingdings" charset="2"/>
              <a:buChar char="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</a:t>
            </a:r>
            <a:r>
              <a:rPr b="0" lang="en-IN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 Discriminator(An art critic) neural network.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57200" y="274680"/>
            <a:ext cx="746676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GAN’s</a:t>
            </a:r>
            <a:r>
              <a:rPr b="1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</a:t>
            </a: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Architecture:-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380880" y="1523880"/>
            <a:ext cx="8076600" cy="4190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Training  discriminator </a:t>
            </a:r>
            <a:r>
              <a:rPr b="0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7695360" cy="41904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Training generator:-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457200" y="1981080"/>
            <a:ext cx="7771680" cy="4037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Types of GAN’s:-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Conditional GAN (cGAN)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Deep Convolutional GAN (DCGANs)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Stack GAN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InfoGAN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Wasserstein GANs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Discover Cross-Domain Relations with Generative Adversarial Networks(Disco GANS)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Conditional</a:t>
            </a:r>
            <a:r>
              <a:rPr b="1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  </a:t>
            </a: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GAN</a:t>
            </a:r>
            <a:r>
              <a:rPr b="0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Conditional GANs  are a very interesting extension to the GAN framework.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CGANs are allowed to generate images that have certain conditions or attributes.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If we want to generate particular data from generator then we have to give that particular condition to both generator and discriminator.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That condition should be in the form of One-hot code vector only.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Architecture of CGAN</a:t>
            </a:r>
            <a:r>
              <a:rPr b="0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:-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440000" y="3240000"/>
            <a:ext cx="719640" cy="791640"/>
          </a:xfrm>
          <a:prstGeom prst="rect">
            <a:avLst/>
          </a:prstGeom>
          <a:solidFill>
            <a:srgbClr val="ff3333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Noise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1080000" y="4392000"/>
            <a:ext cx="1295640" cy="4316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2952000" y="3240000"/>
            <a:ext cx="1295640" cy="791640"/>
          </a:xfrm>
          <a:prstGeom prst="rect">
            <a:avLst/>
          </a:prstGeom>
          <a:solidFill>
            <a:srgbClr val="99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2952000" y="4392000"/>
            <a:ext cx="1295640" cy="431640"/>
          </a:xfrm>
          <a:prstGeom prst="rect">
            <a:avLst/>
          </a:prstGeom>
          <a:solidFill>
            <a:srgbClr val="ff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Condition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2952000" y="2469960"/>
            <a:ext cx="1295640" cy="409680"/>
          </a:xfrm>
          <a:prstGeom prst="rect">
            <a:avLst/>
          </a:prstGeom>
          <a:solidFill>
            <a:srgbClr val="66ff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Real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4968000" y="3240000"/>
            <a:ext cx="1295640" cy="79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Discriminator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6840000" y="3168000"/>
            <a:ext cx="935640" cy="9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0000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0/1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Line 9"/>
          <p:cNvSpPr/>
          <p:nvPr/>
        </p:nvSpPr>
        <p:spPr>
          <a:xfrm>
            <a:off x="2160000" y="3600000"/>
            <a:ext cx="864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Line 10"/>
          <p:cNvSpPr/>
          <p:nvPr/>
        </p:nvSpPr>
        <p:spPr>
          <a:xfrm flipV="1">
            <a:off x="2376000" y="4032000"/>
            <a:ext cx="648000" cy="432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Line 11"/>
          <p:cNvSpPr/>
          <p:nvPr/>
        </p:nvSpPr>
        <p:spPr>
          <a:xfrm flipV="1">
            <a:off x="4248000" y="4032000"/>
            <a:ext cx="720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Line 12"/>
          <p:cNvSpPr/>
          <p:nvPr/>
        </p:nvSpPr>
        <p:spPr>
          <a:xfrm>
            <a:off x="4248000" y="3600000"/>
            <a:ext cx="792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Line 13"/>
          <p:cNvSpPr/>
          <p:nvPr/>
        </p:nvSpPr>
        <p:spPr>
          <a:xfrm>
            <a:off x="4248000" y="2880000"/>
            <a:ext cx="792000" cy="3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Line 14"/>
          <p:cNvSpPr/>
          <p:nvPr/>
        </p:nvSpPr>
        <p:spPr>
          <a:xfrm>
            <a:off x="6264000" y="3600000"/>
            <a:ext cx="64800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57200" y="274680"/>
            <a:ext cx="746676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IN" sz="3000" spc="-1" strike="noStrike" u="sng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Generator:</a:t>
            </a:r>
            <a:r>
              <a:rPr b="0" lang="en-IN" sz="3000" spc="-1" strike="noStrike" cap="small">
                <a:solidFill>
                  <a:srgbClr val="b32c16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-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0200"/>
            <a:ext cx="7466760" cy="48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generator network is heavily inspired by the architecture of U-Net.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architecture of U-Net is almost the same as that of an auto-encoder network.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One major difference between them is that the U-Net network has skip connections between the layers in the encoder, and the decoder parts of the generator network and auto-encoder doesn't have skip connections.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74320" indent="-273600">
              <a:lnSpc>
                <a:spcPct val="100000"/>
              </a:lnSpc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Schoolbook"/>
              </a:rPr>
              <a:t>The U-Net network consists of two networks: the encoder network and the decoder network. The following diagram illustrates the architecture of U-Net at a basic level: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73</TotalTime>
  <Application>LibreOffice/5.1.6.2$Linux_X86_64 LibreOffice_project/10m0$Build-2</Application>
  <Words>531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kameswari</dc:creator>
  <dc:description/>
  <dc:language>en-IN</dc:language>
  <cp:lastModifiedBy/>
  <dcterms:modified xsi:type="dcterms:W3CDTF">2019-07-16T11:14:00Z</dcterms:modified>
  <cp:revision>8</cp:revision>
  <dc:subject/>
  <dc:title>Generative  adversarial       networks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