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something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60a4a73e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60a4a73e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60a4a73e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60a4a73e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60a4a73e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60a4a73e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3c9c461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3c9c461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something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5809dc9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5809dc9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regfvfbgfbfb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60a4a73e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60a4a73e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60a4a73e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60a4a73e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60a4a73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60a4a73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60a4a73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60a4a73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60a4a73e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60a4a73e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60a4a73e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60a4a73e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60a4a73e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60a4a73e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82100" y="502750"/>
            <a:ext cx="8520600" cy="150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Trebuchet MS"/>
                <a:ea typeface="Trebuchet MS"/>
                <a:cs typeface="Trebuchet MS"/>
                <a:sym typeface="Trebuchet MS"/>
              </a:rPr>
              <a:t>DevSecOps Implementation</a:t>
            </a:r>
            <a:endParaRPr>
              <a:latin typeface="Trebuchet MS"/>
              <a:ea typeface="Trebuchet MS"/>
              <a:cs typeface="Trebuchet MS"/>
              <a:sym typeface="Trebuchet MS"/>
            </a:endParaRPr>
          </a:p>
          <a:p>
            <a:pPr indent="0" lvl="0" marL="0" rtl="0" algn="ctr">
              <a:spcBef>
                <a:spcPts val="0"/>
              </a:spcBef>
              <a:spcAft>
                <a:spcPts val="0"/>
              </a:spcAft>
              <a:buNone/>
            </a:pPr>
            <a:r>
              <a:rPr lang="en-GB">
                <a:latin typeface="Trebuchet MS"/>
                <a:ea typeface="Trebuchet MS"/>
                <a:cs typeface="Trebuchet MS"/>
                <a:sym typeface="Trebuchet MS"/>
              </a:rPr>
              <a:t> at Sakha Global</a:t>
            </a:r>
            <a:endParaRPr>
              <a:latin typeface="Trebuchet MS"/>
              <a:ea typeface="Trebuchet MS"/>
              <a:cs typeface="Trebuchet MS"/>
              <a:sym typeface="Trebuchet MS"/>
            </a:endParaRPr>
          </a:p>
        </p:txBody>
      </p:sp>
      <p:sp>
        <p:nvSpPr>
          <p:cNvPr id="55" name="Google Shape;55;p13"/>
          <p:cNvSpPr txBox="1"/>
          <p:nvPr>
            <p:ph idx="1" type="subTitle"/>
          </p:nvPr>
        </p:nvSpPr>
        <p:spPr>
          <a:xfrm>
            <a:off x="3969425" y="1878325"/>
            <a:ext cx="3899100" cy="4668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GB">
                <a:latin typeface="Trebuchet MS"/>
                <a:ea typeface="Trebuchet MS"/>
                <a:cs typeface="Trebuchet MS"/>
                <a:sym typeface="Trebuchet MS"/>
              </a:rPr>
              <a:t>An End-to-End Secure DevOps Pipeline</a:t>
            </a:r>
            <a:endParaRPr>
              <a:latin typeface="Trebuchet MS"/>
              <a:ea typeface="Trebuchet MS"/>
              <a:cs typeface="Trebuchet MS"/>
              <a:sym typeface="Trebuchet MS"/>
            </a:endParaRPr>
          </a:p>
        </p:txBody>
      </p:sp>
      <p:sp>
        <p:nvSpPr>
          <p:cNvPr id="56" name="Google Shape;56;p13"/>
          <p:cNvSpPr txBox="1"/>
          <p:nvPr/>
        </p:nvSpPr>
        <p:spPr>
          <a:xfrm>
            <a:off x="5973050" y="4463000"/>
            <a:ext cx="265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rgbClr val="1155CC"/>
                </a:solidFill>
                <a:latin typeface="Trebuchet MS"/>
                <a:ea typeface="Trebuchet MS"/>
                <a:cs typeface="Trebuchet MS"/>
                <a:sym typeface="Trebuchet MS"/>
              </a:rPr>
              <a:t>Location:</a:t>
            </a:r>
            <a:r>
              <a:rPr lang="en-GB" sz="1100">
                <a:solidFill>
                  <a:srgbClr val="1155CC"/>
                </a:solidFill>
                <a:latin typeface="Trebuchet MS"/>
                <a:ea typeface="Trebuchet MS"/>
                <a:cs typeface="Trebuchet MS"/>
                <a:sym typeface="Trebuchet MS"/>
              </a:rPr>
              <a:t> Sakha Global, Bangalore</a:t>
            </a:r>
            <a:endParaRPr sz="1800">
              <a:solidFill>
                <a:srgbClr val="1155CC"/>
              </a:solidFill>
              <a:latin typeface="Trebuchet MS"/>
              <a:ea typeface="Trebuchet MS"/>
              <a:cs typeface="Trebuchet MS"/>
              <a:sym typeface="Trebuchet MS"/>
            </a:endParaRPr>
          </a:p>
        </p:txBody>
      </p:sp>
      <p:sp>
        <p:nvSpPr>
          <p:cNvPr id="57" name="Google Shape;57;p13"/>
          <p:cNvSpPr txBox="1"/>
          <p:nvPr/>
        </p:nvSpPr>
        <p:spPr>
          <a:xfrm>
            <a:off x="318850" y="3119800"/>
            <a:ext cx="5038500" cy="2342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300"/>
              </a:spcBef>
              <a:spcAft>
                <a:spcPts val="0"/>
              </a:spcAft>
              <a:buClr>
                <a:schemeClr val="dk1"/>
              </a:buClr>
              <a:buSzPts val="1100"/>
              <a:buFont typeface="Arial"/>
              <a:buNone/>
            </a:pPr>
            <a:r>
              <a:rPr b="1" lang="en-GB" sz="1300">
                <a:solidFill>
                  <a:srgbClr val="1155CC"/>
                </a:solidFill>
                <a:latin typeface="Trebuchet MS"/>
                <a:ea typeface="Trebuchet MS"/>
                <a:cs typeface="Trebuchet MS"/>
                <a:sym typeface="Trebuchet MS"/>
              </a:rPr>
              <a:t>Goals of Our DevSecOps Pipeline</a:t>
            </a:r>
            <a:endParaRPr b="1" sz="1300">
              <a:solidFill>
                <a:srgbClr val="1155CC"/>
              </a:solidFill>
              <a:latin typeface="Trebuchet MS"/>
              <a:ea typeface="Trebuchet MS"/>
              <a:cs typeface="Trebuchet MS"/>
              <a:sym typeface="Trebuchet MS"/>
            </a:endParaRPr>
          </a:p>
          <a:p>
            <a:pPr indent="-311150" lvl="0" marL="457200" rtl="0" algn="l">
              <a:lnSpc>
                <a:spcPct val="115000"/>
              </a:lnSpc>
              <a:spcBef>
                <a:spcPts val="1300"/>
              </a:spcBef>
              <a:spcAft>
                <a:spcPts val="0"/>
              </a:spcAft>
              <a:buClr>
                <a:srgbClr val="1155CC"/>
              </a:buClr>
              <a:buSzPts val="1300"/>
              <a:buFont typeface="Trebuchet MS"/>
              <a:buChar char="●"/>
            </a:pPr>
            <a:r>
              <a:rPr b="1" lang="en-GB" sz="1300">
                <a:solidFill>
                  <a:srgbClr val="1155CC"/>
                </a:solidFill>
                <a:latin typeface="Trebuchet MS"/>
                <a:ea typeface="Trebuchet MS"/>
                <a:cs typeface="Trebuchet MS"/>
                <a:sym typeface="Trebuchet MS"/>
              </a:rPr>
              <a:t>End-to-end security across the CI/CD pipeline</a:t>
            </a:r>
            <a:endParaRPr b="1" sz="1300">
              <a:solidFill>
                <a:srgbClr val="1155CC"/>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1155CC"/>
              </a:buClr>
              <a:buSzPts val="1300"/>
              <a:buFont typeface="Trebuchet MS"/>
              <a:buChar char="●"/>
            </a:pPr>
            <a:r>
              <a:rPr b="1" lang="en-GB" sz="1300">
                <a:solidFill>
                  <a:srgbClr val="1155CC"/>
                </a:solidFill>
                <a:latin typeface="Trebuchet MS"/>
                <a:ea typeface="Trebuchet MS"/>
                <a:cs typeface="Trebuchet MS"/>
                <a:sym typeface="Trebuchet MS"/>
              </a:rPr>
              <a:t>Early detection of vulnerabilities</a:t>
            </a:r>
            <a:endParaRPr b="1" sz="1300">
              <a:solidFill>
                <a:srgbClr val="1155CC"/>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1155CC"/>
              </a:buClr>
              <a:buSzPts val="1300"/>
              <a:buFont typeface="Trebuchet MS"/>
              <a:buChar char="●"/>
            </a:pPr>
            <a:r>
              <a:rPr b="1" lang="en-GB" sz="1300">
                <a:solidFill>
                  <a:srgbClr val="1155CC"/>
                </a:solidFill>
                <a:latin typeface="Trebuchet MS"/>
                <a:ea typeface="Trebuchet MS"/>
                <a:cs typeface="Trebuchet MS"/>
                <a:sym typeface="Trebuchet MS"/>
              </a:rPr>
              <a:t>Seamless developer experience with automated checks</a:t>
            </a:r>
            <a:endParaRPr b="1" sz="1300">
              <a:solidFill>
                <a:srgbClr val="1155CC"/>
              </a:solidFill>
              <a:latin typeface="Trebuchet MS"/>
              <a:ea typeface="Trebuchet MS"/>
              <a:cs typeface="Trebuchet MS"/>
              <a:sym typeface="Trebuchet MS"/>
            </a:endParaRPr>
          </a:p>
          <a:p>
            <a:pPr indent="-311150" lvl="0" marL="457200" rtl="0" algn="l">
              <a:lnSpc>
                <a:spcPct val="115000"/>
              </a:lnSpc>
              <a:spcBef>
                <a:spcPts val="0"/>
              </a:spcBef>
              <a:spcAft>
                <a:spcPts val="0"/>
              </a:spcAft>
              <a:buClr>
                <a:srgbClr val="1155CC"/>
              </a:buClr>
              <a:buSzPts val="1300"/>
              <a:buFont typeface="Trebuchet MS"/>
              <a:buChar char="●"/>
            </a:pPr>
            <a:r>
              <a:rPr b="1" lang="en-GB" sz="1300">
                <a:solidFill>
                  <a:srgbClr val="1155CC"/>
                </a:solidFill>
                <a:latin typeface="Trebuchet MS"/>
                <a:ea typeface="Trebuchet MS"/>
                <a:cs typeface="Trebuchet MS"/>
                <a:sym typeface="Trebuchet MS"/>
              </a:rPr>
              <a:t>Compliance with security standards</a:t>
            </a:r>
            <a:endParaRPr b="1" sz="1300">
              <a:solidFill>
                <a:srgbClr val="1155CC"/>
              </a:solidFill>
              <a:latin typeface="Trebuchet MS"/>
              <a:ea typeface="Trebuchet MS"/>
              <a:cs typeface="Trebuchet MS"/>
              <a:sym typeface="Trebuchet MS"/>
            </a:endParaRPr>
          </a:p>
          <a:p>
            <a:pPr indent="0" lvl="0" marL="914400" rtl="0" algn="l">
              <a:lnSpc>
                <a:spcPct val="115000"/>
              </a:lnSpc>
              <a:spcBef>
                <a:spcPts val="1300"/>
              </a:spcBef>
              <a:spcAft>
                <a:spcPts val="0"/>
              </a:spcAft>
              <a:buNone/>
            </a:pPr>
            <a:r>
              <a:t/>
            </a:r>
            <a:endParaRPr b="1" sz="1300">
              <a:solidFill>
                <a:schemeClr val="dk1"/>
              </a:solidFill>
              <a:latin typeface="Trebuchet MS"/>
              <a:ea typeface="Trebuchet MS"/>
              <a:cs typeface="Trebuchet MS"/>
              <a:sym typeface="Trebuchet MS"/>
            </a:endParaRPr>
          </a:p>
          <a:p>
            <a:pPr indent="0" lvl="0" marL="0" rtl="0" algn="l">
              <a:spcBef>
                <a:spcPts val="1300"/>
              </a:spcBef>
              <a:spcAft>
                <a:spcPts val="0"/>
              </a:spcAft>
              <a:buNone/>
            </a:pPr>
            <a:r>
              <a:t/>
            </a:r>
            <a:endParaRPr sz="1800">
              <a:solidFill>
                <a:schemeClr val="dk2"/>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680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300"/>
              </a:spcBef>
              <a:spcAft>
                <a:spcPts val="1300"/>
              </a:spcAft>
              <a:buClr>
                <a:schemeClr val="dk1"/>
              </a:buClr>
              <a:buSzPts val="1100"/>
              <a:buFont typeface="Arial"/>
              <a:buNone/>
            </a:pPr>
            <a:r>
              <a:rPr b="1" lang="en-GB" sz="1500">
                <a:latin typeface="Trebuchet MS"/>
                <a:ea typeface="Trebuchet MS"/>
                <a:cs typeface="Trebuchet MS"/>
                <a:sym typeface="Trebuchet MS"/>
              </a:rPr>
              <a:t>Azure Kubernetes Service (AKS)</a:t>
            </a:r>
            <a:endParaRPr sz="1500">
              <a:latin typeface="Trebuchet MS"/>
              <a:ea typeface="Trebuchet MS"/>
              <a:cs typeface="Trebuchet MS"/>
              <a:sym typeface="Trebuchet MS"/>
            </a:endParaRPr>
          </a:p>
        </p:txBody>
      </p:sp>
      <p:sp>
        <p:nvSpPr>
          <p:cNvPr id="119" name="Google Shape;119;p22"/>
          <p:cNvSpPr txBox="1"/>
          <p:nvPr>
            <p:ph idx="1" type="body"/>
          </p:nvPr>
        </p:nvSpPr>
        <p:spPr>
          <a:xfrm>
            <a:off x="265650" y="740700"/>
            <a:ext cx="8520600" cy="43029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GB" sz="1100">
                <a:solidFill>
                  <a:schemeClr val="dk1"/>
                </a:solidFill>
                <a:latin typeface="Trebuchet MS"/>
                <a:ea typeface="Trebuchet MS"/>
                <a:cs typeface="Trebuchet MS"/>
                <a:sym typeface="Trebuchet MS"/>
              </a:rPr>
              <a:t>Azure Kubernetes Service (AKS) provides a managed Kubernetes environment, offering container orchestration and scaling within a private network. In this setup, AKS is deployed in a private network for enhanced security, with access configured through a VM located on the same network. The application is exposed to external traffic using a load balancer to manage incoming requests.</a:t>
            </a:r>
            <a:endParaRPr sz="1100">
              <a:solidFill>
                <a:schemeClr val="dk1"/>
              </a:solidFill>
              <a:latin typeface="Trebuchet MS"/>
              <a:ea typeface="Trebuchet MS"/>
              <a:cs typeface="Trebuchet MS"/>
              <a:sym typeface="Trebuchet MS"/>
            </a:endParaRPr>
          </a:p>
          <a:p>
            <a:pPr indent="0" lvl="0" marL="0" rtl="0" algn="l">
              <a:spcBef>
                <a:spcPts val="1300"/>
              </a:spcBef>
              <a:spcAft>
                <a:spcPts val="0"/>
              </a:spcAft>
              <a:buNone/>
            </a:pPr>
            <a:r>
              <a:t/>
            </a:r>
            <a:endParaRPr sz="1100">
              <a:solidFill>
                <a:schemeClr val="dk1"/>
              </a:solidFill>
              <a:latin typeface="Trebuchet MS"/>
              <a:ea typeface="Trebuchet MS"/>
              <a:cs typeface="Trebuchet MS"/>
              <a:sym typeface="Trebuchet MS"/>
            </a:endParaRPr>
          </a:p>
          <a:p>
            <a:pPr indent="0" lvl="0" marL="0" rtl="0" algn="l">
              <a:lnSpc>
                <a:spcPct val="115000"/>
              </a:lnSpc>
              <a:spcBef>
                <a:spcPts val="1300"/>
              </a:spcBef>
              <a:spcAft>
                <a:spcPts val="0"/>
              </a:spcAft>
              <a:buNone/>
            </a:pPr>
            <a:r>
              <a:rPr b="1" lang="en-GB" sz="1100">
                <a:solidFill>
                  <a:schemeClr val="dk1"/>
                </a:solidFill>
                <a:latin typeface="Trebuchet MS"/>
                <a:ea typeface="Trebuchet MS"/>
                <a:cs typeface="Trebuchet MS"/>
                <a:sym typeface="Trebuchet MS"/>
              </a:rPr>
              <a:t>Private AKS Cluster:</a:t>
            </a:r>
            <a:r>
              <a:rPr lang="en-GB" sz="1100">
                <a:solidFill>
                  <a:schemeClr val="dk1"/>
                </a:solidFill>
                <a:latin typeface="Trebuchet MS"/>
                <a:ea typeface="Trebuchet MS"/>
                <a:cs typeface="Trebuchet MS"/>
                <a:sym typeface="Trebuchet MS"/>
              </a:rPr>
              <a:t> AKS is deployed in a private subnet to enhance </a:t>
            </a:r>
            <a:endParaRPr sz="11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n-GB" sz="1100">
                <a:solidFill>
                  <a:schemeClr val="dk1"/>
                </a:solidFill>
                <a:latin typeface="Trebuchet MS"/>
                <a:ea typeface="Trebuchet MS"/>
                <a:cs typeface="Trebuchet MS"/>
                <a:sym typeface="Trebuchet MS"/>
              </a:rPr>
              <a:t>security, with no direct internet access.</a:t>
            </a:r>
            <a:endParaRPr sz="11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sz="11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1" lang="en-GB" sz="1100">
                <a:solidFill>
                  <a:schemeClr val="dk1"/>
                </a:solidFill>
                <a:latin typeface="Trebuchet MS"/>
                <a:ea typeface="Trebuchet MS"/>
                <a:cs typeface="Trebuchet MS"/>
                <a:sym typeface="Trebuchet MS"/>
              </a:rPr>
              <a:t>Cluster Access:</a:t>
            </a:r>
            <a:r>
              <a:rPr lang="en-GB" sz="1100">
                <a:solidFill>
                  <a:schemeClr val="dk1"/>
                </a:solidFill>
                <a:latin typeface="Trebuchet MS"/>
                <a:ea typeface="Trebuchet MS"/>
                <a:cs typeface="Trebuchet MS"/>
                <a:sym typeface="Trebuchet MS"/>
              </a:rPr>
              <a:t> A VM within the same network provides the gateway to </a:t>
            </a:r>
            <a:endParaRPr sz="11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n-GB" sz="1100">
                <a:solidFill>
                  <a:schemeClr val="dk1"/>
                </a:solidFill>
                <a:latin typeface="Trebuchet MS"/>
                <a:ea typeface="Trebuchet MS"/>
                <a:cs typeface="Trebuchet MS"/>
                <a:sym typeface="Trebuchet MS"/>
              </a:rPr>
              <a:t>access the AKS cluster, ensuring secure communication.</a:t>
            </a:r>
            <a:endParaRPr sz="11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t/>
            </a:r>
            <a:endParaRPr sz="11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1" lang="en-GB" sz="1100">
                <a:solidFill>
                  <a:schemeClr val="dk1"/>
                </a:solidFill>
                <a:latin typeface="Trebuchet MS"/>
                <a:ea typeface="Trebuchet MS"/>
                <a:cs typeface="Trebuchet MS"/>
                <a:sym typeface="Trebuchet MS"/>
              </a:rPr>
              <a:t>Load Balancer:</a:t>
            </a:r>
            <a:r>
              <a:rPr lang="en-GB" sz="1100">
                <a:solidFill>
                  <a:schemeClr val="dk1"/>
                </a:solidFill>
                <a:latin typeface="Trebuchet MS"/>
                <a:ea typeface="Trebuchet MS"/>
                <a:cs typeface="Trebuchet MS"/>
                <a:sym typeface="Trebuchet MS"/>
              </a:rPr>
              <a:t> External traffic is routed through an Azure Load Balancer </a:t>
            </a:r>
            <a:endParaRPr sz="11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n-GB" sz="1100">
                <a:solidFill>
                  <a:schemeClr val="dk1"/>
                </a:solidFill>
                <a:latin typeface="Trebuchet MS"/>
                <a:ea typeface="Trebuchet MS"/>
                <a:cs typeface="Trebuchet MS"/>
                <a:sym typeface="Trebuchet MS"/>
              </a:rPr>
              <a:t>to expose the application running in the AKS cluster </a:t>
            </a:r>
            <a:endParaRPr sz="1100">
              <a:solidFill>
                <a:schemeClr val="dk1"/>
              </a:solidFill>
              <a:latin typeface="Trebuchet MS"/>
              <a:ea typeface="Trebuchet MS"/>
              <a:cs typeface="Trebuchet MS"/>
              <a:sym typeface="Trebuchet MS"/>
            </a:endParaRPr>
          </a:p>
          <a:p>
            <a:pPr indent="0" lvl="0" marL="457200" rtl="0" algn="l">
              <a:lnSpc>
                <a:spcPct val="115000"/>
              </a:lnSpc>
              <a:spcBef>
                <a:spcPts val="0"/>
              </a:spcBef>
              <a:spcAft>
                <a:spcPts val="0"/>
              </a:spcAft>
              <a:buNone/>
            </a:pPr>
            <a:r>
              <a:rPr lang="en-GB" sz="1100">
                <a:solidFill>
                  <a:schemeClr val="dk1"/>
                </a:solidFill>
                <a:latin typeface="Trebuchet MS"/>
                <a:ea typeface="Trebuchet MS"/>
                <a:cs typeface="Trebuchet MS"/>
                <a:sym typeface="Trebuchet MS"/>
              </a:rPr>
              <a:t>to the internet while maintaining secure networking practices.</a:t>
            </a:r>
            <a:endParaRPr sz="1100">
              <a:solidFill>
                <a:schemeClr val="dk1"/>
              </a:solidFill>
              <a:latin typeface="Trebuchet MS"/>
              <a:ea typeface="Trebuchet MS"/>
              <a:cs typeface="Trebuchet MS"/>
              <a:sym typeface="Trebuchet MS"/>
            </a:endParaRPr>
          </a:p>
          <a:p>
            <a:pPr indent="0" lvl="0" marL="0" rtl="0" algn="l">
              <a:spcBef>
                <a:spcPts val="0"/>
              </a:spcBef>
              <a:spcAft>
                <a:spcPts val="1200"/>
              </a:spcAft>
              <a:buNone/>
            </a:pPr>
            <a:r>
              <a:t/>
            </a:r>
            <a:endParaRPr>
              <a:latin typeface="Trebuchet MS"/>
              <a:ea typeface="Trebuchet MS"/>
              <a:cs typeface="Trebuchet MS"/>
              <a:sym typeface="Trebuchet MS"/>
            </a:endParaRPr>
          </a:p>
        </p:txBody>
      </p:sp>
      <p:pic>
        <p:nvPicPr>
          <p:cNvPr id="120" name="Google Shape;120;p22"/>
          <p:cNvPicPr preferRelativeResize="0"/>
          <p:nvPr/>
        </p:nvPicPr>
        <p:blipFill>
          <a:blip r:embed="rId3">
            <a:alphaModFix/>
          </a:blip>
          <a:stretch>
            <a:fillRect/>
          </a:stretch>
        </p:blipFill>
        <p:spPr>
          <a:xfrm>
            <a:off x="5013000" y="1677775"/>
            <a:ext cx="4074300" cy="2813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300"/>
              </a:spcBef>
              <a:spcAft>
                <a:spcPts val="1300"/>
              </a:spcAft>
              <a:buClr>
                <a:schemeClr val="dk1"/>
              </a:buClr>
              <a:buSzPts val="1100"/>
              <a:buFont typeface="Arial"/>
              <a:buNone/>
            </a:pPr>
            <a:r>
              <a:rPr b="1" lang="en-GB" sz="1500">
                <a:latin typeface="Trebuchet MS"/>
                <a:ea typeface="Trebuchet MS"/>
                <a:cs typeface="Trebuchet MS"/>
                <a:sym typeface="Trebuchet MS"/>
              </a:rPr>
              <a:t> NGINX Ingress Controller</a:t>
            </a:r>
            <a:endParaRPr sz="1500">
              <a:latin typeface="Trebuchet MS"/>
              <a:ea typeface="Trebuchet MS"/>
              <a:cs typeface="Trebuchet MS"/>
              <a:sym typeface="Trebuchet MS"/>
            </a:endParaRPr>
          </a:p>
        </p:txBody>
      </p:sp>
      <p:sp>
        <p:nvSpPr>
          <p:cNvPr id="126" name="Google Shape;126;p23"/>
          <p:cNvSpPr txBox="1"/>
          <p:nvPr>
            <p:ph idx="1" type="body"/>
          </p:nvPr>
        </p:nvSpPr>
        <p:spPr>
          <a:xfrm>
            <a:off x="311700" y="937525"/>
            <a:ext cx="8520600" cy="28857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GB" sz="1100">
                <a:solidFill>
                  <a:schemeClr val="dk1"/>
                </a:solidFill>
                <a:latin typeface="Trebuchet MS"/>
                <a:ea typeface="Trebuchet MS"/>
                <a:cs typeface="Trebuchet MS"/>
                <a:sym typeface="Trebuchet MS"/>
              </a:rPr>
              <a:t>NGINX Ingress Controller is used to manage external access to services within the AKS cluster, providing routing, load balancing, and SSL termination. The ingress controller works in tandem with the Azure Load Balancer, routing traffic to the appropriate services based on rules defined in the Kubernetes manifests.</a:t>
            </a:r>
            <a:endParaRPr sz="1100">
              <a:solidFill>
                <a:schemeClr val="dk1"/>
              </a:solidFill>
              <a:latin typeface="Trebuchet MS"/>
              <a:ea typeface="Trebuchet MS"/>
              <a:cs typeface="Trebuchet MS"/>
              <a:sym typeface="Trebuchet MS"/>
            </a:endParaRPr>
          </a:p>
          <a:p>
            <a:pPr indent="0" lvl="0" marL="457200" rtl="0" algn="l">
              <a:lnSpc>
                <a:spcPct val="150000"/>
              </a:lnSpc>
              <a:spcBef>
                <a:spcPts val="1300"/>
              </a:spcBef>
              <a:spcAft>
                <a:spcPts val="0"/>
              </a:spcAft>
              <a:buNone/>
            </a:pPr>
            <a:r>
              <a:rPr b="1" lang="en-GB" sz="1100">
                <a:solidFill>
                  <a:schemeClr val="dk1"/>
                </a:solidFill>
                <a:latin typeface="Trebuchet MS"/>
                <a:ea typeface="Trebuchet MS"/>
                <a:cs typeface="Trebuchet MS"/>
                <a:sym typeface="Trebuchet MS"/>
              </a:rPr>
              <a:t>Traffic Management:</a:t>
            </a:r>
            <a:r>
              <a:rPr lang="en-GB" sz="1100">
                <a:solidFill>
                  <a:schemeClr val="dk1"/>
                </a:solidFill>
                <a:latin typeface="Trebuchet MS"/>
                <a:ea typeface="Trebuchet MS"/>
                <a:cs typeface="Trebuchet MS"/>
                <a:sym typeface="Trebuchet MS"/>
              </a:rPr>
              <a:t> NGINX Ingress routes incoming traffic from the load balancer to the correct microservices inside the AKS cluster.</a:t>
            </a:r>
            <a:endParaRPr sz="1100">
              <a:solidFill>
                <a:schemeClr val="dk1"/>
              </a:solidFill>
              <a:latin typeface="Trebuchet MS"/>
              <a:ea typeface="Trebuchet MS"/>
              <a:cs typeface="Trebuchet MS"/>
              <a:sym typeface="Trebuchet MS"/>
            </a:endParaRPr>
          </a:p>
          <a:p>
            <a:pPr indent="0" lvl="0" marL="457200" rtl="0" algn="l">
              <a:lnSpc>
                <a:spcPct val="150000"/>
              </a:lnSpc>
              <a:spcBef>
                <a:spcPts val="1300"/>
              </a:spcBef>
              <a:spcAft>
                <a:spcPts val="0"/>
              </a:spcAft>
              <a:buNone/>
            </a:pPr>
            <a:r>
              <a:rPr b="1" lang="en-GB" sz="1100">
                <a:solidFill>
                  <a:schemeClr val="dk1"/>
                </a:solidFill>
                <a:latin typeface="Trebuchet MS"/>
                <a:ea typeface="Trebuchet MS"/>
                <a:cs typeface="Trebuchet MS"/>
                <a:sym typeface="Trebuchet MS"/>
              </a:rPr>
              <a:t>External Access:</a:t>
            </a:r>
            <a:r>
              <a:rPr lang="en-GB" sz="1100">
                <a:solidFill>
                  <a:schemeClr val="dk1"/>
                </a:solidFill>
                <a:latin typeface="Trebuchet MS"/>
                <a:ea typeface="Trebuchet MS"/>
                <a:cs typeface="Trebuchet MS"/>
                <a:sym typeface="Trebuchet MS"/>
              </a:rPr>
              <a:t> The Azure Load Balancer forwards requests to the NGINX Ingress Controller, which then directs them to the application services in the AKS cluster.</a:t>
            </a:r>
            <a:endParaRPr sz="1100">
              <a:solidFill>
                <a:schemeClr val="dk1"/>
              </a:solidFill>
              <a:latin typeface="Trebuchet MS"/>
              <a:ea typeface="Trebuchet MS"/>
              <a:cs typeface="Trebuchet MS"/>
              <a:sym typeface="Trebuchet MS"/>
            </a:endParaRPr>
          </a:p>
          <a:p>
            <a:pPr indent="0" lvl="0" marL="0" rtl="0" algn="l">
              <a:spcBef>
                <a:spcPts val="1300"/>
              </a:spcBef>
              <a:spcAft>
                <a:spcPts val="1200"/>
              </a:spcAft>
              <a:buNone/>
            </a:pPr>
            <a:r>
              <a:t/>
            </a:r>
            <a:endParaRPr>
              <a:latin typeface="Trebuchet MS"/>
              <a:ea typeface="Trebuchet MS"/>
              <a:cs typeface="Trebuchet MS"/>
              <a:sym typeface="Trebuchet MS"/>
            </a:endParaRPr>
          </a:p>
        </p:txBody>
      </p:sp>
      <p:sp>
        <p:nvSpPr>
          <p:cNvPr id="127" name="Google Shape;127;p23"/>
          <p:cNvSpPr txBox="1"/>
          <p:nvPr>
            <p:ph type="title"/>
          </p:nvPr>
        </p:nvSpPr>
        <p:spPr>
          <a:xfrm>
            <a:off x="388475" y="32240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520">
                <a:latin typeface="Trebuchet MS"/>
                <a:ea typeface="Trebuchet MS"/>
                <a:cs typeface="Trebuchet MS"/>
                <a:sym typeface="Trebuchet MS"/>
              </a:rPr>
              <a:t>DAST Tool - OWASP ZAP</a:t>
            </a:r>
            <a:endParaRPr b="1" sz="1520">
              <a:latin typeface="Trebuchet MS"/>
              <a:ea typeface="Trebuchet MS"/>
              <a:cs typeface="Trebuchet MS"/>
              <a:sym typeface="Trebuchet MS"/>
            </a:endParaRPr>
          </a:p>
        </p:txBody>
      </p:sp>
      <p:sp>
        <p:nvSpPr>
          <p:cNvPr id="128" name="Google Shape;128;p23"/>
          <p:cNvSpPr txBox="1"/>
          <p:nvPr>
            <p:ph idx="1" type="body"/>
          </p:nvPr>
        </p:nvSpPr>
        <p:spPr>
          <a:xfrm>
            <a:off x="388475" y="3624425"/>
            <a:ext cx="8520600" cy="1626600"/>
          </a:xfrm>
          <a:prstGeom prst="rect">
            <a:avLst/>
          </a:prstGeom>
        </p:spPr>
        <p:txBody>
          <a:bodyPr anchorCtr="0" anchor="t" bIns="91425" lIns="91425" spcFirstLastPara="1" rIns="91425" wrap="square" tIns="91425">
            <a:normAutofit lnSpcReduction="10000"/>
          </a:bodyPr>
          <a:lstStyle/>
          <a:p>
            <a:pPr indent="0" lvl="0" marL="0" rtl="0" algn="l">
              <a:spcBef>
                <a:spcPts val="1300"/>
              </a:spcBef>
              <a:spcAft>
                <a:spcPts val="0"/>
              </a:spcAft>
              <a:buNone/>
            </a:pPr>
            <a:r>
              <a:rPr lang="en-GB" sz="1100">
                <a:solidFill>
                  <a:schemeClr val="dk1"/>
                </a:solidFill>
                <a:latin typeface="Trebuchet MS"/>
                <a:ea typeface="Trebuchet MS"/>
                <a:cs typeface="Trebuchet MS"/>
                <a:sym typeface="Trebuchet MS"/>
              </a:rPr>
              <a:t>OWASP ZAP is a tool for dynamic application security testing (DAST), identifying security vulnerabilities in running applications through simulated attacks.</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130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Identifies security vulnerabilities through real-world attack simulations.</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Provides detailed security reports to help secure applications.</a:t>
            </a:r>
            <a:endParaRPr sz="1100">
              <a:solidFill>
                <a:schemeClr val="dk1"/>
              </a:solidFill>
              <a:latin typeface="Trebuchet MS"/>
              <a:ea typeface="Trebuchet MS"/>
              <a:cs typeface="Trebuchet MS"/>
              <a:sym typeface="Trebuchet MS"/>
            </a:endParaRPr>
          </a:p>
          <a:p>
            <a:pPr indent="0" lvl="0" marL="0" rtl="0" algn="l">
              <a:spcBef>
                <a:spcPts val="1300"/>
              </a:spcBef>
              <a:spcAft>
                <a:spcPts val="1200"/>
              </a:spcAft>
              <a:buNone/>
            </a:pPr>
            <a:r>
              <a:t/>
            </a:r>
            <a:endParaRPr>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1800">
                <a:latin typeface="Trebuchet MS"/>
                <a:ea typeface="Trebuchet MS"/>
                <a:cs typeface="Trebuchet MS"/>
                <a:sym typeface="Trebuchet MS"/>
              </a:rPr>
              <a:t>Monitoring - New Relic</a:t>
            </a:r>
            <a:endParaRPr>
              <a:latin typeface="Trebuchet MS"/>
              <a:ea typeface="Trebuchet MS"/>
              <a:cs typeface="Trebuchet MS"/>
              <a:sym typeface="Trebuchet MS"/>
            </a:endParaRPr>
          </a:p>
        </p:txBody>
      </p:sp>
      <p:sp>
        <p:nvSpPr>
          <p:cNvPr id="134" name="Google Shape;134;p24"/>
          <p:cNvSpPr txBox="1"/>
          <p:nvPr>
            <p:ph idx="1" type="body"/>
          </p:nvPr>
        </p:nvSpPr>
        <p:spPr>
          <a:xfrm>
            <a:off x="311700" y="1152475"/>
            <a:ext cx="8520600" cy="35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solidFill>
                  <a:schemeClr val="dk1"/>
                </a:solidFill>
                <a:latin typeface="Trebuchet MS"/>
                <a:ea typeface="Trebuchet MS"/>
                <a:cs typeface="Trebuchet MS"/>
                <a:sym typeface="Trebuchet MS"/>
              </a:rPr>
              <a:t>New Relic provides comprehensive observability by monitoring application performance, infrastructure health, and delivering real-time insights into system behavior. This helps organizations identify issues before they impact users and ensures the smooth operation of applications and infrastructure.</a:t>
            </a:r>
            <a:endParaRPr sz="11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1100">
              <a:solidFill>
                <a:schemeClr val="dk1"/>
              </a:solidFill>
              <a:latin typeface="Trebuchet MS"/>
              <a:ea typeface="Trebuchet MS"/>
              <a:cs typeface="Trebuchet MS"/>
              <a:sym typeface="Trebuchet MS"/>
            </a:endParaRPr>
          </a:p>
          <a:p>
            <a:pPr indent="0" lvl="0" marL="457200" rtl="0" algn="l">
              <a:lnSpc>
                <a:spcPct val="150000"/>
              </a:lnSpc>
              <a:spcBef>
                <a:spcPts val="1300"/>
              </a:spcBef>
              <a:spcAft>
                <a:spcPts val="0"/>
              </a:spcAft>
              <a:buNone/>
            </a:pPr>
            <a:r>
              <a:rPr b="1" lang="en-GB" sz="1100">
                <a:solidFill>
                  <a:schemeClr val="dk1"/>
                </a:solidFill>
                <a:latin typeface="Trebuchet MS"/>
                <a:ea typeface="Trebuchet MS"/>
                <a:cs typeface="Trebuchet MS"/>
                <a:sym typeface="Trebuchet MS"/>
              </a:rPr>
              <a:t>Application and Infrastructure Monitoring:</a:t>
            </a:r>
            <a:r>
              <a:rPr lang="en-GB" sz="1100">
                <a:solidFill>
                  <a:schemeClr val="dk1"/>
                </a:solidFill>
                <a:latin typeface="Trebuchet MS"/>
                <a:ea typeface="Trebuchet MS"/>
                <a:cs typeface="Trebuchet MS"/>
                <a:sym typeface="Trebuchet MS"/>
              </a:rPr>
              <a:t> New Relic monitors both application health and infrastructure performance, providing visibility into the performance of servers, databases, services, and cloud environments.</a:t>
            </a:r>
            <a:endParaRPr sz="1100">
              <a:solidFill>
                <a:schemeClr val="dk1"/>
              </a:solidFill>
              <a:latin typeface="Trebuchet MS"/>
              <a:ea typeface="Trebuchet MS"/>
              <a:cs typeface="Trebuchet MS"/>
              <a:sym typeface="Trebuchet MS"/>
            </a:endParaRPr>
          </a:p>
          <a:p>
            <a:pPr indent="0" lvl="0" marL="457200" rtl="0" algn="l">
              <a:lnSpc>
                <a:spcPct val="150000"/>
              </a:lnSpc>
              <a:spcBef>
                <a:spcPts val="1300"/>
              </a:spcBef>
              <a:spcAft>
                <a:spcPts val="0"/>
              </a:spcAft>
              <a:buNone/>
            </a:pPr>
            <a:r>
              <a:rPr b="1" lang="en-GB" sz="1100">
                <a:solidFill>
                  <a:schemeClr val="dk1"/>
                </a:solidFill>
                <a:latin typeface="Trebuchet MS"/>
                <a:ea typeface="Trebuchet MS"/>
                <a:cs typeface="Trebuchet MS"/>
                <a:sym typeface="Trebuchet MS"/>
              </a:rPr>
              <a:t>Real-Time Insights:</a:t>
            </a:r>
            <a:r>
              <a:rPr lang="en-GB" sz="1100">
                <a:solidFill>
                  <a:schemeClr val="dk1"/>
                </a:solidFill>
                <a:latin typeface="Trebuchet MS"/>
                <a:ea typeface="Trebuchet MS"/>
                <a:cs typeface="Trebuchet MS"/>
                <a:sym typeface="Trebuchet MS"/>
              </a:rPr>
              <a:t> It offers real-time monitoring and analytics, helping teams proactively resolve issues and optimize system performance by identifying bottlenecks and failure points.</a:t>
            </a:r>
            <a:endParaRPr sz="1100">
              <a:solidFill>
                <a:schemeClr val="dk1"/>
              </a:solidFill>
              <a:latin typeface="Trebuchet MS"/>
              <a:ea typeface="Trebuchet MS"/>
              <a:cs typeface="Trebuchet MS"/>
              <a:sym typeface="Trebuchet MS"/>
            </a:endParaRPr>
          </a:p>
          <a:p>
            <a:pPr indent="0" lvl="0" marL="457200" rtl="0" algn="l">
              <a:lnSpc>
                <a:spcPct val="150000"/>
              </a:lnSpc>
              <a:spcBef>
                <a:spcPts val="1300"/>
              </a:spcBef>
              <a:spcAft>
                <a:spcPts val="0"/>
              </a:spcAft>
              <a:buNone/>
            </a:pPr>
            <a:r>
              <a:rPr b="1" lang="en-GB" sz="1100">
                <a:solidFill>
                  <a:schemeClr val="dk1"/>
                </a:solidFill>
                <a:latin typeface="Trebuchet MS"/>
                <a:ea typeface="Trebuchet MS"/>
                <a:cs typeface="Trebuchet MS"/>
                <a:sym typeface="Trebuchet MS"/>
              </a:rPr>
              <a:t>Multiple Integrations:</a:t>
            </a:r>
            <a:r>
              <a:rPr lang="en-GB" sz="1100">
                <a:solidFill>
                  <a:schemeClr val="dk1"/>
                </a:solidFill>
                <a:latin typeface="Trebuchet MS"/>
                <a:ea typeface="Trebuchet MS"/>
                <a:cs typeface="Trebuchet MS"/>
                <a:sym typeface="Trebuchet MS"/>
              </a:rPr>
              <a:t> New Relic supports integrations with various cloud platforms, APIs, and other applications, enabling centralized monitoring of all components of the technology stack.</a:t>
            </a:r>
            <a:endParaRPr sz="1100">
              <a:solidFill>
                <a:schemeClr val="dk1"/>
              </a:solidFill>
              <a:latin typeface="Trebuchet MS"/>
              <a:ea typeface="Trebuchet MS"/>
              <a:cs typeface="Trebuchet MS"/>
              <a:sym typeface="Trebuchet MS"/>
            </a:endParaRPr>
          </a:p>
          <a:p>
            <a:pPr indent="0" lvl="0" marL="0" rtl="0" algn="l">
              <a:spcBef>
                <a:spcPts val="1300"/>
              </a:spcBef>
              <a:spcAft>
                <a:spcPts val="1200"/>
              </a:spcAft>
              <a:buNone/>
            </a:pPr>
            <a:r>
              <a:t/>
            </a:r>
            <a:endParaRPr>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8" name="Shape 138"/>
        <p:cNvGrpSpPr/>
        <p:nvPr/>
      </p:nvGrpSpPr>
      <p:grpSpPr>
        <a:xfrm>
          <a:off x="0" y="0"/>
          <a:ext cx="0" cy="0"/>
          <a:chOff x="0" y="0"/>
          <a:chExt cx="0" cy="0"/>
        </a:xfrm>
      </p:grpSpPr>
      <p:sp>
        <p:nvSpPr>
          <p:cNvPr id="139" name="Google Shape;139;p25"/>
          <p:cNvSpPr txBox="1"/>
          <p:nvPr>
            <p:ph type="ctrTitle"/>
          </p:nvPr>
        </p:nvSpPr>
        <p:spPr>
          <a:xfrm>
            <a:off x="50175" y="199600"/>
            <a:ext cx="8776200" cy="94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latin typeface="Trebuchet MS"/>
                <a:ea typeface="Trebuchet MS"/>
                <a:cs typeface="Trebuchet MS"/>
                <a:sym typeface="Trebuchet MS"/>
              </a:rPr>
              <a:t>Thank you</a:t>
            </a:r>
            <a:endParaRPr>
              <a:latin typeface="Trebuchet MS"/>
              <a:ea typeface="Trebuchet MS"/>
              <a:cs typeface="Trebuchet MS"/>
              <a:sym typeface="Trebuchet MS"/>
            </a:endParaRPr>
          </a:p>
        </p:txBody>
      </p:sp>
      <p:sp>
        <p:nvSpPr>
          <p:cNvPr id="140" name="Google Shape;140;p25"/>
          <p:cNvSpPr txBox="1"/>
          <p:nvPr/>
        </p:nvSpPr>
        <p:spPr>
          <a:xfrm>
            <a:off x="5973050" y="4463000"/>
            <a:ext cx="2652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rgbClr val="1155CC"/>
                </a:solidFill>
                <a:latin typeface="Trebuchet MS"/>
                <a:ea typeface="Trebuchet MS"/>
                <a:cs typeface="Trebuchet MS"/>
                <a:sym typeface="Trebuchet MS"/>
              </a:rPr>
              <a:t>Location:</a:t>
            </a:r>
            <a:r>
              <a:rPr lang="en-GB" sz="1100">
                <a:solidFill>
                  <a:srgbClr val="1155CC"/>
                </a:solidFill>
                <a:latin typeface="Trebuchet MS"/>
                <a:ea typeface="Trebuchet MS"/>
                <a:cs typeface="Trebuchet MS"/>
                <a:sym typeface="Trebuchet MS"/>
              </a:rPr>
              <a:t> Sakha Global, Bangalore</a:t>
            </a:r>
            <a:endParaRPr sz="1800">
              <a:solidFill>
                <a:srgbClr val="1155CC"/>
              </a:solidFill>
              <a:latin typeface="Trebuchet MS"/>
              <a:ea typeface="Trebuchet MS"/>
              <a:cs typeface="Trebuchet MS"/>
              <a:sym typeface="Trebuchet MS"/>
            </a:endParaRPr>
          </a:p>
        </p:txBody>
      </p:sp>
      <p:sp>
        <p:nvSpPr>
          <p:cNvPr id="141" name="Google Shape;141;p25"/>
          <p:cNvSpPr txBox="1"/>
          <p:nvPr/>
        </p:nvSpPr>
        <p:spPr>
          <a:xfrm>
            <a:off x="376525" y="2667800"/>
            <a:ext cx="5038500" cy="2149200"/>
          </a:xfrm>
          <a:prstGeom prst="rect">
            <a:avLst/>
          </a:prstGeom>
          <a:noFill/>
          <a:ln cap="flat" cmpd="sng" w="9525">
            <a:solidFill>
              <a:schemeClr val="lt2"/>
            </a:solidFill>
            <a:prstDash val="solid"/>
            <a:round/>
            <a:headEnd len="sm" w="sm" type="none"/>
            <a:tailEnd len="sm" w="sm" type="none"/>
          </a:ln>
        </p:spPr>
        <p:txBody>
          <a:bodyPr anchorCtr="0" anchor="t" bIns="0" lIns="162000" spcFirstLastPara="1" rIns="91425" wrap="square" tIns="162000">
            <a:spAutoFit/>
          </a:bodyPr>
          <a:lstStyle/>
          <a:p>
            <a:pPr indent="0" lvl="0" marL="0" rtl="0" algn="l">
              <a:lnSpc>
                <a:spcPct val="100000"/>
              </a:lnSpc>
              <a:spcBef>
                <a:spcPts val="1000"/>
              </a:spcBef>
              <a:spcAft>
                <a:spcPts val="0"/>
              </a:spcAft>
              <a:buClr>
                <a:schemeClr val="dk1"/>
              </a:buClr>
              <a:buSzPts val="1100"/>
              <a:buFont typeface="Arial"/>
              <a:buNone/>
            </a:pPr>
            <a:r>
              <a:t/>
            </a:r>
            <a:endParaRPr b="1" sz="1300">
              <a:latin typeface="Trebuchet MS"/>
              <a:ea typeface="Trebuchet MS"/>
              <a:cs typeface="Trebuchet MS"/>
              <a:sym typeface="Trebuchet MS"/>
            </a:endParaRPr>
          </a:p>
          <a:p>
            <a:pPr indent="0" lvl="0" marL="0" rtl="0" algn="l">
              <a:lnSpc>
                <a:spcPct val="100000"/>
              </a:lnSpc>
              <a:spcBef>
                <a:spcPts val="1000"/>
              </a:spcBef>
              <a:spcAft>
                <a:spcPts val="0"/>
              </a:spcAft>
              <a:buNone/>
            </a:pPr>
            <a:r>
              <a:rPr b="1" lang="en-GB" sz="1300">
                <a:latin typeface="Trebuchet MS"/>
                <a:ea typeface="Trebuchet MS"/>
                <a:cs typeface="Trebuchet MS"/>
                <a:sym typeface="Trebuchet MS"/>
              </a:rPr>
              <a:t>      </a:t>
            </a:r>
            <a:r>
              <a:rPr b="1" lang="en-GB" sz="1300">
                <a:latin typeface="Trebuchet MS"/>
                <a:ea typeface="Trebuchet MS"/>
                <a:cs typeface="Trebuchet MS"/>
                <a:sym typeface="Trebuchet MS"/>
              </a:rPr>
              <a:t>Project manager:</a:t>
            </a:r>
            <a:r>
              <a:rPr b="1" lang="en-GB" sz="1300">
                <a:solidFill>
                  <a:srgbClr val="434343"/>
                </a:solidFill>
                <a:latin typeface="Trebuchet MS"/>
                <a:ea typeface="Trebuchet MS"/>
                <a:cs typeface="Trebuchet MS"/>
                <a:sym typeface="Trebuchet MS"/>
              </a:rPr>
              <a:t> Devaiah N C</a:t>
            </a:r>
            <a:endParaRPr b="1" sz="1300">
              <a:solidFill>
                <a:srgbClr val="434343"/>
              </a:solidFill>
              <a:latin typeface="Trebuchet MS"/>
              <a:ea typeface="Trebuchet MS"/>
              <a:cs typeface="Trebuchet MS"/>
              <a:sym typeface="Trebuchet MS"/>
            </a:endParaRPr>
          </a:p>
          <a:p>
            <a:pPr indent="0" lvl="0" marL="0" rtl="0" algn="l">
              <a:lnSpc>
                <a:spcPct val="100000"/>
              </a:lnSpc>
              <a:spcBef>
                <a:spcPts val="1000"/>
              </a:spcBef>
              <a:spcAft>
                <a:spcPts val="0"/>
              </a:spcAft>
              <a:buNone/>
            </a:pPr>
            <a:r>
              <a:rPr b="1" lang="en-GB" sz="1300">
                <a:solidFill>
                  <a:srgbClr val="434343"/>
                </a:solidFill>
                <a:latin typeface="Trebuchet MS"/>
                <a:ea typeface="Trebuchet MS"/>
                <a:cs typeface="Trebuchet MS"/>
                <a:sym typeface="Trebuchet MS"/>
              </a:rPr>
              <a:t>      </a:t>
            </a:r>
            <a:r>
              <a:rPr b="1" lang="en-GB" sz="1300">
                <a:solidFill>
                  <a:schemeClr val="dk1"/>
                </a:solidFill>
                <a:latin typeface="Trebuchet MS"/>
                <a:ea typeface="Trebuchet MS"/>
                <a:cs typeface="Trebuchet MS"/>
                <a:sym typeface="Trebuchet MS"/>
              </a:rPr>
              <a:t>Team Members:</a:t>
            </a:r>
            <a:endParaRPr b="1" sz="1300">
              <a:solidFill>
                <a:schemeClr val="dk1"/>
              </a:solidFill>
              <a:latin typeface="Trebuchet MS"/>
              <a:ea typeface="Trebuchet MS"/>
              <a:cs typeface="Trebuchet MS"/>
              <a:sym typeface="Trebuchet MS"/>
            </a:endParaRPr>
          </a:p>
          <a:p>
            <a:pPr indent="-311150" lvl="2" marL="1371600" rtl="0" algn="l">
              <a:lnSpc>
                <a:spcPct val="100000"/>
              </a:lnSpc>
              <a:spcBef>
                <a:spcPts val="1000"/>
              </a:spcBef>
              <a:spcAft>
                <a:spcPts val="0"/>
              </a:spcAft>
              <a:buClr>
                <a:srgbClr val="434343"/>
              </a:buClr>
              <a:buSzPts val="1300"/>
              <a:buFont typeface="Trebuchet MS"/>
              <a:buChar char="❏"/>
            </a:pPr>
            <a:r>
              <a:rPr b="1" lang="en-GB" sz="1300">
                <a:solidFill>
                  <a:srgbClr val="434343"/>
                </a:solidFill>
                <a:latin typeface="Trebuchet MS"/>
                <a:ea typeface="Trebuchet MS"/>
                <a:cs typeface="Trebuchet MS"/>
                <a:sym typeface="Trebuchet MS"/>
              </a:rPr>
              <a:t>Anil Kumle</a:t>
            </a:r>
            <a:endParaRPr b="1" sz="1300">
              <a:solidFill>
                <a:srgbClr val="434343"/>
              </a:solidFill>
              <a:latin typeface="Trebuchet MS"/>
              <a:ea typeface="Trebuchet MS"/>
              <a:cs typeface="Trebuchet MS"/>
              <a:sym typeface="Trebuchet MS"/>
            </a:endParaRPr>
          </a:p>
          <a:p>
            <a:pPr indent="-311150" lvl="2" marL="1371600" rtl="0" algn="l">
              <a:lnSpc>
                <a:spcPct val="100000"/>
              </a:lnSpc>
              <a:spcBef>
                <a:spcPts val="0"/>
              </a:spcBef>
              <a:spcAft>
                <a:spcPts val="0"/>
              </a:spcAft>
              <a:buClr>
                <a:srgbClr val="434343"/>
              </a:buClr>
              <a:buSzPts val="1300"/>
              <a:buFont typeface="Trebuchet MS"/>
              <a:buChar char="❏"/>
            </a:pPr>
            <a:r>
              <a:rPr b="1" lang="en-GB" sz="1300">
                <a:solidFill>
                  <a:srgbClr val="434343"/>
                </a:solidFill>
                <a:latin typeface="Trebuchet MS"/>
                <a:ea typeface="Trebuchet MS"/>
                <a:cs typeface="Trebuchet MS"/>
                <a:sym typeface="Trebuchet MS"/>
              </a:rPr>
              <a:t>Sangappa Biraj</a:t>
            </a:r>
            <a:endParaRPr b="1" sz="1300">
              <a:solidFill>
                <a:srgbClr val="434343"/>
              </a:solidFill>
              <a:latin typeface="Trebuchet MS"/>
              <a:ea typeface="Trebuchet MS"/>
              <a:cs typeface="Trebuchet MS"/>
              <a:sym typeface="Trebuchet MS"/>
            </a:endParaRPr>
          </a:p>
          <a:p>
            <a:pPr indent="-311150" lvl="2" marL="1371600" rtl="0" algn="l">
              <a:lnSpc>
                <a:spcPct val="100000"/>
              </a:lnSpc>
              <a:spcBef>
                <a:spcPts val="0"/>
              </a:spcBef>
              <a:spcAft>
                <a:spcPts val="0"/>
              </a:spcAft>
              <a:buClr>
                <a:srgbClr val="434343"/>
              </a:buClr>
              <a:buSzPts val="1300"/>
              <a:buFont typeface="Trebuchet MS"/>
              <a:buChar char="❏"/>
            </a:pPr>
            <a:r>
              <a:rPr b="1" lang="en-GB" sz="1300">
                <a:solidFill>
                  <a:srgbClr val="434343"/>
                </a:solidFill>
                <a:latin typeface="Trebuchet MS"/>
                <a:ea typeface="Trebuchet MS"/>
                <a:cs typeface="Trebuchet MS"/>
                <a:sym typeface="Trebuchet MS"/>
              </a:rPr>
              <a:t>Satya Narayana Gondi</a:t>
            </a:r>
            <a:endParaRPr b="1" sz="1300">
              <a:solidFill>
                <a:srgbClr val="434343"/>
              </a:solidFill>
              <a:latin typeface="Trebuchet MS"/>
              <a:ea typeface="Trebuchet MS"/>
              <a:cs typeface="Trebuchet MS"/>
              <a:sym typeface="Trebuchet MS"/>
            </a:endParaRPr>
          </a:p>
          <a:p>
            <a:pPr indent="-311150" lvl="2" marL="1371600" rtl="0" algn="l">
              <a:lnSpc>
                <a:spcPct val="100000"/>
              </a:lnSpc>
              <a:spcBef>
                <a:spcPts val="0"/>
              </a:spcBef>
              <a:spcAft>
                <a:spcPts val="0"/>
              </a:spcAft>
              <a:buClr>
                <a:srgbClr val="434343"/>
              </a:buClr>
              <a:buSzPts val="1300"/>
              <a:buFont typeface="Trebuchet MS"/>
              <a:buChar char="❏"/>
            </a:pPr>
            <a:r>
              <a:rPr b="1" lang="en-GB" sz="1300">
                <a:solidFill>
                  <a:srgbClr val="434343"/>
                </a:solidFill>
                <a:latin typeface="Trebuchet MS"/>
                <a:ea typeface="Trebuchet MS"/>
                <a:cs typeface="Trebuchet MS"/>
                <a:sym typeface="Trebuchet MS"/>
              </a:rPr>
              <a:t>Rajesh Machagiri</a:t>
            </a:r>
            <a:endParaRPr b="1" sz="1300">
              <a:solidFill>
                <a:srgbClr val="434343"/>
              </a:solidFill>
              <a:latin typeface="Trebuchet MS"/>
              <a:ea typeface="Trebuchet MS"/>
              <a:cs typeface="Trebuchet MS"/>
              <a:sym typeface="Trebuchet MS"/>
            </a:endParaRPr>
          </a:p>
          <a:p>
            <a:pPr indent="-311150" lvl="2" marL="1371600" rtl="0" algn="l">
              <a:lnSpc>
                <a:spcPct val="100000"/>
              </a:lnSpc>
              <a:spcBef>
                <a:spcPts val="0"/>
              </a:spcBef>
              <a:spcAft>
                <a:spcPts val="0"/>
              </a:spcAft>
              <a:buClr>
                <a:srgbClr val="434343"/>
              </a:buClr>
              <a:buSzPts val="1300"/>
              <a:buFont typeface="Trebuchet MS"/>
              <a:buChar char="❏"/>
            </a:pPr>
            <a:r>
              <a:rPr b="1" lang="en-GB" sz="1300">
                <a:solidFill>
                  <a:srgbClr val="434343"/>
                </a:solidFill>
                <a:latin typeface="Trebuchet MS"/>
                <a:ea typeface="Trebuchet MS"/>
                <a:cs typeface="Trebuchet MS"/>
                <a:sym typeface="Trebuchet MS"/>
              </a:rPr>
              <a:t>Pritamsing Patil</a:t>
            </a:r>
            <a:endParaRPr sz="1800">
              <a:solidFill>
                <a:srgbClr val="434343"/>
              </a:solidFill>
              <a:latin typeface="Trebuchet MS"/>
              <a:ea typeface="Trebuchet MS"/>
              <a:cs typeface="Trebuchet MS"/>
              <a:sym typeface="Trebuchet MS"/>
            </a:endParaRPr>
          </a:p>
        </p:txBody>
      </p:sp>
      <p:sp>
        <p:nvSpPr>
          <p:cNvPr id="142" name="Google Shape;142;p25"/>
          <p:cNvSpPr txBox="1"/>
          <p:nvPr/>
        </p:nvSpPr>
        <p:spPr>
          <a:xfrm>
            <a:off x="4572000" y="1148200"/>
            <a:ext cx="365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434343"/>
                </a:solidFill>
                <a:latin typeface="Trebuchet MS"/>
                <a:ea typeface="Trebuchet MS"/>
                <a:cs typeface="Trebuchet MS"/>
                <a:sym typeface="Trebuchet MS"/>
              </a:rPr>
              <a:t>Security is not a product, it's a process</a:t>
            </a:r>
            <a:endParaRPr sz="2000">
              <a:solidFill>
                <a:srgbClr val="434343"/>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1155CC"/>
                </a:solidFill>
                <a:latin typeface="Trebuchet MS"/>
                <a:ea typeface="Trebuchet MS"/>
                <a:cs typeface="Trebuchet MS"/>
                <a:sym typeface="Trebuchet MS"/>
              </a:rPr>
              <a:t>DevSecOps Architecture </a:t>
            </a:r>
            <a:endParaRPr>
              <a:solidFill>
                <a:srgbClr val="1155CC"/>
              </a:solidFill>
              <a:latin typeface="Trebuchet MS"/>
              <a:ea typeface="Trebuchet MS"/>
              <a:cs typeface="Trebuchet MS"/>
              <a:sym typeface="Trebuchet MS"/>
            </a:endParaRPr>
          </a:p>
        </p:txBody>
      </p:sp>
      <p:pic>
        <p:nvPicPr>
          <p:cNvPr id="63" name="Google Shape;63;p14"/>
          <p:cNvPicPr preferRelativeResize="0"/>
          <p:nvPr/>
        </p:nvPicPr>
        <p:blipFill>
          <a:blip r:embed="rId3">
            <a:alphaModFix/>
          </a:blip>
          <a:stretch>
            <a:fillRect/>
          </a:stretch>
        </p:blipFill>
        <p:spPr>
          <a:xfrm>
            <a:off x="39000" y="1328300"/>
            <a:ext cx="9058273" cy="2486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600">
                <a:latin typeface="Trebuchet MS"/>
                <a:ea typeface="Trebuchet MS"/>
                <a:cs typeface="Trebuchet MS"/>
                <a:sym typeface="Trebuchet MS"/>
              </a:rPr>
              <a:t>Overview of DevSecOps Pipeline</a:t>
            </a:r>
            <a:endParaRPr sz="1600">
              <a:latin typeface="Trebuchet MS"/>
              <a:ea typeface="Trebuchet MS"/>
              <a:cs typeface="Trebuchet MS"/>
              <a:sym typeface="Trebuchet MS"/>
            </a:endParaRPr>
          </a:p>
          <a:p>
            <a:pPr indent="0" lvl="0" marL="0" rtl="0" algn="l">
              <a:spcBef>
                <a:spcPts val="400"/>
              </a:spcBef>
              <a:spcAft>
                <a:spcPts val="0"/>
              </a:spcAft>
              <a:buNone/>
            </a:pPr>
            <a:r>
              <a:t/>
            </a:r>
            <a:endParaRPr sz="1100">
              <a:latin typeface="Trebuchet MS"/>
              <a:ea typeface="Trebuchet MS"/>
              <a:cs typeface="Trebuchet MS"/>
              <a:sym typeface="Trebuchet MS"/>
            </a:endParaRPr>
          </a:p>
        </p:txBody>
      </p:sp>
      <p:sp>
        <p:nvSpPr>
          <p:cNvPr id="69" name="Google Shape;69;p15"/>
          <p:cNvSpPr txBox="1"/>
          <p:nvPr>
            <p:ph idx="1" type="body"/>
          </p:nvPr>
        </p:nvSpPr>
        <p:spPr>
          <a:xfrm>
            <a:off x="265625" y="968225"/>
            <a:ext cx="8520600" cy="13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100">
                <a:solidFill>
                  <a:schemeClr val="dk1"/>
                </a:solidFill>
                <a:latin typeface="Trebuchet MS"/>
                <a:ea typeface="Trebuchet MS"/>
                <a:cs typeface="Trebuchet MS"/>
                <a:sym typeface="Trebuchet MS"/>
              </a:rPr>
              <a:t>Integrating security throughout the software development lifecycle</a:t>
            </a:r>
            <a:endParaRPr sz="1100">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ts val="1100"/>
              <a:buFont typeface="Arial"/>
              <a:buNone/>
            </a:pPr>
            <a:r>
              <a:rPr lang="en-GB" sz="1100">
                <a:solidFill>
                  <a:schemeClr val="dk1"/>
                </a:solidFill>
                <a:latin typeface="Trebuchet MS"/>
                <a:ea typeface="Trebuchet MS"/>
                <a:cs typeface="Trebuchet MS"/>
                <a:sym typeface="Trebuchet MS"/>
              </a:rPr>
              <a:t>SAST (Static Application Security Testing) and DAST (Dynamic Application Security Testing) as core components</a:t>
            </a:r>
            <a:endParaRPr sz="1100">
              <a:solidFill>
                <a:schemeClr val="dk1"/>
              </a:solidFill>
              <a:latin typeface="Trebuchet MS"/>
              <a:ea typeface="Trebuchet MS"/>
              <a:cs typeface="Trebuchet MS"/>
              <a:sym typeface="Trebuchet MS"/>
            </a:endParaRPr>
          </a:p>
          <a:p>
            <a:pPr indent="0" lvl="0" marL="0" rtl="0" algn="l">
              <a:spcBef>
                <a:spcPts val="1200"/>
              </a:spcBef>
              <a:spcAft>
                <a:spcPts val="1200"/>
              </a:spcAft>
              <a:buNone/>
            </a:pPr>
            <a:r>
              <a:t/>
            </a:r>
            <a:endParaRPr sz="1100">
              <a:latin typeface="Trebuchet MS"/>
              <a:ea typeface="Trebuchet MS"/>
              <a:cs typeface="Trebuchet MS"/>
              <a:sym typeface="Trebuchet MS"/>
            </a:endParaRPr>
          </a:p>
        </p:txBody>
      </p:sp>
      <p:sp>
        <p:nvSpPr>
          <p:cNvPr id="70" name="Google Shape;70;p15"/>
          <p:cNvSpPr txBox="1"/>
          <p:nvPr/>
        </p:nvSpPr>
        <p:spPr>
          <a:xfrm>
            <a:off x="357425" y="2118825"/>
            <a:ext cx="8337000" cy="224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500">
                <a:solidFill>
                  <a:schemeClr val="dk1"/>
                </a:solidFill>
                <a:latin typeface="Trebuchet MS"/>
                <a:ea typeface="Trebuchet MS"/>
                <a:cs typeface="Trebuchet MS"/>
                <a:sym typeface="Trebuchet MS"/>
              </a:rPr>
              <a:t>Azure Repos</a:t>
            </a:r>
            <a:endParaRPr b="1" sz="1500">
              <a:solidFill>
                <a:schemeClr val="dk1"/>
              </a:solidFill>
              <a:latin typeface="Trebuchet MS"/>
              <a:ea typeface="Trebuchet MS"/>
              <a:cs typeface="Trebuchet MS"/>
              <a:sym typeface="Trebuchet MS"/>
            </a:endParaRPr>
          </a:p>
          <a:p>
            <a:pPr indent="0" lvl="0" marL="0" rtl="0" algn="l">
              <a:lnSpc>
                <a:spcPct val="115000"/>
              </a:lnSpc>
              <a:spcBef>
                <a:spcPts val="1400"/>
              </a:spcBef>
              <a:spcAft>
                <a:spcPts val="0"/>
              </a:spcAft>
              <a:buNone/>
            </a:pPr>
            <a:r>
              <a:rPr lang="en-GB" sz="1100">
                <a:solidFill>
                  <a:schemeClr val="dk1"/>
                </a:solidFill>
                <a:latin typeface="Trebuchet MS"/>
                <a:ea typeface="Trebuchet MS"/>
                <a:cs typeface="Trebuchet MS"/>
                <a:sym typeface="Trebuchet MS"/>
              </a:rPr>
              <a:t>Azure Repos is the source code repository in the DevSecOps pipeline. It provides Git-based version control, supports branching for feature development, and integrates directly with Azure Pipelines to automate CI/CD processes.</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130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Supports Git-based version control and branching.</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Enables seamless collaboration through pull requests and branch policies.</a:t>
            </a:r>
            <a:endParaRPr sz="1100">
              <a:solidFill>
                <a:schemeClr val="dk1"/>
              </a:solidFill>
              <a:latin typeface="Trebuchet MS"/>
              <a:ea typeface="Trebuchet MS"/>
              <a:cs typeface="Trebuchet MS"/>
              <a:sym typeface="Trebuchet MS"/>
            </a:endParaRPr>
          </a:p>
          <a:p>
            <a:pPr indent="0" lvl="0" marL="0" rtl="0" algn="l">
              <a:lnSpc>
                <a:spcPct val="115000"/>
              </a:lnSpc>
              <a:spcBef>
                <a:spcPts val="1400"/>
              </a:spcBef>
              <a:spcAft>
                <a:spcPts val="400"/>
              </a:spcAft>
              <a:buNone/>
            </a:pPr>
            <a:r>
              <a:t/>
            </a:r>
            <a:endParaRPr b="1" sz="1300">
              <a:solidFill>
                <a:schemeClr val="dk1"/>
              </a:solidFill>
              <a:latin typeface="Trebuchet MS"/>
              <a:ea typeface="Trebuchet MS"/>
              <a:cs typeface="Trebuchet MS"/>
              <a:sym typeface="Trebuchet MS"/>
            </a:endParaRPr>
          </a:p>
        </p:txBody>
      </p:sp>
      <p:pic>
        <p:nvPicPr>
          <p:cNvPr id="71" name="Google Shape;71;p15"/>
          <p:cNvPicPr preferRelativeResize="0"/>
          <p:nvPr/>
        </p:nvPicPr>
        <p:blipFill>
          <a:blip r:embed="rId3">
            <a:alphaModFix/>
          </a:blip>
          <a:stretch>
            <a:fillRect/>
          </a:stretch>
        </p:blipFill>
        <p:spPr>
          <a:xfrm>
            <a:off x="5578800" y="3168299"/>
            <a:ext cx="2897299" cy="162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GB" sz="1570">
                <a:latin typeface="Trebuchet MS"/>
                <a:ea typeface="Trebuchet MS"/>
                <a:cs typeface="Trebuchet MS"/>
                <a:sym typeface="Trebuchet MS"/>
              </a:rPr>
              <a:t>Azure CI/CD Pipeline</a:t>
            </a:r>
            <a:endParaRPr b="1" sz="1570">
              <a:latin typeface="Trebuchet MS"/>
              <a:ea typeface="Trebuchet MS"/>
              <a:cs typeface="Trebuchet MS"/>
              <a:sym typeface="Trebuchet MS"/>
            </a:endParaRPr>
          </a:p>
          <a:p>
            <a:pPr indent="0" lvl="0" marL="0" rtl="0" algn="l">
              <a:spcBef>
                <a:spcPts val="400"/>
              </a:spcBef>
              <a:spcAft>
                <a:spcPts val="0"/>
              </a:spcAft>
              <a:buSzPts val="990"/>
              <a:buNone/>
            </a:pPr>
            <a:r>
              <a:t/>
            </a:r>
            <a:endParaRPr sz="2520">
              <a:latin typeface="Trebuchet MS"/>
              <a:ea typeface="Trebuchet MS"/>
              <a:cs typeface="Trebuchet MS"/>
              <a:sym typeface="Trebuchet MS"/>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lang="en-GB" sz="1100">
                <a:solidFill>
                  <a:schemeClr val="dk1"/>
                </a:solidFill>
                <a:latin typeface="Trebuchet MS"/>
                <a:ea typeface="Trebuchet MS"/>
                <a:cs typeface="Trebuchet MS"/>
                <a:sym typeface="Trebuchet MS"/>
              </a:rPr>
              <a:t>Azure CI/CD pipeline automates the process of building, testing</a:t>
            </a:r>
            <a:br>
              <a:rPr lang="en-GB" sz="1100">
                <a:solidFill>
                  <a:schemeClr val="dk1"/>
                </a:solidFill>
                <a:latin typeface="Trebuchet MS"/>
                <a:ea typeface="Trebuchet MS"/>
                <a:cs typeface="Trebuchet MS"/>
                <a:sym typeface="Trebuchet MS"/>
              </a:rPr>
            </a:br>
            <a:r>
              <a:rPr lang="en-GB" sz="1100">
                <a:solidFill>
                  <a:schemeClr val="dk1"/>
                </a:solidFill>
                <a:latin typeface="Trebuchet MS"/>
                <a:ea typeface="Trebuchet MS"/>
                <a:cs typeface="Trebuchet MS"/>
                <a:sym typeface="Trebuchet MS"/>
              </a:rPr>
              <a:t>and deploying applications to different environments. </a:t>
            </a:r>
            <a:br>
              <a:rPr lang="en-GB" sz="1100">
                <a:solidFill>
                  <a:schemeClr val="dk1"/>
                </a:solidFill>
                <a:latin typeface="Trebuchet MS"/>
                <a:ea typeface="Trebuchet MS"/>
                <a:cs typeface="Trebuchet MS"/>
                <a:sym typeface="Trebuchet MS"/>
              </a:rPr>
            </a:br>
            <a:r>
              <a:rPr lang="en-GB" sz="1100">
                <a:solidFill>
                  <a:schemeClr val="dk1"/>
                </a:solidFill>
                <a:latin typeface="Trebuchet MS"/>
                <a:ea typeface="Trebuchet MS"/>
                <a:cs typeface="Trebuchet MS"/>
                <a:sym typeface="Trebuchet MS"/>
              </a:rPr>
              <a:t>It ensures faster development cycles, consistent deployments, </a:t>
            </a:r>
            <a:br>
              <a:rPr lang="en-GB" sz="1100">
                <a:solidFill>
                  <a:schemeClr val="dk1"/>
                </a:solidFill>
                <a:latin typeface="Trebuchet MS"/>
                <a:ea typeface="Trebuchet MS"/>
                <a:cs typeface="Trebuchet MS"/>
                <a:sym typeface="Trebuchet MS"/>
              </a:rPr>
            </a:br>
            <a:r>
              <a:rPr lang="en-GB" sz="1100">
                <a:solidFill>
                  <a:schemeClr val="dk1"/>
                </a:solidFill>
                <a:latin typeface="Trebuchet MS"/>
                <a:ea typeface="Trebuchet MS"/>
                <a:cs typeface="Trebuchet MS"/>
                <a:sym typeface="Trebuchet MS"/>
              </a:rPr>
              <a:t>and better quality by integrating source control, build automation, </a:t>
            </a:r>
            <a:br>
              <a:rPr lang="en-GB" sz="1100">
                <a:solidFill>
                  <a:schemeClr val="dk1"/>
                </a:solidFill>
                <a:latin typeface="Trebuchet MS"/>
                <a:ea typeface="Trebuchet MS"/>
                <a:cs typeface="Trebuchet MS"/>
                <a:sym typeface="Trebuchet MS"/>
              </a:rPr>
            </a:br>
            <a:r>
              <a:rPr lang="en-GB" sz="1100">
                <a:solidFill>
                  <a:schemeClr val="dk1"/>
                </a:solidFill>
                <a:latin typeface="Trebuchet MS"/>
                <a:ea typeface="Trebuchet MS"/>
                <a:cs typeface="Trebuchet MS"/>
                <a:sym typeface="Trebuchet MS"/>
              </a:rPr>
              <a:t>and release management.</a:t>
            </a:r>
            <a:endParaRPr sz="1100">
              <a:solidFill>
                <a:schemeClr val="dk1"/>
              </a:solidFill>
              <a:latin typeface="Trebuchet MS"/>
              <a:ea typeface="Trebuchet MS"/>
              <a:cs typeface="Trebuchet MS"/>
              <a:sym typeface="Trebuchet MS"/>
            </a:endParaRPr>
          </a:p>
          <a:p>
            <a:pPr indent="0" lvl="0" marL="0" rtl="0" algn="l">
              <a:spcBef>
                <a:spcPts val="1300"/>
              </a:spcBef>
              <a:spcAft>
                <a:spcPts val="0"/>
              </a:spcAft>
              <a:buClr>
                <a:schemeClr val="dk1"/>
              </a:buClr>
              <a:buSzPts val="1100"/>
              <a:buFont typeface="Arial"/>
              <a:buNone/>
            </a:pPr>
            <a:r>
              <a:t/>
            </a:r>
            <a:endParaRPr b="1" sz="1100">
              <a:solidFill>
                <a:schemeClr val="dk1"/>
              </a:solidFill>
              <a:latin typeface="Trebuchet MS"/>
              <a:ea typeface="Trebuchet MS"/>
              <a:cs typeface="Trebuchet MS"/>
              <a:sym typeface="Trebuchet MS"/>
            </a:endParaRPr>
          </a:p>
          <a:p>
            <a:pPr indent="-298450" lvl="0" marL="457200" rtl="0" algn="l">
              <a:lnSpc>
                <a:spcPct val="150000"/>
              </a:lnSpc>
              <a:spcBef>
                <a:spcPts val="1300"/>
              </a:spcBef>
              <a:spcAft>
                <a:spcPts val="0"/>
              </a:spcAft>
              <a:buClr>
                <a:schemeClr val="dk1"/>
              </a:buClr>
              <a:buSzPts val="1100"/>
              <a:buFont typeface="Trebuchet MS"/>
              <a:buChar char="●"/>
            </a:pPr>
            <a:r>
              <a:rPr b="1" lang="en-GB" sz="1100">
                <a:solidFill>
                  <a:schemeClr val="dk1"/>
                </a:solidFill>
                <a:latin typeface="Trebuchet MS"/>
                <a:ea typeface="Trebuchet MS"/>
                <a:cs typeface="Trebuchet MS"/>
                <a:sym typeface="Trebuchet MS"/>
              </a:rPr>
              <a:t>Continuous Integration (CI):</a:t>
            </a:r>
            <a:endParaRPr b="1" sz="1100">
              <a:solidFill>
                <a:schemeClr val="dk1"/>
              </a:solidFill>
              <a:latin typeface="Trebuchet MS"/>
              <a:ea typeface="Trebuchet MS"/>
              <a:cs typeface="Trebuchet MS"/>
              <a:sym typeface="Trebuchet MS"/>
            </a:endParaRPr>
          </a:p>
          <a:p>
            <a:pPr indent="-298450" lvl="1" marL="914400" rtl="0" algn="l">
              <a:lnSpc>
                <a:spcPct val="15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Automatically triggers builds upon code changes.</a:t>
            </a:r>
            <a:endParaRPr sz="1100">
              <a:solidFill>
                <a:schemeClr val="dk1"/>
              </a:solidFill>
              <a:latin typeface="Trebuchet MS"/>
              <a:ea typeface="Trebuchet MS"/>
              <a:cs typeface="Trebuchet MS"/>
              <a:sym typeface="Trebuchet MS"/>
            </a:endParaRPr>
          </a:p>
          <a:p>
            <a:pPr indent="-298450" lvl="1" marL="914400" rtl="0" algn="l">
              <a:lnSpc>
                <a:spcPct val="15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Includes steps like code checkout, dependency installation, build, and test.</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0"/>
              </a:spcBef>
              <a:spcAft>
                <a:spcPts val="0"/>
              </a:spcAft>
              <a:buClr>
                <a:schemeClr val="dk1"/>
              </a:buClr>
              <a:buSzPts val="1100"/>
              <a:buFont typeface="Trebuchet MS"/>
              <a:buChar char="●"/>
            </a:pPr>
            <a:r>
              <a:rPr b="1" lang="en-GB" sz="1100">
                <a:solidFill>
                  <a:schemeClr val="dk1"/>
                </a:solidFill>
                <a:latin typeface="Trebuchet MS"/>
                <a:ea typeface="Trebuchet MS"/>
                <a:cs typeface="Trebuchet MS"/>
                <a:sym typeface="Trebuchet MS"/>
              </a:rPr>
              <a:t>Continuous Deployment (CD):</a:t>
            </a:r>
            <a:endParaRPr b="1" sz="1100">
              <a:solidFill>
                <a:schemeClr val="dk1"/>
              </a:solidFill>
              <a:latin typeface="Trebuchet MS"/>
              <a:ea typeface="Trebuchet MS"/>
              <a:cs typeface="Trebuchet MS"/>
              <a:sym typeface="Trebuchet MS"/>
            </a:endParaRPr>
          </a:p>
          <a:p>
            <a:pPr indent="-298450" lvl="1" marL="914400" rtl="0" algn="l">
              <a:lnSpc>
                <a:spcPct val="15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Automates the deployment process to various environments (Dev, Staging, Production).</a:t>
            </a:r>
            <a:endParaRPr sz="1100">
              <a:solidFill>
                <a:schemeClr val="dk1"/>
              </a:solidFill>
              <a:latin typeface="Trebuchet MS"/>
              <a:ea typeface="Trebuchet MS"/>
              <a:cs typeface="Trebuchet MS"/>
              <a:sym typeface="Trebuchet MS"/>
            </a:endParaRPr>
          </a:p>
          <a:p>
            <a:pPr indent="-298450" lvl="1" marL="914400" rtl="0" algn="l">
              <a:lnSpc>
                <a:spcPct val="15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Integrates with  Azure Kubernetes Service (AKS), and more.</a:t>
            </a:r>
            <a:endParaRPr sz="1100">
              <a:solidFill>
                <a:schemeClr val="dk1"/>
              </a:solidFill>
              <a:latin typeface="Trebuchet MS"/>
              <a:ea typeface="Trebuchet MS"/>
              <a:cs typeface="Trebuchet MS"/>
              <a:sym typeface="Trebuchet MS"/>
            </a:endParaRPr>
          </a:p>
          <a:p>
            <a:pPr indent="0" lvl="0" marL="0" rtl="0" algn="l">
              <a:lnSpc>
                <a:spcPct val="150000"/>
              </a:lnSpc>
              <a:spcBef>
                <a:spcPts val="1300"/>
              </a:spcBef>
              <a:spcAft>
                <a:spcPts val="1200"/>
              </a:spcAft>
              <a:buNone/>
            </a:pPr>
            <a:r>
              <a:t/>
            </a:r>
            <a:endParaRPr>
              <a:latin typeface="Trebuchet MS"/>
              <a:ea typeface="Trebuchet MS"/>
              <a:cs typeface="Trebuchet MS"/>
              <a:sym typeface="Trebuchet MS"/>
            </a:endParaRPr>
          </a:p>
        </p:txBody>
      </p:sp>
      <p:pic>
        <p:nvPicPr>
          <p:cNvPr id="78" name="Google Shape;78;p16"/>
          <p:cNvPicPr preferRelativeResize="0"/>
          <p:nvPr/>
        </p:nvPicPr>
        <p:blipFill>
          <a:blip r:embed="rId3">
            <a:alphaModFix/>
          </a:blip>
          <a:stretch>
            <a:fillRect/>
          </a:stretch>
        </p:blipFill>
        <p:spPr>
          <a:xfrm>
            <a:off x="4613800" y="33775"/>
            <a:ext cx="4218501" cy="258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620">
                <a:latin typeface="Trebuchet MS"/>
                <a:ea typeface="Trebuchet MS"/>
                <a:cs typeface="Trebuchet MS"/>
                <a:sym typeface="Trebuchet MS"/>
              </a:rPr>
              <a:t>Code Analysis Tools - SonarQube</a:t>
            </a:r>
            <a:endParaRPr b="1" sz="1620">
              <a:latin typeface="Trebuchet MS"/>
              <a:ea typeface="Trebuchet MS"/>
              <a:cs typeface="Trebuchet MS"/>
              <a:sym typeface="Trebuchet MS"/>
            </a:endParaRPr>
          </a:p>
        </p:txBody>
      </p:sp>
      <p:sp>
        <p:nvSpPr>
          <p:cNvPr id="84" name="Google Shape;84;p17"/>
          <p:cNvSpPr txBox="1"/>
          <p:nvPr>
            <p:ph idx="1" type="body"/>
          </p:nvPr>
        </p:nvSpPr>
        <p:spPr>
          <a:xfrm>
            <a:off x="311700" y="1060350"/>
            <a:ext cx="8520600" cy="2110200"/>
          </a:xfrm>
          <a:prstGeom prst="rect">
            <a:avLst/>
          </a:prstGeom>
        </p:spPr>
        <p:txBody>
          <a:bodyPr anchorCtr="0" anchor="t" bIns="91425" lIns="91425" spcFirstLastPara="1" rIns="91425" wrap="square" tIns="91425">
            <a:normAutofit/>
          </a:bodyPr>
          <a:lstStyle/>
          <a:p>
            <a:pPr indent="0" lvl="0" marL="0" rtl="0" algn="l">
              <a:spcBef>
                <a:spcPts val="1300"/>
              </a:spcBef>
              <a:spcAft>
                <a:spcPts val="0"/>
              </a:spcAft>
              <a:buNone/>
            </a:pPr>
            <a:r>
              <a:rPr lang="en-GB" sz="1100">
                <a:solidFill>
                  <a:schemeClr val="dk1"/>
                </a:solidFill>
                <a:latin typeface="Trebuchet MS"/>
                <a:ea typeface="Trebuchet MS"/>
                <a:cs typeface="Trebuchet MS"/>
                <a:sym typeface="Trebuchet MS"/>
              </a:rPr>
              <a:t>SonarQube analyzes code for quality, bugs, and security vulnerabilities. It offers detailed insights into potential risks and provides actionable metrics to improve code quality.</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130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Detects bugs, vulnerabilities, and code smells.</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Integrates with Azure Pipelines for continuous code quality checks.</a:t>
            </a:r>
            <a:endParaRPr sz="1100">
              <a:solidFill>
                <a:schemeClr val="dk1"/>
              </a:solidFill>
              <a:latin typeface="Trebuchet MS"/>
              <a:ea typeface="Trebuchet MS"/>
              <a:cs typeface="Trebuchet MS"/>
              <a:sym typeface="Trebuchet MS"/>
            </a:endParaRPr>
          </a:p>
          <a:p>
            <a:pPr indent="0" lvl="0" marL="0" rtl="0" algn="l">
              <a:spcBef>
                <a:spcPts val="1300"/>
              </a:spcBef>
              <a:spcAft>
                <a:spcPts val="1200"/>
              </a:spcAft>
              <a:buNone/>
            </a:pPr>
            <a:r>
              <a:t/>
            </a:r>
            <a:endParaRPr>
              <a:solidFill>
                <a:schemeClr val="dk1"/>
              </a:solidFill>
              <a:latin typeface="Trebuchet MS"/>
              <a:ea typeface="Trebuchet MS"/>
              <a:cs typeface="Trebuchet MS"/>
              <a:sym typeface="Trebuchet MS"/>
            </a:endParaRPr>
          </a:p>
        </p:txBody>
      </p:sp>
      <p:sp>
        <p:nvSpPr>
          <p:cNvPr id="85" name="Google Shape;85;p17"/>
          <p:cNvSpPr txBox="1"/>
          <p:nvPr/>
        </p:nvSpPr>
        <p:spPr>
          <a:xfrm>
            <a:off x="311700" y="2571750"/>
            <a:ext cx="776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86" name="Google Shape;86;p17"/>
          <p:cNvSpPr txBox="1"/>
          <p:nvPr>
            <p:ph type="title"/>
          </p:nvPr>
        </p:nvSpPr>
        <p:spPr>
          <a:xfrm>
            <a:off x="311700" y="25717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620">
                <a:latin typeface="Trebuchet MS"/>
                <a:ea typeface="Trebuchet MS"/>
                <a:cs typeface="Trebuchet MS"/>
                <a:sym typeface="Trebuchet MS"/>
              </a:rPr>
              <a:t>SBOM - </a:t>
            </a:r>
            <a:r>
              <a:rPr b="1" lang="en-GB" sz="1620">
                <a:latin typeface="Trebuchet MS"/>
                <a:ea typeface="Trebuchet MS"/>
                <a:cs typeface="Trebuchet MS"/>
                <a:sym typeface="Trebuchet MS"/>
              </a:rPr>
              <a:t>Cyclone DX</a:t>
            </a:r>
            <a:endParaRPr b="1" sz="1620">
              <a:latin typeface="Trebuchet MS"/>
              <a:ea typeface="Trebuchet MS"/>
              <a:cs typeface="Trebuchet MS"/>
              <a:sym typeface="Trebuchet MS"/>
            </a:endParaRPr>
          </a:p>
        </p:txBody>
      </p:sp>
      <p:sp>
        <p:nvSpPr>
          <p:cNvPr id="87" name="Google Shape;87;p17"/>
          <p:cNvSpPr txBox="1"/>
          <p:nvPr>
            <p:ph idx="1" type="body"/>
          </p:nvPr>
        </p:nvSpPr>
        <p:spPr>
          <a:xfrm>
            <a:off x="380775" y="2994950"/>
            <a:ext cx="8520600" cy="2041200"/>
          </a:xfrm>
          <a:prstGeom prst="rect">
            <a:avLst/>
          </a:prstGeom>
        </p:spPr>
        <p:txBody>
          <a:bodyPr anchorCtr="0" anchor="t" bIns="91425" lIns="91425" spcFirstLastPara="1" rIns="91425" wrap="square" tIns="91425">
            <a:normAutofit lnSpcReduction="10000"/>
          </a:bodyPr>
          <a:lstStyle/>
          <a:p>
            <a:pPr indent="0" lvl="0" marL="0" rtl="0" algn="l">
              <a:spcBef>
                <a:spcPts val="1300"/>
              </a:spcBef>
              <a:spcAft>
                <a:spcPts val="0"/>
              </a:spcAft>
              <a:buNone/>
            </a:pPr>
            <a:r>
              <a:rPr lang="en-GB" sz="1100">
                <a:solidFill>
                  <a:schemeClr val="dk1"/>
                </a:solidFill>
                <a:latin typeface="Trebuchet MS"/>
                <a:ea typeface="Trebuchet MS"/>
                <a:cs typeface="Trebuchet MS"/>
                <a:sym typeface="Trebuchet MS"/>
              </a:rPr>
              <a:t>Cyclone DX</a:t>
            </a:r>
            <a:r>
              <a:rPr lang="en-GB" sz="1100">
                <a:solidFill>
                  <a:schemeClr val="dk1"/>
                </a:solidFill>
                <a:latin typeface="Trebuchet MS"/>
                <a:ea typeface="Trebuchet MS"/>
                <a:cs typeface="Trebuchet MS"/>
                <a:sym typeface="Trebuchet MS"/>
              </a:rPr>
              <a:t> is an open-source standard for creating Software Bill of Materials (SBOM). It helps track and manage software components and their vulnerabilities.</a:t>
            </a:r>
            <a:endParaRPr sz="1100">
              <a:solidFill>
                <a:schemeClr val="dk1"/>
              </a:solidFill>
              <a:latin typeface="Trebuchet MS"/>
              <a:ea typeface="Trebuchet MS"/>
              <a:cs typeface="Trebuchet MS"/>
              <a:sym typeface="Trebuchet MS"/>
            </a:endParaRPr>
          </a:p>
          <a:p>
            <a:pPr indent="0" lvl="0" marL="0" rtl="0" algn="l">
              <a:lnSpc>
                <a:spcPct val="200000"/>
              </a:lnSpc>
              <a:spcBef>
                <a:spcPts val="1300"/>
              </a:spcBef>
              <a:spcAft>
                <a:spcPts val="0"/>
              </a:spcAft>
              <a:buNone/>
            </a:pPr>
            <a:r>
              <a:rPr b="1" lang="en-GB" sz="1100">
                <a:solidFill>
                  <a:schemeClr val="dk1"/>
                </a:solidFill>
                <a:latin typeface="Trebuchet MS"/>
                <a:ea typeface="Trebuchet MS"/>
                <a:cs typeface="Trebuchet MS"/>
                <a:sym typeface="Trebuchet MS"/>
              </a:rPr>
              <a:t>SBOM Reports Integration:</a:t>
            </a:r>
            <a:r>
              <a:rPr lang="en-GB" sz="1100">
                <a:solidFill>
                  <a:schemeClr val="dk1"/>
                </a:solidFill>
                <a:latin typeface="Trebuchet MS"/>
                <a:ea typeface="Trebuchet MS"/>
                <a:cs typeface="Trebuchet MS"/>
                <a:sym typeface="Trebuchet MS"/>
              </a:rPr>
              <a:t> After generating SBOM reports, they are imported into Dependency Track for visualization and detailed analysis of dependencies and vulnerabilities</a:t>
            </a:r>
            <a:endParaRPr sz="1100">
              <a:solidFill>
                <a:schemeClr val="dk1"/>
              </a:solidFill>
              <a:latin typeface="Trebuchet MS"/>
              <a:ea typeface="Trebuchet MS"/>
              <a:cs typeface="Trebuchet MS"/>
              <a:sym typeface="Trebuchet MS"/>
            </a:endParaRPr>
          </a:p>
          <a:p>
            <a:pPr indent="-298450" lvl="0" marL="914400" rtl="0" algn="l">
              <a:lnSpc>
                <a:spcPct val="200000"/>
              </a:lnSpc>
              <a:spcBef>
                <a:spcPts val="130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Provides transparency in the software supply chain.</a:t>
            </a:r>
            <a:endParaRPr sz="1100">
              <a:solidFill>
                <a:schemeClr val="dk1"/>
              </a:solidFill>
              <a:latin typeface="Trebuchet MS"/>
              <a:ea typeface="Trebuchet MS"/>
              <a:cs typeface="Trebuchet MS"/>
              <a:sym typeface="Trebuchet MS"/>
            </a:endParaRPr>
          </a:p>
          <a:p>
            <a:pPr indent="-298450" lvl="0" marL="914400" rtl="0" algn="l">
              <a:lnSpc>
                <a:spcPct val="20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Supports dependency management and vulnerability tracking.</a:t>
            </a:r>
            <a:endParaRPr sz="11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499000" y="3109125"/>
            <a:ext cx="8375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latin typeface="Trebuchet MS"/>
              <a:ea typeface="Trebuchet MS"/>
              <a:cs typeface="Trebuchet MS"/>
              <a:sym typeface="Trebuchet MS"/>
            </a:endParaRPr>
          </a:p>
        </p:txBody>
      </p:sp>
      <p:sp>
        <p:nvSpPr>
          <p:cNvPr id="93" name="Google Shape;93;p18"/>
          <p:cNvSpPr txBox="1"/>
          <p:nvPr/>
        </p:nvSpPr>
        <p:spPr>
          <a:xfrm>
            <a:off x="499000" y="483625"/>
            <a:ext cx="7807500" cy="442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1" lang="en-GB" sz="1500">
                <a:solidFill>
                  <a:schemeClr val="dk1"/>
                </a:solidFill>
                <a:latin typeface="Trebuchet MS"/>
                <a:ea typeface="Trebuchet MS"/>
                <a:cs typeface="Trebuchet MS"/>
                <a:sym typeface="Trebuchet MS"/>
              </a:rPr>
              <a:t>Dependency Tracking - Dependency Track</a:t>
            </a:r>
            <a:endParaRPr b="1"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1" sz="1500">
              <a:solidFill>
                <a:schemeClr val="dk1"/>
              </a:solidFill>
              <a:latin typeface="Trebuchet MS"/>
              <a:ea typeface="Trebuchet MS"/>
              <a:cs typeface="Trebuchet MS"/>
              <a:sym typeface="Trebuchet MS"/>
            </a:endParaRPr>
          </a:p>
          <a:p>
            <a:pPr indent="0" lvl="0" marL="228600" rtl="0" algn="l">
              <a:lnSpc>
                <a:spcPct val="115000"/>
              </a:lnSpc>
              <a:spcBef>
                <a:spcPts val="1300"/>
              </a:spcBef>
              <a:spcAft>
                <a:spcPts val="0"/>
              </a:spcAft>
              <a:buNone/>
            </a:pPr>
            <a:r>
              <a:rPr lang="en-GB" sz="1100">
                <a:solidFill>
                  <a:schemeClr val="dk1"/>
                </a:solidFill>
                <a:latin typeface="Trebuchet MS"/>
                <a:ea typeface="Trebuchet MS"/>
                <a:cs typeface="Trebuchet MS"/>
                <a:sym typeface="Trebuchet MS"/>
              </a:rPr>
              <a:t>Dependency Track is a tool used for tracking and managing third-party libraries and open-source components, identifying vulnerabilities, and ensuring compliance with security standards. It analyzes the SBOM reports generated by CycloneDX and provides visibility into dependencies, giving severity ratings based on vulnerabilities and CVE (Common Vulnerabilities and Exposures) scoring.</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1300"/>
              </a:spcBef>
              <a:spcAft>
                <a:spcPts val="0"/>
              </a:spcAft>
              <a:buClr>
                <a:schemeClr val="dk1"/>
              </a:buClr>
              <a:buSzPts val="1100"/>
              <a:buFont typeface="Trebuchet MS"/>
              <a:buChar char="●"/>
            </a:pPr>
            <a:r>
              <a:rPr b="1" lang="en-GB" sz="1100">
                <a:solidFill>
                  <a:schemeClr val="dk1"/>
                </a:solidFill>
                <a:latin typeface="Trebuchet MS"/>
                <a:ea typeface="Trebuchet MS"/>
                <a:cs typeface="Trebuchet MS"/>
                <a:sym typeface="Trebuchet MS"/>
              </a:rPr>
              <a:t>SBOM Report Analysis:</a:t>
            </a:r>
            <a:r>
              <a:rPr lang="en-GB" sz="1100">
                <a:solidFill>
                  <a:schemeClr val="dk1"/>
                </a:solidFill>
                <a:latin typeface="Trebuchet MS"/>
                <a:ea typeface="Trebuchet MS"/>
                <a:cs typeface="Trebuchet MS"/>
                <a:sym typeface="Trebuchet MS"/>
              </a:rPr>
              <a:t> Dependency Track analyzes the SBOM reports created by CycloneDX, assessing the severity of vulnerabilities in the dependencies using CVE scoring and other vulnerability data.</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0"/>
              </a:spcBef>
              <a:spcAft>
                <a:spcPts val="0"/>
              </a:spcAft>
              <a:buClr>
                <a:schemeClr val="dk1"/>
              </a:buClr>
              <a:buSzPts val="1100"/>
              <a:buFont typeface="Trebuchet MS"/>
              <a:buChar char="●"/>
            </a:pPr>
            <a:r>
              <a:rPr b="1" lang="en-GB" sz="1100">
                <a:solidFill>
                  <a:schemeClr val="dk1"/>
                </a:solidFill>
                <a:latin typeface="Trebuchet MS"/>
                <a:ea typeface="Trebuchet MS"/>
                <a:cs typeface="Trebuchet MS"/>
                <a:sym typeface="Trebuchet MS"/>
              </a:rPr>
              <a:t>Vulnerability Identification:</a:t>
            </a:r>
            <a:r>
              <a:rPr lang="en-GB" sz="1100">
                <a:solidFill>
                  <a:schemeClr val="dk1"/>
                </a:solidFill>
                <a:latin typeface="Trebuchet MS"/>
                <a:ea typeface="Trebuchet MS"/>
                <a:cs typeface="Trebuchet MS"/>
                <a:sym typeface="Trebuchet MS"/>
              </a:rPr>
              <a:t> It helps identify known vulnerabilities in third-party libraries and provides recommendations for mitigation based on severity levels.</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0"/>
              </a:spcBef>
              <a:spcAft>
                <a:spcPts val="0"/>
              </a:spcAft>
              <a:buClr>
                <a:schemeClr val="dk1"/>
              </a:buClr>
              <a:buSzPts val="1100"/>
              <a:buFont typeface="Trebuchet MS"/>
              <a:buChar char="●"/>
            </a:pPr>
            <a:r>
              <a:rPr b="1" lang="en-GB" sz="1100">
                <a:solidFill>
                  <a:schemeClr val="dk1"/>
                </a:solidFill>
                <a:latin typeface="Trebuchet MS"/>
                <a:ea typeface="Trebuchet MS"/>
                <a:cs typeface="Trebuchet MS"/>
                <a:sym typeface="Trebuchet MS"/>
              </a:rPr>
              <a:t>Compliance and Risk Management:</a:t>
            </a:r>
            <a:r>
              <a:rPr lang="en-GB" sz="1100">
                <a:solidFill>
                  <a:schemeClr val="dk1"/>
                </a:solidFill>
                <a:latin typeface="Trebuchet MS"/>
                <a:ea typeface="Trebuchet MS"/>
                <a:cs typeface="Trebuchet MS"/>
                <a:sym typeface="Trebuchet MS"/>
              </a:rPr>
              <a:t> Dependency Track ensures that the software supply chain meets security and compliance standards by continuously tracking vulnerabilities and their impact.</a:t>
            </a:r>
            <a:endParaRPr sz="1100">
              <a:solidFill>
                <a:schemeClr val="dk1"/>
              </a:solidFill>
              <a:latin typeface="Trebuchet MS"/>
              <a:ea typeface="Trebuchet MS"/>
              <a:cs typeface="Trebuchet MS"/>
              <a:sym typeface="Trebuchet MS"/>
            </a:endParaRPr>
          </a:p>
          <a:p>
            <a:pPr indent="0" lvl="0" marL="914400" rtl="0" algn="l">
              <a:lnSpc>
                <a:spcPct val="115000"/>
              </a:lnSpc>
              <a:spcBef>
                <a:spcPts val="1300"/>
              </a:spcBef>
              <a:spcAft>
                <a:spcPts val="0"/>
              </a:spcAft>
              <a:buNone/>
            </a:pPr>
            <a:r>
              <a:t/>
            </a:r>
            <a:endParaRPr sz="1100">
              <a:solidFill>
                <a:schemeClr val="dk1"/>
              </a:solidFill>
              <a:latin typeface="Trebuchet MS"/>
              <a:ea typeface="Trebuchet MS"/>
              <a:cs typeface="Trebuchet MS"/>
              <a:sym typeface="Trebuchet MS"/>
            </a:endParaRPr>
          </a:p>
          <a:p>
            <a:pPr indent="0" lvl="0" marL="0" rtl="0" algn="l">
              <a:lnSpc>
                <a:spcPct val="115000"/>
              </a:lnSpc>
              <a:spcBef>
                <a:spcPts val="130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Clr>
                <a:schemeClr val="dk1"/>
              </a:buClr>
              <a:buSzPts val="990"/>
              <a:buFont typeface="Arial"/>
              <a:buNone/>
            </a:pPr>
            <a:r>
              <a:rPr b="1" lang="en-GB" sz="1590">
                <a:latin typeface="Trebuchet MS"/>
                <a:ea typeface="Trebuchet MS"/>
                <a:cs typeface="Trebuchet MS"/>
                <a:sym typeface="Trebuchet MS"/>
              </a:rPr>
              <a:t>Secret Scanning - Detect Secrets</a:t>
            </a:r>
            <a:endParaRPr b="1" sz="1590">
              <a:latin typeface="Trebuchet MS"/>
              <a:ea typeface="Trebuchet MS"/>
              <a:cs typeface="Trebuchet MS"/>
              <a:sym typeface="Trebuchet MS"/>
            </a:endParaRPr>
          </a:p>
          <a:p>
            <a:pPr indent="0" lvl="0" marL="0" rtl="0" algn="l">
              <a:spcBef>
                <a:spcPts val="1300"/>
              </a:spcBef>
              <a:spcAft>
                <a:spcPts val="0"/>
              </a:spcAft>
              <a:buSzPts val="990"/>
              <a:buNone/>
            </a:pPr>
            <a:r>
              <a:t/>
            </a:r>
            <a:endParaRPr b="1" sz="989">
              <a:latin typeface="Trebuchet MS"/>
              <a:ea typeface="Trebuchet MS"/>
              <a:cs typeface="Trebuchet MS"/>
              <a:sym typeface="Trebuchet MS"/>
            </a:endParaRPr>
          </a:p>
        </p:txBody>
      </p:sp>
      <p:sp>
        <p:nvSpPr>
          <p:cNvPr id="99" name="Google Shape;99;p19"/>
          <p:cNvSpPr txBox="1"/>
          <p:nvPr>
            <p:ph idx="1" type="body"/>
          </p:nvPr>
        </p:nvSpPr>
        <p:spPr>
          <a:xfrm>
            <a:off x="311700" y="1152475"/>
            <a:ext cx="8520600" cy="206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sz="1100">
                <a:solidFill>
                  <a:schemeClr val="dk1"/>
                </a:solidFill>
                <a:latin typeface="Trebuchet MS"/>
                <a:ea typeface="Trebuchet MS"/>
                <a:cs typeface="Trebuchet MS"/>
                <a:sym typeface="Trebuchet MS"/>
              </a:rPr>
              <a:t>Detect Secrets scans source code for sensitive information, such as hardcoded credentials and API tokens, to prevent leaks in the repository.</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130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Prevents accidental exposure of secrets like credentials or API tokens.</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Integrates with CI/CD pipelines to automate secret detection.</a:t>
            </a:r>
            <a:endParaRPr sz="1100">
              <a:solidFill>
                <a:schemeClr val="dk1"/>
              </a:solidFill>
              <a:latin typeface="Trebuchet MS"/>
              <a:ea typeface="Trebuchet MS"/>
              <a:cs typeface="Trebuchet MS"/>
              <a:sym typeface="Trebuchet MS"/>
            </a:endParaRPr>
          </a:p>
          <a:p>
            <a:pPr indent="0" lvl="0" marL="0" rtl="0" algn="l">
              <a:spcBef>
                <a:spcPts val="1300"/>
              </a:spcBef>
              <a:spcAft>
                <a:spcPts val="0"/>
              </a:spcAft>
              <a:buClr>
                <a:schemeClr val="dk1"/>
              </a:buClr>
              <a:buSzPts val="1100"/>
              <a:buFont typeface="Arial"/>
              <a:buNone/>
            </a:pPr>
            <a:r>
              <a:t/>
            </a:r>
            <a:endParaRPr>
              <a:latin typeface="Trebuchet MS"/>
              <a:ea typeface="Trebuchet MS"/>
              <a:cs typeface="Trebuchet MS"/>
              <a:sym typeface="Trebuchet MS"/>
            </a:endParaRPr>
          </a:p>
          <a:p>
            <a:pPr indent="0" lvl="0" marL="0" rtl="0" algn="l">
              <a:spcBef>
                <a:spcPts val="0"/>
              </a:spcBef>
              <a:spcAft>
                <a:spcPts val="1200"/>
              </a:spcAft>
              <a:buNone/>
            </a:pPr>
            <a:r>
              <a:t/>
            </a:r>
            <a:endParaRPr>
              <a:latin typeface="Trebuchet MS"/>
              <a:ea typeface="Trebuchet MS"/>
              <a:cs typeface="Trebuchet MS"/>
              <a:sym typeface="Trebuchet MS"/>
            </a:endParaRPr>
          </a:p>
        </p:txBody>
      </p:sp>
      <p:sp>
        <p:nvSpPr>
          <p:cNvPr id="100" name="Google Shape;100;p19"/>
          <p:cNvSpPr txBox="1"/>
          <p:nvPr/>
        </p:nvSpPr>
        <p:spPr>
          <a:xfrm>
            <a:off x="250300" y="2957100"/>
            <a:ext cx="8194200" cy="21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b="1" lang="en-GB" sz="1100">
                <a:solidFill>
                  <a:schemeClr val="dk1"/>
                </a:solidFill>
                <a:latin typeface="Trebuchet MS"/>
                <a:ea typeface="Trebuchet MS"/>
                <a:cs typeface="Trebuchet MS"/>
                <a:sym typeface="Trebuchet MS"/>
              </a:rPr>
              <a:t> </a:t>
            </a:r>
            <a:r>
              <a:rPr b="1" lang="en-GB" sz="1500">
                <a:solidFill>
                  <a:schemeClr val="dk1"/>
                </a:solidFill>
                <a:latin typeface="Trebuchet MS"/>
                <a:ea typeface="Trebuchet MS"/>
                <a:cs typeface="Trebuchet MS"/>
                <a:sym typeface="Trebuchet MS"/>
              </a:rPr>
              <a:t>Image Analysis - Trivy</a:t>
            </a:r>
            <a:endParaRPr b="1" sz="1100">
              <a:solidFill>
                <a:schemeClr val="dk1"/>
              </a:solidFill>
              <a:latin typeface="Trebuchet MS"/>
              <a:ea typeface="Trebuchet MS"/>
              <a:cs typeface="Trebuchet MS"/>
              <a:sym typeface="Trebuchet MS"/>
            </a:endParaRPr>
          </a:p>
          <a:p>
            <a:pPr indent="0" lvl="0" marL="0" rtl="0" algn="l">
              <a:lnSpc>
                <a:spcPct val="115000"/>
              </a:lnSpc>
              <a:spcBef>
                <a:spcPts val="1300"/>
              </a:spcBef>
              <a:spcAft>
                <a:spcPts val="0"/>
              </a:spcAft>
              <a:buNone/>
            </a:pPr>
            <a:r>
              <a:rPr lang="en-GB" sz="1100">
                <a:solidFill>
                  <a:schemeClr val="dk1"/>
                </a:solidFill>
                <a:latin typeface="Trebuchet MS"/>
                <a:ea typeface="Trebuchet MS"/>
                <a:cs typeface="Trebuchet MS"/>
                <a:sym typeface="Trebuchet MS"/>
              </a:rPr>
              <a:t>Trivy scans Docker images for known vulnerabilities and misconfigurations in the operating system packages and application dependencies.</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130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Detects vulnerabilities and misconfigurations in container images.</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Integrates with CI/CD pipelines to scan images before deployment.</a:t>
            </a:r>
            <a:endParaRPr sz="1100">
              <a:solidFill>
                <a:schemeClr val="dk1"/>
              </a:solidFill>
              <a:latin typeface="Trebuchet MS"/>
              <a:ea typeface="Trebuchet MS"/>
              <a:cs typeface="Trebuchet MS"/>
              <a:sym typeface="Trebuchet MS"/>
            </a:endParaRPr>
          </a:p>
          <a:p>
            <a:pPr indent="0" lvl="0" marL="914400" rtl="0" algn="l">
              <a:lnSpc>
                <a:spcPct val="115000"/>
              </a:lnSpc>
              <a:spcBef>
                <a:spcPts val="1300"/>
              </a:spcBef>
              <a:spcAft>
                <a:spcPts val="1300"/>
              </a:spcAft>
              <a:buNone/>
            </a:pPr>
            <a:r>
              <a:t/>
            </a:r>
            <a:endParaRPr sz="11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Clr>
                <a:schemeClr val="dk1"/>
              </a:buClr>
              <a:buSzPts val="990"/>
              <a:buFont typeface="Arial"/>
              <a:buNone/>
            </a:pPr>
            <a:r>
              <a:rPr b="1" lang="en-GB" sz="1590">
                <a:latin typeface="Trebuchet MS"/>
                <a:ea typeface="Trebuchet MS"/>
                <a:cs typeface="Trebuchet MS"/>
                <a:sym typeface="Trebuchet MS"/>
              </a:rPr>
              <a:t> Container Image Creation - Docker</a:t>
            </a:r>
            <a:endParaRPr b="1" sz="1590">
              <a:latin typeface="Trebuchet MS"/>
              <a:ea typeface="Trebuchet MS"/>
              <a:cs typeface="Trebuchet MS"/>
              <a:sym typeface="Trebuchet MS"/>
            </a:endParaRPr>
          </a:p>
          <a:p>
            <a:pPr indent="0" lvl="0" marL="0" rtl="0" algn="l">
              <a:spcBef>
                <a:spcPts val="1300"/>
              </a:spcBef>
              <a:spcAft>
                <a:spcPts val="0"/>
              </a:spcAft>
              <a:buSzPts val="990"/>
              <a:buNone/>
            </a:pPr>
            <a:r>
              <a:t/>
            </a:r>
            <a:endParaRPr sz="2520">
              <a:latin typeface="Trebuchet MS"/>
              <a:ea typeface="Trebuchet MS"/>
              <a:cs typeface="Trebuchet MS"/>
              <a:sym typeface="Trebuchet MS"/>
            </a:endParaRPr>
          </a:p>
        </p:txBody>
      </p:sp>
      <p:sp>
        <p:nvSpPr>
          <p:cNvPr id="106" name="Google Shape;106;p20"/>
          <p:cNvSpPr txBox="1"/>
          <p:nvPr>
            <p:ph idx="1" type="body"/>
          </p:nvPr>
        </p:nvSpPr>
        <p:spPr>
          <a:xfrm>
            <a:off x="150475" y="1017725"/>
            <a:ext cx="8520600" cy="3806700"/>
          </a:xfrm>
          <a:prstGeom prst="rect">
            <a:avLst/>
          </a:prstGeom>
        </p:spPr>
        <p:txBody>
          <a:bodyPr anchorCtr="0" anchor="t" bIns="91425" lIns="91425" spcFirstLastPara="1" rIns="91425" wrap="square" tIns="91425">
            <a:normAutofit lnSpcReduction="20000"/>
          </a:bodyPr>
          <a:lstStyle/>
          <a:p>
            <a:pPr indent="0" lvl="0" marL="0" rtl="0" algn="l">
              <a:spcBef>
                <a:spcPts val="1300"/>
              </a:spcBef>
              <a:spcAft>
                <a:spcPts val="0"/>
              </a:spcAft>
              <a:buNone/>
            </a:pPr>
            <a:r>
              <a:rPr lang="en-GB" sz="1100">
                <a:solidFill>
                  <a:schemeClr val="dk1"/>
                </a:solidFill>
                <a:latin typeface="Trebuchet MS"/>
                <a:ea typeface="Trebuchet MS"/>
                <a:cs typeface="Trebuchet MS"/>
                <a:sym typeface="Trebuchet MS"/>
              </a:rPr>
              <a:t>Docker containers provide a consistent and isolated environment </a:t>
            </a:r>
            <a:br>
              <a:rPr lang="en-GB" sz="1100">
                <a:solidFill>
                  <a:schemeClr val="dk1"/>
                </a:solidFill>
                <a:latin typeface="Trebuchet MS"/>
                <a:ea typeface="Trebuchet MS"/>
                <a:cs typeface="Trebuchet MS"/>
                <a:sym typeface="Trebuchet MS"/>
              </a:rPr>
            </a:br>
            <a:r>
              <a:rPr lang="en-GB" sz="1100">
                <a:solidFill>
                  <a:schemeClr val="dk1"/>
                </a:solidFill>
                <a:latin typeface="Trebuchet MS"/>
                <a:ea typeface="Trebuchet MS"/>
                <a:cs typeface="Trebuchet MS"/>
                <a:sym typeface="Trebuchet MS"/>
              </a:rPr>
              <a:t>for applications across different stages of the pipeline, </a:t>
            </a:r>
            <a:br>
              <a:rPr lang="en-GB" sz="1100">
                <a:solidFill>
                  <a:schemeClr val="dk1"/>
                </a:solidFill>
                <a:latin typeface="Trebuchet MS"/>
                <a:ea typeface="Trebuchet MS"/>
                <a:cs typeface="Trebuchet MS"/>
                <a:sym typeface="Trebuchet MS"/>
              </a:rPr>
            </a:br>
            <a:r>
              <a:rPr lang="en-GB" sz="1100">
                <a:solidFill>
                  <a:schemeClr val="dk1"/>
                </a:solidFill>
                <a:latin typeface="Trebuchet MS"/>
                <a:ea typeface="Trebuchet MS"/>
                <a:cs typeface="Trebuchet MS"/>
                <a:sym typeface="Trebuchet MS"/>
              </a:rPr>
              <a:t>ensuring they run the same way from development to production. </a:t>
            </a:r>
            <a:endParaRPr sz="1100">
              <a:solidFill>
                <a:schemeClr val="dk1"/>
              </a:solidFill>
              <a:latin typeface="Trebuchet MS"/>
              <a:ea typeface="Trebuchet MS"/>
              <a:cs typeface="Trebuchet MS"/>
              <a:sym typeface="Trebuchet MS"/>
            </a:endParaRPr>
          </a:p>
          <a:p>
            <a:pPr indent="0" lvl="0" marL="0" rtl="0" algn="l">
              <a:spcBef>
                <a:spcPts val="1300"/>
              </a:spcBef>
              <a:spcAft>
                <a:spcPts val="0"/>
              </a:spcAft>
              <a:buNone/>
            </a:pPr>
            <a:r>
              <a:rPr lang="en-GB" sz="1100">
                <a:solidFill>
                  <a:schemeClr val="dk1"/>
                </a:solidFill>
                <a:latin typeface="Trebuchet MS"/>
                <a:ea typeface="Trebuchet MS"/>
                <a:cs typeface="Trebuchet MS"/>
                <a:sym typeface="Trebuchet MS"/>
              </a:rPr>
              <a:t>Docker packages the application and its dependencies into a portable container that can be easily deployed, </a:t>
            </a:r>
            <a:br>
              <a:rPr lang="en-GB" sz="1100">
                <a:solidFill>
                  <a:schemeClr val="dk1"/>
                </a:solidFill>
                <a:latin typeface="Trebuchet MS"/>
                <a:ea typeface="Trebuchet MS"/>
                <a:cs typeface="Trebuchet MS"/>
                <a:sym typeface="Trebuchet MS"/>
              </a:rPr>
            </a:br>
            <a:r>
              <a:rPr lang="en-GB" sz="1100">
                <a:solidFill>
                  <a:schemeClr val="dk1"/>
                </a:solidFill>
                <a:latin typeface="Trebuchet MS"/>
                <a:ea typeface="Trebuchet MS"/>
                <a:cs typeface="Trebuchet MS"/>
                <a:sym typeface="Trebuchet MS"/>
              </a:rPr>
              <a:t>ensuring consistency across environments.</a:t>
            </a:r>
            <a:endParaRPr sz="1100">
              <a:solidFill>
                <a:schemeClr val="dk1"/>
              </a:solidFill>
              <a:latin typeface="Trebuchet MS"/>
              <a:ea typeface="Trebuchet MS"/>
              <a:cs typeface="Trebuchet MS"/>
              <a:sym typeface="Trebuchet MS"/>
            </a:endParaRPr>
          </a:p>
          <a:p>
            <a:pPr indent="0" lvl="0" marL="228600" rtl="0" algn="l">
              <a:spcBef>
                <a:spcPts val="1300"/>
              </a:spcBef>
              <a:spcAft>
                <a:spcPts val="0"/>
              </a:spcAft>
              <a:buNone/>
            </a:pPr>
            <a:r>
              <a:t/>
            </a:r>
            <a:endParaRPr sz="1100">
              <a:solidFill>
                <a:schemeClr val="dk1"/>
              </a:solidFill>
              <a:latin typeface="Trebuchet MS"/>
              <a:ea typeface="Trebuchet MS"/>
              <a:cs typeface="Trebuchet MS"/>
              <a:sym typeface="Trebuchet MS"/>
            </a:endParaRPr>
          </a:p>
          <a:p>
            <a:pPr indent="0" lvl="0" marL="228600" rtl="0" algn="l">
              <a:spcBef>
                <a:spcPts val="1300"/>
              </a:spcBef>
              <a:spcAft>
                <a:spcPts val="0"/>
              </a:spcAft>
              <a:buNone/>
            </a:pPr>
            <a:r>
              <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1300"/>
              </a:spcBef>
              <a:spcAft>
                <a:spcPts val="0"/>
              </a:spcAft>
              <a:buClr>
                <a:schemeClr val="dk1"/>
              </a:buClr>
              <a:buSzPts val="1100"/>
              <a:buChar char="●"/>
            </a:pPr>
            <a:r>
              <a:rPr b="1" lang="en-GB" sz="1100">
                <a:solidFill>
                  <a:schemeClr val="dk1"/>
                </a:solidFill>
                <a:latin typeface="Trebuchet MS"/>
                <a:ea typeface="Trebuchet MS"/>
                <a:cs typeface="Trebuchet MS"/>
                <a:sym typeface="Trebuchet MS"/>
              </a:rPr>
              <a:t>Multi-Stage Dockerfile:</a:t>
            </a:r>
            <a:r>
              <a:rPr lang="en-GB" sz="1100">
                <a:solidFill>
                  <a:schemeClr val="dk1"/>
                </a:solidFill>
                <a:latin typeface="Trebuchet MS"/>
                <a:ea typeface="Trebuchet MS"/>
                <a:cs typeface="Trebuchet MS"/>
                <a:sym typeface="Trebuchet MS"/>
              </a:rPr>
              <a:t> We use multi-stage Dockerfiles to reduce the final image size, optimize the build process, and create lightweight containers that are less prone to vulnerabilities.</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0"/>
              </a:spcBef>
              <a:spcAft>
                <a:spcPts val="0"/>
              </a:spcAft>
              <a:buClr>
                <a:schemeClr val="dk1"/>
              </a:buClr>
              <a:buSzPts val="1100"/>
              <a:buChar char="●"/>
            </a:pPr>
            <a:r>
              <a:rPr b="1" lang="en-GB" sz="1100">
                <a:solidFill>
                  <a:schemeClr val="dk1"/>
                </a:solidFill>
                <a:latin typeface="Trebuchet MS"/>
                <a:ea typeface="Trebuchet MS"/>
                <a:cs typeface="Trebuchet MS"/>
                <a:sym typeface="Trebuchet MS"/>
              </a:rPr>
              <a:t>Non-Root User:</a:t>
            </a:r>
            <a:r>
              <a:rPr lang="en-GB" sz="1100">
                <a:solidFill>
                  <a:schemeClr val="dk1"/>
                </a:solidFill>
                <a:latin typeface="Trebuchet MS"/>
                <a:ea typeface="Trebuchet MS"/>
                <a:cs typeface="Trebuchet MS"/>
                <a:sym typeface="Trebuchet MS"/>
              </a:rPr>
              <a:t> A non-root user is added in the Dockerfile to enhance security, ensuring that the container runs with minimal privileges and reduces the risk of exploitation.</a:t>
            </a:r>
            <a:endParaRPr sz="1100">
              <a:solidFill>
                <a:schemeClr val="dk1"/>
              </a:solidFill>
              <a:latin typeface="Trebuchet MS"/>
              <a:ea typeface="Trebuchet MS"/>
              <a:cs typeface="Trebuchet MS"/>
              <a:sym typeface="Trebuchet MS"/>
            </a:endParaRPr>
          </a:p>
          <a:p>
            <a:pPr indent="-298450" lvl="0" marL="457200" rtl="0" algn="l">
              <a:lnSpc>
                <a:spcPct val="150000"/>
              </a:lnSpc>
              <a:spcBef>
                <a:spcPts val="0"/>
              </a:spcBef>
              <a:spcAft>
                <a:spcPts val="0"/>
              </a:spcAft>
              <a:buClr>
                <a:schemeClr val="dk1"/>
              </a:buClr>
              <a:buSzPts val="1100"/>
              <a:buChar char="●"/>
            </a:pPr>
            <a:r>
              <a:rPr b="1" lang="en-GB" sz="1100">
                <a:solidFill>
                  <a:schemeClr val="dk1"/>
                </a:solidFill>
                <a:latin typeface="Trebuchet MS"/>
                <a:ea typeface="Trebuchet MS"/>
                <a:cs typeface="Trebuchet MS"/>
                <a:sym typeface="Trebuchet MS"/>
              </a:rPr>
              <a:t>Portable and Consistent:</a:t>
            </a:r>
            <a:r>
              <a:rPr lang="en-GB" sz="1100">
                <a:solidFill>
                  <a:schemeClr val="dk1"/>
                </a:solidFill>
                <a:latin typeface="Trebuchet MS"/>
                <a:ea typeface="Trebuchet MS"/>
                <a:cs typeface="Trebuchet MS"/>
                <a:sym typeface="Trebuchet MS"/>
              </a:rPr>
              <a:t> Docker ensures that the application behaves the same way across different environments, making deployments and scaling more predictable and reliable.</a:t>
            </a:r>
            <a:endParaRPr sz="2800">
              <a:solidFill>
                <a:schemeClr val="dk1"/>
              </a:solidFill>
              <a:latin typeface="Trebuchet MS"/>
              <a:ea typeface="Trebuchet MS"/>
              <a:cs typeface="Trebuchet MS"/>
              <a:sym typeface="Trebuchet MS"/>
            </a:endParaRPr>
          </a:p>
          <a:p>
            <a:pPr indent="0" lvl="0" marL="0" rtl="0" algn="l">
              <a:spcBef>
                <a:spcPts val="1300"/>
              </a:spcBef>
              <a:spcAft>
                <a:spcPts val="1200"/>
              </a:spcAft>
              <a:buNone/>
            </a:pPr>
            <a:r>
              <a:t/>
            </a:r>
            <a:endParaRPr>
              <a:latin typeface="Trebuchet MS"/>
              <a:ea typeface="Trebuchet MS"/>
              <a:cs typeface="Trebuchet MS"/>
              <a:sym typeface="Trebuchet MS"/>
            </a:endParaRPr>
          </a:p>
        </p:txBody>
      </p:sp>
      <p:sp>
        <p:nvSpPr>
          <p:cNvPr id="107" name="Google Shape;107;p20"/>
          <p:cNvSpPr txBox="1"/>
          <p:nvPr/>
        </p:nvSpPr>
        <p:spPr>
          <a:xfrm>
            <a:off x="844450" y="3354800"/>
            <a:ext cx="4422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300"/>
              </a:spcAft>
              <a:buNone/>
            </a:pPr>
            <a:r>
              <a:t/>
            </a:r>
            <a:endParaRPr sz="1800">
              <a:solidFill>
                <a:schemeClr val="dk2"/>
              </a:solidFill>
              <a:latin typeface="Trebuchet MS"/>
              <a:ea typeface="Trebuchet MS"/>
              <a:cs typeface="Trebuchet MS"/>
              <a:sym typeface="Trebuchet MS"/>
            </a:endParaRPr>
          </a:p>
        </p:txBody>
      </p:sp>
      <p:pic>
        <p:nvPicPr>
          <p:cNvPr id="108" name="Google Shape;108;p20"/>
          <p:cNvPicPr preferRelativeResize="0"/>
          <p:nvPr/>
        </p:nvPicPr>
        <p:blipFill>
          <a:blip r:embed="rId3">
            <a:alphaModFix/>
          </a:blip>
          <a:stretch>
            <a:fillRect/>
          </a:stretch>
        </p:blipFill>
        <p:spPr>
          <a:xfrm>
            <a:off x="5266450" y="0"/>
            <a:ext cx="3846098" cy="287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414550" y="506675"/>
            <a:ext cx="7677000" cy="450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Clr>
                <a:schemeClr val="dk1"/>
              </a:buClr>
              <a:buSzPts val="1100"/>
              <a:buFont typeface="Arial"/>
              <a:buNone/>
            </a:pPr>
            <a:r>
              <a:rPr b="1" lang="en-GB">
                <a:solidFill>
                  <a:schemeClr val="dk1"/>
                </a:solidFill>
                <a:latin typeface="Trebuchet MS"/>
                <a:ea typeface="Trebuchet MS"/>
                <a:cs typeface="Trebuchet MS"/>
                <a:sym typeface="Trebuchet MS"/>
              </a:rPr>
              <a:t>Infrastructure as Code - Pulumi</a:t>
            </a:r>
            <a:endParaRPr b="1">
              <a:solidFill>
                <a:schemeClr val="dk1"/>
              </a:solidFill>
              <a:latin typeface="Trebuchet MS"/>
              <a:ea typeface="Trebuchet MS"/>
              <a:cs typeface="Trebuchet MS"/>
              <a:sym typeface="Trebuchet MS"/>
            </a:endParaRPr>
          </a:p>
          <a:p>
            <a:pPr indent="0" lvl="0" marL="228600" rtl="0" algn="l">
              <a:lnSpc>
                <a:spcPct val="115000"/>
              </a:lnSpc>
              <a:spcBef>
                <a:spcPts val="1300"/>
              </a:spcBef>
              <a:spcAft>
                <a:spcPts val="0"/>
              </a:spcAft>
              <a:buNone/>
            </a:pPr>
            <a:r>
              <a:rPr lang="en-GB" sz="1100">
                <a:solidFill>
                  <a:schemeClr val="dk1"/>
                </a:solidFill>
                <a:latin typeface="Trebuchet MS"/>
                <a:ea typeface="Trebuchet MS"/>
                <a:cs typeface="Trebuchet MS"/>
                <a:sym typeface="Trebuchet MS"/>
              </a:rPr>
              <a:t>Pulumi is an Infrastructure as Code (IaC) tool that automates the provisioning and management of cloud infrastructure using general-purpose programming languages. This allows teams to use languages they are already familiar with, such as Python, Java, or Go, to define and deploy infrastructure, making it easier for developers to manage cloud resources.</a:t>
            </a:r>
            <a:endParaRPr sz="1100">
              <a:solidFill>
                <a:schemeClr val="dk1"/>
              </a:solidFill>
              <a:latin typeface="Trebuchet MS"/>
              <a:ea typeface="Trebuchet MS"/>
              <a:cs typeface="Trebuchet MS"/>
              <a:sym typeface="Trebuchet MS"/>
            </a:endParaRPr>
          </a:p>
          <a:p>
            <a:pPr indent="0" lvl="0" marL="228600" rtl="0" algn="l">
              <a:lnSpc>
                <a:spcPct val="115000"/>
              </a:lnSpc>
              <a:spcBef>
                <a:spcPts val="1300"/>
              </a:spcBef>
              <a:spcAft>
                <a:spcPts val="0"/>
              </a:spcAft>
              <a:buNone/>
            </a:pPr>
            <a:r>
              <a:t/>
            </a:r>
            <a:endParaRPr sz="1100">
              <a:solidFill>
                <a:schemeClr val="dk1"/>
              </a:solidFill>
              <a:latin typeface="Trebuchet MS"/>
              <a:ea typeface="Trebuchet MS"/>
              <a:cs typeface="Trebuchet MS"/>
              <a:sym typeface="Trebuchet MS"/>
            </a:endParaRPr>
          </a:p>
          <a:p>
            <a:pPr indent="-298450" lvl="0" marL="457200" rtl="0" algn="l">
              <a:lnSpc>
                <a:spcPct val="115000"/>
              </a:lnSpc>
              <a:spcBef>
                <a:spcPts val="1300"/>
              </a:spcBef>
              <a:spcAft>
                <a:spcPts val="0"/>
              </a:spcAft>
              <a:buClr>
                <a:schemeClr val="dk1"/>
              </a:buClr>
              <a:buSzPts val="1100"/>
              <a:buChar char="●"/>
            </a:pPr>
            <a:r>
              <a:rPr b="1" lang="en-GB" sz="1100">
                <a:solidFill>
                  <a:schemeClr val="dk1"/>
                </a:solidFill>
                <a:latin typeface="Trebuchet MS"/>
                <a:ea typeface="Trebuchet MS"/>
                <a:cs typeface="Trebuchet MS"/>
                <a:sym typeface="Trebuchet MS"/>
              </a:rPr>
              <a:t>Multi-Language Support:</a:t>
            </a:r>
            <a:r>
              <a:rPr lang="en-GB" sz="1100">
                <a:solidFill>
                  <a:schemeClr val="dk1"/>
                </a:solidFill>
                <a:latin typeface="Trebuchet MS"/>
                <a:ea typeface="Trebuchet MS"/>
                <a:cs typeface="Trebuchet MS"/>
                <a:sym typeface="Trebuchet MS"/>
              </a:rPr>
              <a:t> One of the key advantages of Pulumi is its support for multiple languages. Developers can use P</a:t>
            </a:r>
            <a:r>
              <a:rPr lang="en-GB" sz="1100">
                <a:solidFill>
                  <a:schemeClr val="dk1"/>
                </a:solidFill>
                <a:latin typeface="Trebuchet MS"/>
                <a:ea typeface="Trebuchet MS"/>
                <a:cs typeface="Trebuchet MS"/>
                <a:sym typeface="Trebuchet MS"/>
              </a:rPr>
              <a:t>ython, Java, Go, or .NET languages to write IaC code, enabling teams to leverage their existing knowledge</a:t>
            </a:r>
            <a:r>
              <a:rPr lang="en-GB" sz="1100">
                <a:solidFill>
                  <a:schemeClr val="dk1"/>
                </a:solidFill>
                <a:latin typeface="Trebuchet MS"/>
                <a:ea typeface="Trebuchet MS"/>
                <a:cs typeface="Trebuchet MS"/>
                <a:sym typeface="Trebuchet MS"/>
              </a:rPr>
              <a:t> and skills without having to learn a new domain-specific language.</a:t>
            </a:r>
            <a:endParaRPr sz="1100">
              <a:solidFill>
                <a:schemeClr val="dk1"/>
              </a:solidFill>
              <a:latin typeface="Trebuchet MS"/>
              <a:ea typeface="Trebuchet MS"/>
              <a:cs typeface="Trebuchet MS"/>
              <a:sym typeface="Trebuchet MS"/>
            </a:endParaRPr>
          </a:p>
          <a:p>
            <a:pPr indent="0" lvl="0" marL="457200" rtl="0" algn="l">
              <a:lnSpc>
                <a:spcPct val="115000"/>
              </a:lnSpc>
              <a:spcBef>
                <a:spcPts val="1300"/>
              </a:spcBef>
              <a:spcAft>
                <a:spcPts val="0"/>
              </a:spcAft>
              <a:buNone/>
            </a:pPr>
            <a:r>
              <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130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Automates the provisioning of cloud infrastructure with code.</a:t>
            </a:r>
            <a:endParaRPr sz="1100">
              <a:solidFill>
                <a:schemeClr val="dk1"/>
              </a:solidFill>
              <a:latin typeface="Trebuchet MS"/>
              <a:ea typeface="Trebuchet MS"/>
              <a:cs typeface="Trebuchet MS"/>
              <a:sym typeface="Trebuchet MS"/>
            </a:endParaRPr>
          </a:p>
          <a:p>
            <a:pPr indent="-298450" lvl="0" marL="457200" rtl="0" algn="l">
              <a:lnSpc>
                <a:spcPct val="200000"/>
              </a:lnSpc>
              <a:spcBef>
                <a:spcPts val="0"/>
              </a:spcBef>
              <a:spcAft>
                <a:spcPts val="0"/>
              </a:spcAft>
              <a:buClr>
                <a:schemeClr val="dk1"/>
              </a:buClr>
              <a:buSzPts val="1100"/>
              <a:buFont typeface="Trebuchet MS"/>
              <a:buChar char="●"/>
            </a:pPr>
            <a:r>
              <a:rPr lang="en-GB" sz="1100">
                <a:solidFill>
                  <a:schemeClr val="dk1"/>
                </a:solidFill>
                <a:latin typeface="Trebuchet MS"/>
                <a:ea typeface="Trebuchet MS"/>
                <a:cs typeface="Trebuchet MS"/>
                <a:sym typeface="Trebuchet MS"/>
              </a:rPr>
              <a:t>Ensures consistency and repeatability in infrastructure deployments.</a:t>
            </a:r>
            <a:endParaRPr sz="1100">
              <a:solidFill>
                <a:schemeClr val="dk1"/>
              </a:solidFill>
              <a:latin typeface="Trebuchet MS"/>
              <a:ea typeface="Trebuchet MS"/>
              <a:cs typeface="Trebuchet MS"/>
              <a:sym typeface="Trebuchet MS"/>
            </a:endParaRPr>
          </a:p>
          <a:p>
            <a:pPr indent="0" lvl="0" marL="914400" rtl="0" algn="l">
              <a:lnSpc>
                <a:spcPct val="115000"/>
              </a:lnSpc>
              <a:spcBef>
                <a:spcPts val="1300"/>
              </a:spcBef>
              <a:spcAft>
                <a:spcPts val="0"/>
              </a:spcAft>
              <a:buNone/>
            </a:pPr>
            <a:r>
              <a:t/>
            </a:r>
            <a:endParaRPr sz="1100">
              <a:solidFill>
                <a:schemeClr val="dk1"/>
              </a:solidFill>
              <a:latin typeface="Trebuchet MS"/>
              <a:ea typeface="Trebuchet MS"/>
              <a:cs typeface="Trebuchet MS"/>
              <a:sym typeface="Trebuchet MS"/>
            </a:endParaRPr>
          </a:p>
          <a:p>
            <a:pPr indent="0" lvl="0" marL="0" rtl="0" algn="l">
              <a:spcBef>
                <a:spcPts val="1300"/>
              </a:spcBef>
              <a:spcAft>
                <a:spcPts val="0"/>
              </a:spcAft>
              <a:buNone/>
            </a:pPr>
            <a:r>
              <a:t/>
            </a:r>
            <a:endParaRPr sz="1800">
              <a:solidFill>
                <a:schemeClr val="dk2"/>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