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something</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3160a4a73e6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160a4a73e6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3160a4a73e6_0_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160a4a73e6_0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3160a4a73e6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160a4a73e6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313c9c46132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13c9c46132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something</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g315809dc9bb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15809dc9bb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regfvfbgfbfb</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3160a4a73e6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160a4a73e6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3160a4a73e6_0_1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60a4a73e6_0_1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3160a4a73e6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60a4a73e6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3160a4a73e6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160a4a73e6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160a4a73e6_0_1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160a4a73e6_0_1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3160a4a73e6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160a4a73e6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3160a4a73e6_0_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60a4a73e6_0_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82100" y="502750"/>
            <a:ext cx="8520600" cy="1509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latin typeface="Trebuchet MS" panose="020B0603020202020204"/>
                <a:ea typeface="Trebuchet MS" panose="020B0603020202020204"/>
                <a:cs typeface="Trebuchet MS" panose="020B0603020202020204"/>
                <a:sym typeface="Trebuchet MS" panose="020B0603020202020204"/>
              </a:rPr>
              <a:t>DevSecOps Implementation</a:t>
            </a:r>
            <a:endParaRPr>
              <a:latin typeface="Trebuchet MS" panose="020B0603020202020204"/>
              <a:ea typeface="Trebuchet MS" panose="020B0603020202020204"/>
              <a:cs typeface="Trebuchet MS" panose="020B0603020202020204"/>
              <a:sym typeface="Trebuchet MS" panose="020B0603020202020204"/>
            </a:endParaRPr>
          </a:p>
          <a:p>
            <a:pPr marL="0" lvl="0" indent="0" algn="ctr" rtl="0">
              <a:spcBef>
                <a:spcPts val="0"/>
              </a:spcBef>
              <a:spcAft>
                <a:spcPts val="0"/>
              </a:spcAft>
              <a:buNone/>
            </a:pPr>
            <a:r>
              <a:rPr lang="en-GB">
                <a:latin typeface="Trebuchet MS" panose="020B0603020202020204"/>
                <a:ea typeface="Trebuchet MS" panose="020B0603020202020204"/>
                <a:cs typeface="Trebuchet MS" panose="020B0603020202020204"/>
                <a:sym typeface="Trebuchet MS" panose="020B0603020202020204"/>
              </a:rPr>
              <a:t> </a:t>
            </a:r>
            <a:endParaRPr>
              <a:latin typeface="Trebuchet MS" panose="020B0603020202020204"/>
              <a:ea typeface="Trebuchet MS" panose="020B0603020202020204"/>
              <a:cs typeface="Trebuchet MS" panose="020B0603020202020204"/>
              <a:sym typeface="Trebuchet MS" panose="020B0603020202020204"/>
            </a:endParaRPr>
          </a:p>
        </p:txBody>
      </p:sp>
      <p:sp>
        <p:nvSpPr>
          <p:cNvPr id="55" name="Google Shape;55;p13"/>
          <p:cNvSpPr txBox="1"/>
          <p:nvPr>
            <p:ph type="subTitle" idx="1"/>
          </p:nvPr>
        </p:nvSpPr>
        <p:spPr>
          <a:xfrm>
            <a:off x="3969425" y="1878325"/>
            <a:ext cx="3899100" cy="466800"/>
          </a:xfrm>
          <a:prstGeom prst="rect">
            <a:avLst/>
          </a:prstGeom>
        </p:spPr>
        <p:txBody>
          <a:bodyPr spcFirstLastPara="1" wrap="square" lIns="91425" tIns="91425" rIns="91425" bIns="91425" anchor="t" anchorCtr="0">
            <a:normAutofit fontScale="55000"/>
          </a:bodyPr>
          <a:lstStyle/>
          <a:p>
            <a:pPr marL="0" lvl="0" indent="0" algn="ctr" rtl="0">
              <a:spcBef>
                <a:spcPts val="0"/>
              </a:spcBef>
              <a:spcAft>
                <a:spcPts val="0"/>
              </a:spcAft>
              <a:buNone/>
            </a:pPr>
            <a:r>
              <a:rPr lang="en-GB">
                <a:latin typeface="Trebuchet MS" panose="020B0603020202020204"/>
                <a:ea typeface="Trebuchet MS" panose="020B0603020202020204"/>
                <a:cs typeface="Trebuchet MS" panose="020B0603020202020204"/>
                <a:sym typeface="Trebuchet MS" panose="020B0603020202020204"/>
              </a:rPr>
              <a:t>An End-to-End Secure DevOps Pipeline</a:t>
            </a:r>
            <a:endParaRPr>
              <a:latin typeface="Trebuchet MS" panose="020B0603020202020204"/>
              <a:ea typeface="Trebuchet MS" panose="020B0603020202020204"/>
              <a:cs typeface="Trebuchet MS" panose="020B0603020202020204"/>
              <a:sym typeface="Trebuchet MS" panose="020B0603020202020204"/>
            </a:endParaRPr>
          </a:p>
        </p:txBody>
      </p:sp>
      <p:sp>
        <p:nvSpPr>
          <p:cNvPr id="56" name="Google Shape;56;p13"/>
          <p:cNvSpPr txBox="1"/>
          <p:nvPr/>
        </p:nvSpPr>
        <p:spPr>
          <a:xfrm>
            <a:off x="5973050" y="4463000"/>
            <a:ext cx="2652900" cy="3505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b="1">
                <a:solidFill>
                  <a:srgbClr val="1155CC"/>
                </a:solidFill>
                <a:latin typeface="Trebuchet MS" panose="020B0603020202020204"/>
                <a:ea typeface="Trebuchet MS" panose="020B0603020202020204"/>
                <a:cs typeface="Trebuchet MS" panose="020B0603020202020204"/>
                <a:sym typeface="Trebuchet MS" panose="020B0603020202020204"/>
              </a:rPr>
              <a:t>Location:</a:t>
            </a:r>
            <a:r>
              <a:rPr lang="en-GB" sz="1100">
                <a:solidFill>
                  <a:srgbClr val="1155CC"/>
                </a:solidFill>
                <a:latin typeface="Trebuchet MS" panose="020B0603020202020204"/>
                <a:ea typeface="Trebuchet MS" panose="020B0603020202020204"/>
                <a:cs typeface="Trebuchet MS" panose="020B0603020202020204"/>
                <a:sym typeface="Trebuchet MS" panose="020B0603020202020204"/>
              </a:rPr>
              <a:t> Bangalore</a:t>
            </a:r>
            <a:endParaRPr sz="1800">
              <a:solidFill>
                <a:srgbClr val="1155CC"/>
              </a:solidFill>
              <a:latin typeface="Trebuchet MS" panose="020B0603020202020204"/>
              <a:ea typeface="Trebuchet MS" panose="020B0603020202020204"/>
              <a:cs typeface="Trebuchet MS" panose="020B0603020202020204"/>
              <a:sym typeface="Trebuchet MS" panose="020B0603020202020204"/>
            </a:endParaRPr>
          </a:p>
        </p:txBody>
      </p:sp>
      <p:sp>
        <p:nvSpPr>
          <p:cNvPr id="57" name="Google Shape;57;p13"/>
          <p:cNvSpPr txBox="1"/>
          <p:nvPr/>
        </p:nvSpPr>
        <p:spPr>
          <a:xfrm>
            <a:off x="318850" y="3119800"/>
            <a:ext cx="5038500" cy="234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300"/>
              </a:spcBef>
              <a:spcAft>
                <a:spcPts val="0"/>
              </a:spcAft>
              <a:buClr>
                <a:schemeClr val="dk1"/>
              </a:buClr>
              <a:buSzPts val="1100"/>
              <a:buFont typeface="Arial" panose="020B0604020202020204"/>
              <a:buNone/>
            </a:pPr>
            <a:r>
              <a:rPr lang="en-GB" sz="1300" b="1">
                <a:solidFill>
                  <a:srgbClr val="1155CC"/>
                </a:solidFill>
                <a:latin typeface="Trebuchet MS" panose="020B0603020202020204"/>
                <a:ea typeface="Trebuchet MS" panose="020B0603020202020204"/>
                <a:cs typeface="Trebuchet MS" panose="020B0603020202020204"/>
                <a:sym typeface="Trebuchet MS" panose="020B0603020202020204"/>
              </a:rPr>
              <a:t>Goals of Our DevSecOps Pipeline</a:t>
            </a:r>
            <a:endParaRPr sz="1300" b="1">
              <a:solidFill>
                <a:srgbClr val="1155CC"/>
              </a:solidFill>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15000"/>
              </a:lnSpc>
              <a:spcBef>
                <a:spcPts val="1300"/>
              </a:spcBef>
              <a:spcAft>
                <a:spcPts val="0"/>
              </a:spcAft>
              <a:buClr>
                <a:srgbClr val="1155CC"/>
              </a:buClr>
              <a:buSzPts val="1300"/>
              <a:buFont typeface="Trebuchet MS" panose="020B0603020202020204"/>
              <a:buChar char="●"/>
            </a:pPr>
            <a:r>
              <a:rPr lang="en-GB" sz="1300" b="1">
                <a:solidFill>
                  <a:srgbClr val="1155CC"/>
                </a:solidFill>
                <a:latin typeface="Trebuchet MS" panose="020B0603020202020204"/>
                <a:ea typeface="Trebuchet MS" panose="020B0603020202020204"/>
                <a:cs typeface="Trebuchet MS" panose="020B0603020202020204"/>
                <a:sym typeface="Trebuchet MS" panose="020B0603020202020204"/>
              </a:rPr>
              <a:t>End-to-end security across the CI/CD pipeline</a:t>
            </a:r>
            <a:endParaRPr sz="1300" b="1">
              <a:solidFill>
                <a:srgbClr val="1155CC"/>
              </a:solidFill>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15000"/>
              </a:lnSpc>
              <a:spcBef>
                <a:spcPts val="0"/>
              </a:spcBef>
              <a:spcAft>
                <a:spcPts val="0"/>
              </a:spcAft>
              <a:buClr>
                <a:srgbClr val="1155CC"/>
              </a:buClr>
              <a:buSzPts val="1300"/>
              <a:buFont typeface="Trebuchet MS" panose="020B0603020202020204"/>
              <a:buChar char="●"/>
            </a:pPr>
            <a:r>
              <a:rPr lang="en-GB" sz="1300" b="1">
                <a:solidFill>
                  <a:srgbClr val="1155CC"/>
                </a:solidFill>
                <a:latin typeface="Trebuchet MS" panose="020B0603020202020204"/>
                <a:ea typeface="Trebuchet MS" panose="020B0603020202020204"/>
                <a:cs typeface="Trebuchet MS" panose="020B0603020202020204"/>
                <a:sym typeface="Trebuchet MS" panose="020B0603020202020204"/>
              </a:rPr>
              <a:t>Early detection of vulnerabilities</a:t>
            </a:r>
            <a:endParaRPr sz="1300" b="1">
              <a:solidFill>
                <a:srgbClr val="1155CC"/>
              </a:solidFill>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15000"/>
              </a:lnSpc>
              <a:spcBef>
                <a:spcPts val="0"/>
              </a:spcBef>
              <a:spcAft>
                <a:spcPts val="0"/>
              </a:spcAft>
              <a:buClr>
                <a:srgbClr val="1155CC"/>
              </a:buClr>
              <a:buSzPts val="1300"/>
              <a:buFont typeface="Trebuchet MS" panose="020B0603020202020204"/>
              <a:buChar char="●"/>
            </a:pPr>
            <a:r>
              <a:rPr lang="en-GB" sz="1300" b="1">
                <a:solidFill>
                  <a:srgbClr val="1155CC"/>
                </a:solidFill>
                <a:latin typeface="Trebuchet MS" panose="020B0603020202020204"/>
                <a:ea typeface="Trebuchet MS" panose="020B0603020202020204"/>
                <a:cs typeface="Trebuchet MS" panose="020B0603020202020204"/>
                <a:sym typeface="Trebuchet MS" panose="020B0603020202020204"/>
              </a:rPr>
              <a:t>Seamless developer experience with automated checks</a:t>
            </a:r>
            <a:endParaRPr sz="1300" b="1">
              <a:solidFill>
                <a:srgbClr val="1155CC"/>
              </a:solidFill>
              <a:latin typeface="Trebuchet MS" panose="020B0603020202020204"/>
              <a:ea typeface="Trebuchet MS" panose="020B0603020202020204"/>
              <a:cs typeface="Trebuchet MS" panose="020B0603020202020204"/>
              <a:sym typeface="Trebuchet MS" panose="020B0603020202020204"/>
            </a:endParaRPr>
          </a:p>
          <a:p>
            <a:pPr marL="457200" lvl="0" indent="-311150" algn="l" rtl="0">
              <a:lnSpc>
                <a:spcPct val="115000"/>
              </a:lnSpc>
              <a:spcBef>
                <a:spcPts val="0"/>
              </a:spcBef>
              <a:spcAft>
                <a:spcPts val="0"/>
              </a:spcAft>
              <a:buClr>
                <a:srgbClr val="1155CC"/>
              </a:buClr>
              <a:buSzPts val="1300"/>
              <a:buFont typeface="Trebuchet MS" panose="020B0603020202020204"/>
              <a:buChar char="●"/>
            </a:pPr>
            <a:r>
              <a:rPr lang="en-GB" sz="1300" b="1">
                <a:solidFill>
                  <a:srgbClr val="1155CC"/>
                </a:solidFill>
                <a:latin typeface="Trebuchet MS" panose="020B0603020202020204"/>
                <a:ea typeface="Trebuchet MS" panose="020B0603020202020204"/>
                <a:cs typeface="Trebuchet MS" panose="020B0603020202020204"/>
                <a:sym typeface="Trebuchet MS" panose="020B0603020202020204"/>
              </a:rPr>
              <a:t>Compliance with security standards</a:t>
            </a:r>
            <a:endParaRPr sz="1300" b="1">
              <a:solidFill>
                <a:srgbClr val="1155CC"/>
              </a:solidFill>
              <a:latin typeface="Trebuchet MS" panose="020B0603020202020204"/>
              <a:ea typeface="Trebuchet MS" panose="020B0603020202020204"/>
              <a:cs typeface="Trebuchet MS" panose="020B0603020202020204"/>
              <a:sym typeface="Trebuchet MS" panose="020B0603020202020204"/>
            </a:endParaRPr>
          </a:p>
          <a:p>
            <a:pPr marL="914400" lvl="0" indent="0" algn="l" rtl="0">
              <a:lnSpc>
                <a:spcPct val="115000"/>
              </a:lnSpc>
              <a:spcBef>
                <a:spcPts val="1300"/>
              </a:spcBef>
              <a:spcAft>
                <a:spcPts val="0"/>
              </a:spcAft>
              <a:buNone/>
            </a:pPr>
            <a:endParaRPr sz="13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0"/>
              </a:spcAft>
              <a:buNone/>
            </a:pPr>
            <a:endParaRPr sz="1800">
              <a:solidFill>
                <a:schemeClr val="dk2"/>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6800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300"/>
              </a:spcBef>
              <a:spcAft>
                <a:spcPts val="1300"/>
              </a:spcAft>
              <a:buClr>
                <a:schemeClr val="dk1"/>
              </a:buClr>
              <a:buSzPts val="1100"/>
              <a:buFont typeface="Arial" panose="020B0604020202020204"/>
              <a:buNone/>
            </a:pPr>
            <a:r>
              <a:rPr lang="en-GB" sz="1500" b="1">
                <a:latin typeface="Trebuchet MS" panose="020B0603020202020204"/>
                <a:ea typeface="Trebuchet MS" panose="020B0603020202020204"/>
                <a:cs typeface="Trebuchet MS" panose="020B0603020202020204"/>
                <a:sym typeface="Trebuchet MS" panose="020B0603020202020204"/>
              </a:rPr>
              <a:t>Azure Kubernetes Service (AKS)</a:t>
            </a:r>
            <a:endParaRPr sz="1500">
              <a:latin typeface="Trebuchet MS" panose="020B0603020202020204"/>
              <a:ea typeface="Trebuchet MS" panose="020B0603020202020204"/>
              <a:cs typeface="Trebuchet MS" panose="020B0603020202020204"/>
              <a:sym typeface="Trebuchet MS" panose="020B0603020202020204"/>
            </a:endParaRPr>
          </a:p>
        </p:txBody>
      </p:sp>
      <p:sp>
        <p:nvSpPr>
          <p:cNvPr id="119" name="Google Shape;119;p22"/>
          <p:cNvSpPr txBox="1"/>
          <p:nvPr>
            <p:ph type="body" idx="1"/>
          </p:nvPr>
        </p:nvSpPr>
        <p:spPr>
          <a:xfrm>
            <a:off x="265650" y="740700"/>
            <a:ext cx="8520600" cy="4302900"/>
          </a:xfrm>
          <a:prstGeom prst="rect">
            <a:avLst/>
          </a:prstGeom>
        </p:spPr>
        <p:txBody>
          <a:bodyPr spcFirstLastPara="1" wrap="square" lIns="91425" tIns="91425" rIns="91425" bIns="91425" anchor="t" anchorCtr="0">
            <a:normAutofit/>
          </a:bodyPr>
          <a:lstStyle/>
          <a:p>
            <a:pPr marL="0" lvl="0" indent="0" algn="l" rtl="0">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Azure Kubernetes Service (AKS) provides a managed Kubernetes environment, offering container orchestration and scaling within a private network. In this setup, AKS is deployed in a private network for enhanced security, with access configured through a VM located on the same network. The application is exposed to external traffic using a load balancer to manage incoming requests.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15000"/>
              </a:lnSpc>
              <a:spcBef>
                <a:spcPts val="130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Private AKS Cluster:</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AKS is deployed in a private subnet to enhance </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15000"/>
              </a:lnSpc>
              <a:spcBef>
                <a:spcPts val="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security, with no direct internet access.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15000"/>
              </a:lnSpc>
              <a:spcBef>
                <a:spcPts val="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15000"/>
              </a:lnSpc>
              <a:spcBef>
                <a:spcPts val="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Cluster Access:</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A VM within the same network provides the gateway to </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15000"/>
              </a:lnSpc>
              <a:spcBef>
                <a:spcPts val="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access the AKS cluster, ensuring secure communication.</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15000"/>
              </a:lnSpc>
              <a:spcBef>
                <a:spcPts val="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15000"/>
              </a:lnSpc>
              <a:spcBef>
                <a:spcPts val="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Load Balancer:</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External traffic is routed through an Azure Load Balancer </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15000"/>
              </a:lnSpc>
              <a:spcBef>
                <a:spcPts val="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to expose the application running in the AKS cluster </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15000"/>
              </a:lnSpc>
              <a:spcBef>
                <a:spcPts val="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to the internet while maintaining secure networking practices.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1200"/>
              </a:spcAft>
              <a:buNone/>
            </a:pPr>
            <a:endParaRPr>
              <a:latin typeface="Trebuchet MS" panose="020B0603020202020204"/>
              <a:ea typeface="Trebuchet MS" panose="020B0603020202020204"/>
              <a:cs typeface="Trebuchet MS" panose="020B0603020202020204"/>
              <a:sym typeface="Trebuchet MS" panose="020B0603020202020204"/>
            </a:endParaRPr>
          </a:p>
        </p:txBody>
      </p:sp>
      <p:pic>
        <p:nvPicPr>
          <p:cNvPr id="120" name="Google Shape;120;p22"/>
          <p:cNvPicPr preferRelativeResize="0"/>
          <p:nvPr/>
        </p:nvPicPr>
        <p:blipFill>
          <a:blip r:embed="rId1"/>
          <a:stretch>
            <a:fillRect/>
          </a:stretch>
        </p:blipFill>
        <p:spPr>
          <a:xfrm>
            <a:off x="5013000" y="1677775"/>
            <a:ext cx="4074300" cy="2813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300"/>
              </a:spcBef>
              <a:spcAft>
                <a:spcPts val="1300"/>
              </a:spcAft>
              <a:buClr>
                <a:schemeClr val="dk1"/>
              </a:buClr>
              <a:buSzPts val="1100"/>
              <a:buFont typeface="Arial" panose="020B0604020202020204"/>
              <a:buNone/>
            </a:pPr>
            <a:r>
              <a:rPr lang="en-GB" sz="1500" b="1">
                <a:latin typeface="Trebuchet MS" panose="020B0603020202020204"/>
                <a:ea typeface="Trebuchet MS" panose="020B0603020202020204"/>
                <a:cs typeface="Trebuchet MS" panose="020B0603020202020204"/>
                <a:sym typeface="Trebuchet MS" panose="020B0603020202020204"/>
              </a:rPr>
              <a:t> NGINX Ingress Controller</a:t>
            </a:r>
            <a:endParaRPr sz="1500">
              <a:latin typeface="Trebuchet MS" panose="020B0603020202020204"/>
              <a:ea typeface="Trebuchet MS" panose="020B0603020202020204"/>
              <a:cs typeface="Trebuchet MS" panose="020B0603020202020204"/>
              <a:sym typeface="Trebuchet MS" panose="020B0603020202020204"/>
            </a:endParaRPr>
          </a:p>
        </p:txBody>
      </p:sp>
      <p:sp>
        <p:nvSpPr>
          <p:cNvPr id="126" name="Google Shape;126;p23"/>
          <p:cNvSpPr txBox="1"/>
          <p:nvPr>
            <p:ph type="body" idx="1"/>
          </p:nvPr>
        </p:nvSpPr>
        <p:spPr>
          <a:xfrm>
            <a:off x="311700" y="937525"/>
            <a:ext cx="8520600" cy="2885700"/>
          </a:xfrm>
          <a:prstGeom prst="rect">
            <a:avLst/>
          </a:prstGeom>
        </p:spPr>
        <p:txBody>
          <a:bodyPr spcFirstLastPara="1" wrap="square" lIns="91425" tIns="91425" rIns="91425" bIns="91425" anchor="t" anchorCtr="0">
            <a:normAutofit/>
          </a:bodyPr>
          <a:lstStyle/>
          <a:p>
            <a:pPr marL="0" lvl="0" indent="0" algn="l" rtl="0">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NGINX Ingress Controller is used to manage external access to services within the AKS cluster, providing routing, load balancing, and SSL termination. The ingress controller works in tandem with the Azure Load Balancer, routing traffic to the appropriate services based on rules defined in the Kubernetes manifests.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50000"/>
              </a:lnSpc>
              <a:spcBef>
                <a:spcPts val="130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Traffic Management:</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NGINX Ingress routes incoming traffic from the load balancer to the correct microservices inside the AKS cluster.</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50000"/>
              </a:lnSpc>
              <a:spcBef>
                <a:spcPts val="130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External Access:</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The Azure Load Balancer forwards requests to the NGINX Ingress Controller, which then directs them to the application services in the AKS cluster.</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1200"/>
              </a:spcAft>
              <a:buNone/>
            </a:pPr>
            <a:endParaRPr>
              <a:latin typeface="Trebuchet MS" panose="020B0603020202020204"/>
              <a:ea typeface="Trebuchet MS" panose="020B0603020202020204"/>
              <a:cs typeface="Trebuchet MS" panose="020B0603020202020204"/>
              <a:sym typeface="Trebuchet MS" panose="020B0603020202020204"/>
            </a:endParaRPr>
          </a:p>
        </p:txBody>
      </p:sp>
      <p:sp>
        <p:nvSpPr>
          <p:cNvPr id="127" name="Google Shape;127;p23"/>
          <p:cNvSpPr txBox="1"/>
          <p:nvPr>
            <p:ph type="title"/>
          </p:nvPr>
        </p:nvSpPr>
        <p:spPr>
          <a:xfrm>
            <a:off x="388475" y="32240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520" b="1">
                <a:latin typeface="Trebuchet MS" panose="020B0603020202020204"/>
                <a:ea typeface="Trebuchet MS" panose="020B0603020202020204"/>
                <a:cs typeface="Trebuchet MS" panose="020B0603020202020204"/>
                <a:sym typeface="Trebuchet MS" panose="020B0603020202020204"/>
              </a:rPr>
              <a:t>DAST Tool - OWASP ZAP</a:t>
            </a:r>
            <a:endParaRPr sz="1520" b="1">
              <a:latin typeface="Trebuchet MS" panose="020B0603020202020204"/>
              <a:ea typeface="Trebuchet MS" panose="020B0603020202020204"/>
              <a:cs typeface="Trebuchet MS" panose="020B0603020202020204"/>
              <a:sym typeface="Trebuchet MS" panose="020B0603020202020204"/>
            </a:endParaRPr>
          </a:p>
        </p:txBody>
      </p:sp>
      <p:sp>
        <p:nvSpPr>
          <p:cNvPr id="128" name="Google Shape;128;p23"/>
          <p:cNvSpPr txBox="1"/>
          <p:nvPr>
            <p:ph type="body" idx="1"/>
          </p:nvPr>
        </p:nvSpPr>
        <p:spPr>
          <a:xfrm>
            <a:off x="388475" y="3624425"/>
            <a:ext cx="8520600" cy="1626600"/>
          </a:xfrm>
          <a:prstGeom prst="rect">
            <a:avLst/>
          </a:prstGeom>
        </p:spPr>
        <p:txBody>
          <a:bodyPr spcFirstLastPara="1" wrap="square" lIns="91425" tIns="91425" rIns="91425" bIns="91425" anchor="t" anchorCtr="0">
            <a:normAutofit lnSpcReduction="10000"/>
          </a:bodyPr>
          <a:lstStyle/>
          <a:p>
            <a:pPr marL="0" lvl="0" indent="0" algn="l" rtl="0">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OWASP ZAP is a tool for dynamic application security testing (DAST), identifying security vulnerabilities in running applications through simulated attacks.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130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Identifies security vulnerabilities through real-world attack simulations.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Provides detailed security reports to help secure applications.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1200"/>
              </a:spcAft>
              <a:buNone/>
            </a:pPr>
            <a:endParaRPr>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panose="020B0604020202020204"/>
              <a:buNone/>
            </a:pPr>
            <a:r>
              <a:rPr lang="en-GB" sz="1800">
                <a:latin typeface="Trebuchet MS" panose="020B0603020202020204"/>
                <a:ea typeface="Trebuchet MS" panose="020B0603020202020204"/>
                <a:cs typeface="Trebuchet MS" panose="020B0603020202020204"/>
                <a:sym typeface="Trebuchet MS" panose="020B0603020202020204"/>
              </a:rPr>
              <a:t>Monitoring - New Relic</a:t>
            </a:r>
            <a:endParaRPr>
              <a:latin typeface="Trebuchet MS" panose="020B0603020202020204"/>
              <a:ea typeface="Trebuchet MS" panose="020B0603020202020204"/>
              <a:cs typeface="Trebuchet MS" panose="020B0603020202020204"/>
              <a:sym typeface="Trebuchet MS" panose="020B0603020202020204"/>
            </a:endParaRPr>
          </a:p>
        </p:txBody>
      </p:sp>
      <p:sp>
        <p:nvSpPr>
          <p:cNvPr id="134" name="Google Shape;134;p24"/>
          <p:cNvSpPr txBox="1"/>
          <p:nvPr>
            <p:ph type="body" idx="1"/>
          </p:nvPr>
        </p:nvSpPr>
        <p:spPr>
          <a:xfrm>
            <a:off x="311700" y="1152475"/>
            <a:ext cx="8520600" cy="35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New Relic provides comprehensive observability by monitoring application performance, infrastructure health, and delivering real-time insights into system behavior. This helps organizations identify issues before they impact users and ensures the smooth operation of applications and infrastructure.</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20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50000"/>
              </a:lnSpc>
              <a:spcBef>
                <a:spcPts val="130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Application and Infrastructure Monitoring:</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New Relic monitors both application health and infrastructure performance, providing visibility into the performance of servers, databases, services, and cloud environments.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50000"/>
              </a:lnSpc>
              <a:spcBef>
                <a:spcPts val="130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Real-Time Insights:</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It offers real-time monitoring and analytics, helping teams proactively resolve issues and optimize system performance by identifying bottlenecks and failure points.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50000"/>
              </a:lnSpc>
              <a:spcBef>
                <a:spcPts val="130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Multiple Integrations:</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New Relic supports integrations with various cloud platforms, APIs, and other applications, enabling centralized monitoring of all components of the technology stack.</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1200"/>
              </a:spcAft>
              <a:buNone/>
            </a:pPr>
            <a:endParaRPr>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38" name="Shape 138"/>
        <p:cNvGrpSpPr/>
        <p:nvPr/>
      </p:nvGrpSpPr>
      <p:grpSpPr>
        <a:xfrm>
          <a:off x="0" y="0"/>
          <a:ext cx="0" cy="0"/>
          <a:chOff x="0" y="0"/>
          <a:chExt cx="0" cy="0"/>
        </a:xfrm>
      </p:grpSpPr>
      <p:sp>
        <p:nvSpPr>
          <p:cNvPr id="139" name="Google Shape;139;p25"/>
          <p:cNvSpPr txBox="1"/>
          <p:nvPr>
            <p:ph type="ctrTitle"/>
          </p:nvPr>
        </p:nvSpPr>
        <p:spPr>
          <a:xfrm>
            <a:off x="50175" y="199600"/>
            <a:ext cx="8776200" cy="948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latin typeface="Trebuchet MS" panose="020B0603020202020204"/>
                <a:ea typeface="Trebuchet MS" panose="020B0603020202020204"/>
                <a:cs typeface="Trebuchet MS" panose="020B0603020202020204"/>
                <a:sym typeface="Trebuchet MS" panose="020B0603020202020204"/>
              </a:rPr>
              <a:t>Thank you</a:t>
            </a:r>
            <a:endParaRPr>
              <a:latin typeface="Trebuchet MS" panose="020B0603020202020204"/>
              <a:ea typeface="Trebuchet MS" panose="020B0603020202020204"/>
              <a:cs typeface="Trebuchet MS" panose="020B0603020202020204"/>
              <a:sym typeface="Trebuchet MS" panose="020B0603020202020204"/>
            </a:endParaRPr>
          </a:p>
        </p:txBody>
      </p:sp>
      <p:sp>
        <p:nvSpPr>
          <p:cNvPr id="140" name="Google Shape;140;p25"/>
          <p:cNvSpPr txBox="1"/>
          <p:nvPr/>
        </p:nvSpPr>
        <p:spPr>
          <a:xfrm>
            <a:off x="5973050" y="4463000"/>
            <a:ext cx="2652900" cy="3505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b="1">
                <a:solidFill>
                  <a:srgbClr val="1155CC"/>
                </a:solidFill>
                <a:latin typeface="Trebuchet MS" panose="020B0603020202020204"/>
                <a:ea typeface="Trebuchet MS" panose="020B0603020202020204"/>
                <a:cs typeface="Trebuchet MS" panose="020B0603020202020204"/>
                <a:sym typeface="Trebuchet MS" panose="020B0603020202020204"/>
              </a:rPr>
              <a:t>Location:</a:t>
            </a:r>
            <a:r>
              <a:rPr lang="en-GB" sz="1100">
                <a:solidFill>
                  <a:srgbClr val="1155CC"/>
                </a:solidFill>
                <a:latin typeface="Trebuchet MS" panose="020B0603020202020204"/>
                <a:ea typeface="Trebuchet MS" panose="020B0603020202020204"/>
                <a:cs typeface="Trebuchet MS" panose="020B0603020202020204"/>
                <a:sym typeface="Trebuchet MS" panose="020B0603020202020204"/>
              </a:rPr>
              <a:t>  Bangalore</a:t>
            </a:r>
            <a:endParaRPr sz="1800">
              <a:solidFill>
                <a:srgbClr val="1155CC"/>
              </a:solidFill>
              <a:latin typeface="Trebuchet MS" panose="020B0603020202020204"/>
              <a:ea typeface="Trebuchet MS" panose="020B0603020202020204"/>
              <a:cs typeface="Trebuchet MS" panose="020B0603020202020204"/>
              <a:sym typeface="Trebuchet MS" panose="020B0603020202020204"/>
            </a:endParaRPr>
          </a:p>
        </p:txBody>
      </p:sp>
      <p:sp>
        <p:nvSpPr>
          <p:cNvPr id="141" name="Google Shape;141;p25"/>
          <p:cNvSpPr txBox="1"/>
          <p:nvPr/>
        </p:nvSpPr>
        <p:spPr>
          <a:xfrm>
            <a:off x="376525" y="2667800"/>
            <a:ext cx="5038500" cy="690245"/>
          </a:xfrm>
          <a:prstGeom prst="rect">
            <a:avLst/>
          </a:prstGeom>
          <a:noFill/>
          <a:ln w="9525" cap="flat" cmpd="sng">
            <a:solidFill>
              <a:schemeClr val="lt2"/>
            </a:solidFill>
            <a:prstDash val="solid"/>
            <a:round/>
            <a:headEnd type="none" w="sm" len="sm"/>
            <a:tailEnd type="none" w="sm" len="sm"/>
          </a:ln>
        </p:spPr>
        <p:txBody>
          <a:bodyPr spcFirstLastPara="1" wrap="square" lIns="162000" tIns="162000" rIns="91425" bIns="0" anchor="t" anchorCtr="0">
            <a:spAutoFit/>
          </a:bodyPr>
          <a:lstStyle/>
          <a:p>
            <a:pPr marL="0" lvl="0" indent="0" algn="l" rtl="0">
              <a:lnSpc>
                <a:spcPct val="100000"/>
              </a:lnSpc>
              <a:spcBef>
                <a:spcPts val="1000"/>
              </a:spcBef>
              <a:spcAft>
                <a:spcPts val="0"/>
              </a:spcAft>
              <a:buClr>
                <a:schemeClr val="dk1"/>
              </a:buClr>
              <a:buSzPts val="1100"/>
              <a:buFont typeface="Arial" panose="020B0604020202020204"/>
              <a:buNone/>
            </a:pPr>
            <a:endParaRPr sz="1300" b="1">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000"/>
              </a:spcBef>
              <a:spcAft>
                <a:spcPts val="0"/>
              </a:spcAft>
              <a:buNone/>
            </a:pPr>
            <a:r>
              <a:rPr lang="en-GB" sz="1300" b="1">
                <a:latin typeface="Trebuchet MS" panose="020B0603020202020204"/>
                <a:ea typeface="Trebuchet MS" panose="020B0603020202020204"/>
                <a:cs typeface="Trebuchet MS" panose="020B0603020202020204"/>
                <a:sym typeface="Trebuchet MS" panose="020B0603020202020204"/>
              </a:rPr>
              <a:t>     </a:t>
            </a:r>
            <a:endParaRPr sz="1800">
              <a:solidFill>
                <a:srgbClr val="434343"/>
              </a:solidFill>
              <a:latin typeface="Trebuchet MS" panose="020B0603020202020204"/>
              <a:ea typeface="Trebuchet MS" panose="020B0603020202020204"/>
              <a:cs typeface="Trebuchet MS" panose="020B0603020202020204"/>
              <a:sym typeface="Trebuchet MS" panose="020B0603020202020204"/>
            </a:endParaRPr>
          </a:p>
        </p:txBody>
      </p:sp>
      <p:sp>
        <p:nvSpPr>
          <p:cNvPr id="142" name="Google Shape;142;p25"/>
          <p:cNvSpPr txBox="1"/>
          <p:nvPr/>
        </p:nvSpPr>
        <p:spPr>
          <a:xfrm>
            <a:off x="4572000" y="1148200"/>
            <a:ext cx="3657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rgbClr val="434343"/>
                </a:solidFill>
                <a:latin typeface="Trebuchet MS" panose="020B0603020202020204"/>
                <a:ea typeface="Trebuchet MS" panose="020B0603020202020204"/>
                <a:cs typeface="Trebuchet MS" panose="020B0603020202020204"/>
                <a:sym typeface="Trebuchet MS" panose="020B0603020202020204"/>
              </a:rPr>
              <a:t>Security is not a product, it's a process</a:t>
            </a:r>
            <a:endParaRPr sz="2000">
              <a:solidFill>
                <a:srgbClr val="434343"/>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1155CC"/>
                </a:solidFill>
                <a:latin typeface="Trebuchet MS" panose="020B0603020202020204"/>
                <a:ea typeface="Trebuchet MS" panose="020B0603020202020204"/>
                <a:cs typeface="Trebuchet MS" panose="020B0603020202020204"/>
                <a:sym typeface="Trebuchet MS" panose="020B0603020202020204"/>
              </a:rPr>
              <a:t>DevSecOps Architecture </a:t>
            </a:r>
            <a:endParaRPr>
              <a:solidFill>
                <a:srgbClr val="1155CC"/>
              </a:solidFill>
              <a:latin typeface="Trebuchet MS" panose="020B0603020202020204"/>
              <a:ea typeface="Trebuchet MS" panose="020B0603020202020204"/>
              <a:cs typeface="Trebuchet MS" panose="020B0603020202020204"/>
              <a:sym typeface="Trebuchet MS" panose="020B0603020202020204"/>
            </a:endParaRPr>
          </a:p>
        </p:txBody>
      </p:sp>
      <p:pic>
        <p:nvPicPr>
          <p:cNvPr id="63" name="Google Shape;63;p14"/>
          <p:cNvPicPr preferRelativeResize="0"/>
          <p:nvPr/>
        </p:nvPicPr>
        <p:blipFill>
          <a:blip r:embed="rId1"/>
          <a:stretch>
            <a:fillRect/>
          </a:stretch>
        </p:blipFill>
        <p:spPr>
          <a:xfrm>
            <a:off x="39000" y="1328300"/>
            <a:ext cx="9058273" cy="2486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600" b="1">
                <a:latin typeface="Trebuchet MS" panose="020B0603020202020204"/>
                <a:ea typeface="Trebuchet MS" panose="020B0603020202020204"/>
                <a:cs typeface="Trebuchet MS" panose="020B0603020202020204"/>
                <a:sym typeface="Trebuchet MS" panose="020B0603020202020204"/>
              </a:rPr>
              <a:t>Overview of DevSecOps Pipeline</a:t>
            </a:r>
            <a:endParaRPr sz="16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400"/>
              </a:spcBef>
              <a:spcAft>
                <a:spcPts val="0"/>
              </a:spcAft>
              <a:buNone/>
            </a:pP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69" name="Google Shape;69;p15"/>
          <p:cNvSpPr txBox="1"/>
          <p:nvPr>
            <p:ph type="body" idx="1"/>
          </p:nvPr>
        </p:nvSpPr>
        <p:spPr>
          <a:xfrm>
            <a:off x="265625" y="968225"/>
            <a:ext cx="8520600" cy="137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Integrating security throughout the software development lifecycle</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200"/>
              </a:spcBef>
              <a:spcAft>
                <a:spcPts val="0"/>
              </a:spcAft>
              <a:buClr>
                <a:schemeClr val="dk1"/>
              </a:buClr>
              <a:buSzPts val="1100"/>
              <a:buFont typeface="Arial" panose="020B0604020202020204"/>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SAST (Static Application Security Testing) and DAST (Dynamic Application Security Testing) as core components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200"/>
              </a:spcBef>
              <a:spcAft>
                <a:spcPts val="1200"/>
              </a:spcAft>
              <a:buNone/>
            </a:pP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70" name="Google Shape;70;p15"/>
          <p:cNvSpPr txBox="1"/>
          <p:nvPr/>
        </p:nvSpPr>
        <p:spPr>
          <a:xfrm>
            <a:off x="357425" y="2118825"/>
            <a:ext cx="8337000" cy="224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sz="1500" b="1">
                <a:solidFill>
                  <a:schemeClr val="dk1"/>
                </a:solidFill>
                <a:latin typeface="Trebuchet MS" panose="020B0603020202020204"/>
                <a:ea typeface="Trebuchet MS" panose="020B0603020202020204"/>
                <a:cs typeface="Trebuchet MS" panose="020B0603020202020204"/>
                <a:sym typeface="Trebuchet MS" panose="020B0603020202020204"/>
              </a:rPr>
              <a:t>Azure Repos</a:t>
            </a:r>
            <a:endParaRPr sz="15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15000"/>
              </a:lnSpc>
              <a:spcBef>
                <a:spcPts val="14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Azure Repos is the source code repository in the DevSecOps pipeline. It provides Git-based version control, supports branching for feature development, and integrates directly with Azure Pipelines to automate CI/CD processes.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130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Supports Git-based version control and branching.</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Enables seamless collaboration through pull requests and branch policies.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15000"/>
              </a:lnSpc>
              <a:spcBef>
                <a:spcPts val="1400"/>
              </a:spcBef>
              <a:spcAft>
                <a:spcPts val="400"/>
              </a:spcAft>
              <a:buNone/>
            </a:pPr>
            <a:endParaRPr sz="1300" b="1">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71" name="Google Shape;71;p15"/>
          <p:cNvPicPr preferRelativeResize="0"/>
          <p:nvPr/>
        </p:nvPicPr>
        <p:blipFill>
          <a:blip r:embed="rId1"/>
          <a:stretch>
            <a:fillRect/>
          </a:stretch>
        </p:blipFill>
        <p:spPr>
          <a:xfrm>
            <a:off x="5578800" y="3168299"/>
            <a:ext cx="2897299" cy="162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990"/>
              <a:buFont typeface="Arial" panose="020B0604020202020204"/>
              <a:buNone/>
            </a:pPr>
            <a:r>
              <a:rPr lang="en-GB" sz="1570" b="1">
                <a:latin typeface="Trebuchet MS" panose="020B0603020202020204"/>
                <a:ea typeface="Trebuchet MS" panose="020B0603020202020204"/>
                <a:cs typeface="Trebuchet MS" panose="020B0603020202020204"/>
                <a:sym typeface="Trebuchet MS" panose="020B0603020202020204"/>
              </a:rPr>
              <a:t>Azure CI/CD Pipeline</a:t>
            </a:r>
            <a:endParaRPr sz="1570" b="1">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400"/>
              </a:spcBef>
              <a:spcAft>
                <a:spcPts val="0"/>
              </a:spcAft>
              <a:buSzPts val="990"/>
              <a:buNone/>
            </a:pPr>
            <a:endParaRPr sz="2520">
              <a:latin typeface="Trebuchet MS" panose="020B0603020202020204"/>
              <a:ea typeface="Trebuchet MS" panose="020B0603020202020204"/>
              <a:cs typeface="Trebuchet MS" panose="020B0603020202020204"/>
              <a:sym typeface="Trebuchet MS" panose="020B0603020202020204"/>
            </a:endParaRPr>
          </a:p>
        </p:txBody>
      </p:sp>
      <p:sp>
        <p:nvSpPr>
          <p:cNvPr id="77" name="Google Shape;77;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1400"/>
              </a:spcBef>
              <a:spcAft>
                <a:spcPts val="0"/>
              </a:spcAft>
              <a:buClr>
                <a:schemeClr val="dk1"/>
              </a:buClr>
              <a:buSzPts val="1100"/>
              <a:buFont typeface="Arial" panose="020B0604020202020204"/>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Azure CI/CD pipeline automates the process of building, testing</a:t>
            </a:r>
            <a:b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and deploying applications to different environments. </a:t>
            </a:r>
            <a:b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It ensures faster development cycles, consistent deployments, </a:t>
            </a:r>
            <a:b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and better quality by integrating source control, build automation, </a:t>
            </a:r>
            <a:b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and release management.</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0"/>
              </a:spcAft>
              <a:buClr>
                <a:schemeClr val="dk1"/>
              </a:buClr>
              <a:buSzPts val="1100"/>
              <a:buFont typeface="Arial" panose="020B0604020202020204"/>
              <a:buNone/>
            </a:pPr>
            <a:endParaRPr sz="11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1300"/>
              </a:spcBef>
              <a:spcAft>
                <a:spcPts val="0"/>
              </a:spcAft>
              <a:buClr>
                <a:schemeClr val="dk1"/>
              </a:buClr>
              <a:buSzPts val="1100"/>
              <a:buFont typeface="Trebuchet MS" panose="020B0603020202020204"/>
              <a:buChar char="●"/>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Continuous Integration (CI):</a:t>
            </a:r>
            <a:endParaRPr sz="11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914400" lvl="1" indent="-298450" algn="l" rtl="0">
              <a:lnSpc>
                <a:spcPct val="15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Automatically triggers builds upon code changes.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914400" lvl="1" indent="-298450" algn="l" rtl="0">
              <a:lnSpc>
                <a:spcPct val="15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Includes steps like code checkout, dependency installation, build, and test.</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0"/>
              </a:spcBef>
              <a:spcAft>
                <a:spcPts val="0"/>
              </a:spcAft>
              <a:buClr>
                <a:schemeClr val="dk1"/>
              </a:buClr>
              <a:buSzPts val="1100"/>
              <a:buFont typeface="Trebuchet MS" panose="020B0603020202020204"/>
              <a:buChar char="●"/>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Continuous Deployment (CD):</a:t>
            </a:r>
            <a:endParaRPr sz="11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914400" lvl="1" indent="-298450" algn="l" rtl="0">
              <a:lnSpc>
                <a:spcPct val="15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Automates the deployment process to various environments (Dev, Staging, Production).</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914400" lvl="1" indent="-298450" algn="l" rtl="0">
              <a:lnSpc>
                <a:spcPct val="15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Integrates with  Azure Kubernetes Service (AKS), and more.</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1300"/>
              </a:spcBef>
              <a:spcAft>
                <a:spcPts val="1200"/>
              </a:spcAft>
              <a:buNone/>
            </a:pPr>
            <a:endParaRPr>
              <a:latin typeface="Trebuchet MS" panose="020B0603020202020204"/>
              <a:ea typeface="Trebuchet MS" panose="020B0603020202020204"/>
              <a:cs typeface="Trebuchet MS" panose="020B0603020202020204"/>
              <a:sym typeface="Trebuchet MS" panose="020B0603020202020204"/>
            </a:endParaRPr>
          </a:p>
        </p:txBody>
      </p:sp>
      <p:pic>
        <p:nvPicPr>
          <p:cNvPr id="78" name="Google Shape;78;p16"/>
          <p:cNvPicPr preferRelativeResize="0"/>
          <p:nvPr/>
        </p:nvPicPr>
        <p:blipFill>
          <a:blip r:embed="rId1"/>
          <a:stretch>
            <a:fillRect/>
          </a:stretch>
        </p:blipFill>
        <p:spPr>
          <a:xfrm>
            <a:off x="4613800" y="33775"/>
            <a:ext cx="4218501" cy="258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620" b="1">
                <a:latin typeface="Trebuchet MS" panose="020B0603020202020204"/>
                <a:ea typeface="Trebuchet MS" panose="020B0603020202020204"/>
                <a:cs typeface="Trebuchet MS" panose="020B0603020202020204"/>
                <a:sym typeface="Trebuchet MS" panose="020B0603020202020204"/>
              </a:rPr>
              <a:t>Code Analysis Tools - SonarQube</a:t>
            </a:r>
            <a:endParaRPr sz="1620" b="1">
              <a:latin typeface="Trebuchet MS" panose="020B0603020202020204"/>
              <a:ea typeface="Trebuchet MS" panose="020B0603020202020204"/>
              <a:cs typeface="Trebuchet MS" panose="020B0603020202020204"/>
              <a:sym typeface="Trebuchet MS" panose="020B0603020202020204"/>
            </a:endParaRPr>
          </a:p>
        </p:txBody>
      </p:sp>
      <p:sp>
        <p:nvSpPr>
          <p:cNvPr id="84" name="Google Shape;84;p17"/>
          <p:cNvSpPr txBox="1"/>
          <p:nvPr>
            <p:ph type="body" idx="1"/>
          </p:nvPr>
        </p:nvSpPr>
        <p:spPr>
          <a:xfrm>
            <a:off x="311700" y="1060350"/>
            <a:ext cx="8520600" cy="2110200"/>
          </a:xfrm>
          <a:prstGeom prst="rect">
            <a:avLst/>
          </a:prstGeom>
        </p:spPr>
        <p:txBody>
          <a:bodyPr spcFirstLastPara="1" wrap="square" lIns="91425" tIns="91425" rIns="91425" bIns="91425" anchor="t" anchorCtr="0">
            <a:normAutofit/>
          </a:bodyPr>
          <a:lstStyle/>
          <a:p>
            <a:pPr marL="0" lvl="0" indent="0" algn="l" rtl="0">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SonarQube analyzes code for quality, bugs, and security vulnerabilities. It offers detailed insights into potential risks and provides actionable metrics to improve code quality.</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130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Detects bugs, vulnerabilities, and code smells.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Integrates with Azure Pipelines for continuous code quality checks.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1200"/>
              </a:spcAft>
              <a:buNone/>
            </a:pPr>
            <a:endParaRPr>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85" name="Google Shape;85;p17"/>
          <p:cNvSpPr txBox="1"/>
          <p:nvPr/>
        </p:nvSpPr>
        <p:spPr>
          <a:xfrm>
            <a:off x="311700" y="2571750"/>
            <a:ext cx="7761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86" name="Google Shape;86;p17"/>
          <p:cNvSpPr txBox="1"/>
          <p:nvPr>
            <p:ph type="title"/>
          </p:nvPr>
        </p:nvSpPr>
        <p:spPr>
          <a:xfrm>
            <a:off x="311700" y="25717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620" b="1">
                <a:latin typeface="Trebuchet MS" panose="020B0603020202020204"/>
                <a:ea typeface="Trebuchet MS" panose="020B0603020202020204"/>
                <a:cs typeface="Trebuchet MS" panose="020B0603020202020204"/>
                <a:sym typeface="Trebuchet MS" panose="020B0603020202020204"/>
              </a:rPr>
              <a:t>SBOM - </a:t>
            </a:r>
            <a:r>
              <a:rPr lang="en-GB" sz="1620" b="1">
                <a:latin typeface="Trebuchet MS" panose="020B0603020202020204"/>
                <a:ea typeface="Trebuchet MS" panose="020B0603020202020204"/>
                <a:cs typeface="Trebuchet MS" panose="020B0603020202020204"/>
                <a:sym typeface="Trebuchet MS" panose="020B0603020202020204"/>
              </a:rPr>
              <a:t>Cyclone DX</a:t>
            </a:r>
            <a:endParaRPr sz="1620" b="1">
              <a:latin typeface="Trebuchet MS" panose="020B0603020202020204"/>
              <a:ea typeface="Trebuchet MS" panose="020B0603020202020204"/>
              <a:cs typeface="Trebuchet MS" panose="020B0603020202020204"/>
              <a:sym typeface="Trebuchet MS" panose="020B0603020202020204"/>
            </a:endParaRPr>
          </a:p>
        </p:txBody>
      </p:sp>
      <p:sp>
        <p:nvSpPr>
          <p:cNvPr id="87" name="Google Shape;87;p17"/>
          <p:cNvSpPr txBox="1"/>
          <p:nvPr>
            <p:ph type="body" idx="1"/>
          </p:nvPr>
        </p:nvSpPr>
        <p:spPr>
          <a:xfrm>
            <a:off x="380775" y="2994950"/>
            <a:ext cx="8520600" cy="2041200"/>
          </a:xfrm>
          <a:prstGeom prst="rect">
            <a:avLst/>
          </a:prstGeom>
        </p:spPr>
        <p:txBody>
          <a:bodyPr spcFirstLastPara="1" wrap="square" lIns="91425" tIns="91425" rIns="91425" bIns="91425" anchor="t" anchorCtr="0">
            <a:normAutofit lnSpcReduction="10000"/>
          </a:bodyPr>
          <a:lstStyle/>
          <a:p>
            <a:pPr marL="0" lvl="0" indent="0" algn="l" rtl="0">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Cyclone DX</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is an open-source standard for creating Software Bill of Materials (SBOM). It helps track and manage software components and their vulnerabilities.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200000"/>
              </a:lnSpc>
              <a:spcBef>
                <a:spcPts val="130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SBOM Reports Integration:</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After generating SBOM reports, they are imported into Dependency Track for visualization and detailed analysis of dependencies and vulnerabilities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914400" lvl="0" indent="-298450" algn="l" rtl="0">
              <a:lnSpc>
                <a:spcPct val="200000"/>
              </a:lnSpc>
              <a:spcBef>
                <a:spcPts val="130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Provides transparency in the software supply chain.</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914400" lvl="0" indent="-298450" algn="l" rtl="0">
              <a:lnSpc>
                <a:spcPct val="20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Supports dependency management and vulnerability tracking.</a:t>
            </a:r>
            <a:endParaRPr sz="11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8"/>
          <p:cNvSpPr txBox="1"/>
          <p:nvPr/>
        </p:nvSpPr>
        <p:spPr>
          <a:xfrm>
            <a:off x="499000" y="3109125"/>
            <a:ext cx="83754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solidFill>
                <a:schemeClr val="dk2"/>
              </a:solidFill>
              <a:latin typeface="Trebuchet MS" panose="020B0603020202020204"/>
              <a:ea typeface="Trebuchet MS" panose="020B0603020202020204"/>
              <a:cs typeface="Trebuchet MS" panose="020B0603020202020204"/>
              <a:sym typeface="Trebuchet MS" panose="020B0603020202020204"/>
            </a:endParaRPr>
          </a:p>
        </p:txBody>
      </p:sp>
      <p:sp>
        <p:nvSpPr>
          <p:cNvPr id="93" name="Google Shape;93;p18"/>
          <p:cNvSpPr txBox="1"/>
          <p:nvPr/>
        </p:nvSpPr>
        <p:spPr>
          <a:xfrm>
            <a:off x="499000" y="483625"/>
            <a:ext cx="7807500" cy="442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15000"/>
              </a:lnSpc>
              <a:spcBef>
                <a:spcPts val="0"/>
              </a:spcBef>
              <a:spcAft>
                <a:spcPts val="0"/>
              </a:spcAft>
              <a:buNone/>
            </a:pPr>
            <a:r>
              <a:rPr lang="en-GB" sz="1500" b="1">
                <a:solidFill>
                  <a:schemeClr val="dk1"/>
                </a:solidFill>
                <a:latin typeface="Trebuchet MS" panose="020B0603020202020204"/>
                <a:ea typeface="Trebuchet MS" panose="020B0603020202020204"/>
                <a:cs typeface="Trebuchet MS" panose="020B0603020202020204"/>
                <a:sym typeface="Trebuchet MS" panose="020B0603020202020204"/>
              </a:rPr>
              <a:t>Dependency Tracking - Dependency Track</a:t>
            </a:r>
            <a:endParaRPr sz="15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15000"/>
              </a:lnSpc>
              <a:spcBef>
                <a:spcPts val="0"/>
              </a:spcBef>
              <a:spcAft>
                <a:spcPts val="0"/>
              </a:spcAft>
              <a:buNone/>
            </a:pPr>
            <a:endParaRPr sz="15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28600" lvl="0" indent="0" algn="l" rtl="0">
              <a:lnSpc>
                <a:spcPct val="115000"/>
              </a:lnSpc>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Dependency Track is a tool used for tracking and managing third-party libraries and open-source components, identifying vulnerabilities, and ensuring compliance with security standards. It analyzes the SBOM reports generated by CycloneDX and provides visibility into dependencies, giving severity ratings based on vulnerabilities and CVE (Common Vulnerabilities and Exposures) scoring.</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1300"/>
              </a:spcBef>
              <a:spcAft>
                <a:spcPts val="0"/>
              </a:spcAft>
              <a:buClr>
                <a:schemeClr val="dk1"/>
              </a:buClr>
              <a:buSzPts val="1100"/>
              <a:buFont typeface="Trebuchet MS" panose="020B0603020202020204"/>
              <a:buChar char="●"/>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SBOM Report Analysis:</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Dependency Track analyzes the SBOM reports created by CycloneDX, assessing the severity of vulnerabilities in the dependencies using CVE scoring and other vulnerability data.</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0"/>
              </a:spcBef>
              <a:spcAft>
                <a:spcPts val="0"/>
              </a:spcAft>
              <a:buClr>
                <a:schemeClr val="dk1"/>
              </a:buClr>
              <a:buSzPts val="1100"/>
              <a:buFont typeface="Trebuchet MS" panose="020B0603020202020204"/>
              <a:buChar char="●"/>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Vulnerability Identification:</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It helps identify known vulnerabilities in third-party libraries and provides recommendations for mitigation based on severity levels.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0"/>
              </a:spcBef>
              <a:spcAft>
                <a:spcPts val="0"/>
              </a:spcAft>
              <a:buClr>
                <a:schemeClr val="dk1"/>
              </a:buClr>
              <a:buSzPts val="1100"/>
              <a:buFont typeface="Trebuchet MS" panose="020B0603020202020204"/>
              <a:buChar char="●"/>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Compliance and Risk Management:</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Dependency Track ensures that the software supply chain meets security and compliance standards by continuously tracking vulnerabilities and their impact.</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914400" lvl="0" indent="0" algn="l" rtl="0">
              <a:lnSpc>
                <a:spcPct val="115000"/>
              </a:lnSpc>
              <a:spcBef>
                <a:spcPts val="130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15000"/>
              </a:lnSpc>
              <a:spcBef>
                <a:spcPts val="130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300"/>
              </a:spcBef>
              <a:spcAft>
                <a:spcPts val="0"/>
              </a:spcAft>
              <a:buClr>
                <a:schemeClr val="dk1"/>
              </a:buClr>
              <a:buSzPts val="990"/>
              <a:buFont typeface="Arial" panose="020B0604020202020204"/>
              <a:buNone/>
            </a:pPr>
            <a:r>
              <a:rPr lang="en-GB" sz="1590" b="1">
                <a:latin typeface="Trebuchet MS" panose="020B0603020202020204"/>
                <a:ea typeface="Trebuchet MS" panose="020B0603020202020204"/>
                <a:cs typeface="Trebuchet MS" panose="020B0603020202020204"/>
                <a:sym typeface="Trebuchet MS" panose="020B0603020202020204"/>
              </a:rPr>
              <a:t>Secret Scanning - Detect Secrets</a:t>
            </a:r>
            <a:endParaRPr sz="1590" b="1">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0"/>
              </a:spcAft>
              <a:buSzPts val="990"/>
              <a:buNone/>
            </a:pPr>
            <a:endParaRPr sz="990" b="1">
              <a:latin typeface="Trebuchet MS" panose="020B0603020202020204"/>
              <a:ea typeface="Trebuchet MS" panose="020B0603020202020204"/>
              <a:cs typeface="Trebuchet MS" panose="020B0603020202020204"/>
              <a:sym typeface="Trebuchet MS" panose="020B0603020202020204"/>
            </a:endParaRPr>
          </a:p>
        </p:txBody>
      </p:sp>
      <p:sp>
        <p:nvSpPr>
          <p:cNvPr id="99" name="Google Shape;99;p19"/>
          <p:cNvSpPr txBox="1"/>
          <p:nvPr>
            <p:ph type="body" idx="1"/>
          </p:nvPr>
        </p:nvSpPr>
        <p:spPr>
          <a:xfrm>
            <a:off x="311700" y="1152475"/>
            <a:ext cx="8520600" cy="2064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Detect Secrets scans source code for sensitive information, such as hardcoded credentials and API tokens, to prevent leaks in the repository.</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130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Prevents accidental exposure of secrets like credentials or API tokens.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Integrates with CI/CD pipelines to automate secret detection.</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0"/>
              </a:spcAft>
              <a:buClr>
                <a:schemeClr val="dk1"/>
              </a:buClr>
              <a:buSzPts val="1100"/>
              <a:buFont typeface="Arial" panose="020B0604020202020204"/>
              <a:buNone/>
            </a:pPr>
            <a:endParaRPr>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1200"/>
              </a:spcAft>
              <a:buNone/>
            </a:pPr>
            <a:endParaRPr>
              <a:latin typeface="Trebuchet MS" panose="020B0603020202020204"/>
              <a:ea typeface="Trebuchet MS" panose="020B0603020202020204"/>
              <a:cs typeface="Trebuchet MS" panose="020B0603020202020204"/>
              <a:sym typeface="Trebuchet MS" panose="020B0603020202020204"/>
            </a:endParaRPr>
          </a:p>
        </p:txBody>
      </p:sp>
      <p:sp>
        <p:nvSpPr>
          <p:cNvPr id="100" name="Google Shape;100;p19"/>
          <p:cNvSpPr txBox="1"/>
          <p:nvPr/>
        </p:nvSpPr>
        <p:spPr>
          <a:xfrm>
            <a:off x="250300" y="2957100"/>
            <a:ext cx="8194200" cy="218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300"/>
              </a:spcBef>
              <a:spcAft>
                <a:spcPts val="0"/>
              </a:spcAft>
              <a:buNone/>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 </a:t>
            </a:r>
            <a:r>
              <a:rPr lang="en-GB" sz="1500" b="1">
                <a:solidFill>
                  <a:schemeClr val="dk1"/>
                </a:solidFill>
                <a:latin typeface="Trebuchet MS" panose="020B0603020202020204"/>
                <a:ea typeface="Trebuchet MS" panose="020B0603020202020204"/>
                <a:cs typeface="Trebuchet MS" panose="020B0603020202020204"/>
                <a:sym typeface="Trebuchet MS" panose="020B0603020202020204"/>
              </a:rPr>
              <a:t>Image Analysis - Trivy</a:t>
            </a:r>
            <a:endParaRPr sz="1100"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15000"/>
              </a:lnSpc>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Trivy scans Docker images for known vulnerabilities and misconfigurations in the operating system packages and application dependencies.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130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Detects vulnerabilities and misconfigurations in container images.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Integrates with CI/CD pipelines to scan images before deployment.</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914400" lvl="0" indent="0" algn="l" rtl="0">
              <a:lnSpc>
                <a:spcPct val="115000"/>
              </a:lnSpc>
              <a:spcBef>
                <a:spcPts val="1300"/>
              </a:spcBef>
              <a:spcAft>
                <a:spcPts val="130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300"/>
              </a:spcBef>
              <a:spcAft>
                <a:spcPts val="0"/>
              </a:spcAft>
              <a:buClr>
                <a:schemeClr val="dk1"/>
              </a:buClr>
              <a:buSzPts val="990"/>
              <a:buFont typeface="Arial" panose="020B0604020202020204"/>
              <a:buNone/>
            </a:pPr>
            <a:r>
              <a:rPr lang="en-GB" sz="1590" b="1">
                <a:latin typeface="Trebuchet MS" panose="020B0603020202020204"/>
                <a:ea typeface="Trebuchet MS" panose="020B0603020202020204"/>
                <a:cs typeface="Trebuchet MS" panose="020B0603020202020204"/>
                <a:sym typeface="Trebuchet MS" panose="020B0603020202020204"/>
              </a:rPr>
              <a:t> Container Image Creation - Docker</a:t>
            </a:r>
            <a:endParaRPr sz="1590" b="1">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0"/>
              </a:spcAft>
              <a:buSzPts val="990"/>
              <a:buNone/>
            </a:pPr>
            <a:endParaRPr sz="2520">
              <a:latin typeface="Trebuchet MS" panose="020B0603020202020204"/>
              <a:ea typeface="Trebuchet MS" panose="020B0603020202020204"/>
              <a:cs typeface="Trebuchet MS" panose="020B0603020202020204"/>
              <a:sym typeface="Trebuchet MS" panose="020B0603020202020204"/>
            </a:endParaRPr>
          </a:p>
        </p:txBody>
      </p:sp>
      <p:sp>
        <p:nvSpPr>
          <p:cNvPr id="106" name="Google Shape;106;p20"/>
          <p:cNvSpPr txBox="1"/>
          <p:nvPr>
            <p:ph type="body" idx="1"/>
          </p:nvPr>
        </p:nvSpPr>
        <p:spPr>
          <a:xfrm>
            <a:off x="150475" y="1017725"/>
            <a:ext cx="8520600" cy="3806700"/>
          </a:xfrm>
          <a:prstGeom prst="rect">
            <a:avLst/>
          </a:prstGeom>
        </p:spPr>
        <p:txBody>
          <a:bodyPr spcFirstLastPara="1" wrap="square" lIns="91425" tIns="91425" rIns="91425" bIns="91425" anchor="t" anchorCtr="0">
            <a:normAutofit lnSpcReduction="20000"/>
          </a:bodyPr>
          <a:lstStyle/>
          <a:p>
            <a:pPr marL="0" lvl="0" indent="0" algn="l" rtl="0">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Docker containers provide a consistent and isolated environment </a:t>
            </a:r>
            <a:b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for applications across different stages of the pipeline, </a:t>
            </a:r>
            <a:b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ensuring they run the same way from development to production. </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Docker packages the application and its dependencies into a portable container that can be easily deployed, </a:t>
            </a:r>
            <a:b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ensuring consistency across environments.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28600" lvl="0" indent="0" algn="l" rtl="0">
              <a:spcBef>
                <a:spcPts val="130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28600" lvl="0" indent="0" algn="l" rtl="0">
              <a:spcBef>
                <a:spcPts val="130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1300"/>
              </a:spcBef>
              <a:spcAft>
                <a:spcPts val="0"/>
              </a:spcAft>
              <a:buClr>
                <a:schemeClr val="dk1"/>
              </a:buClr>
              <a:buSzPts val="1100"/>
              <a:buChar char="●"/>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Multi-Stage Dockerfile:</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We use multi-stage Dockerfiles to reduce the final image size, optimize the build process, and create lightweight containers that are less prone to vulnerabilities.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0"/>
              </a:spcBef>
              <a:spcAft>
                <a:spcPts val="0"/>
              </a:spcAft>
              <a:buClr>
                <a:schemeClr val="dk1"/>
              </a:buClr>
              <a:buSzPts val="1100"/>
              <a:buChar char="●"/>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Non-Root User:</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A non-root user is added in the Dockerfile to enhance security, ensuring that the container runs with minimal privileges and reduces the risk of exploitation.</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50000"/>
              </a:lnSpc>
              <a:spcBef>
                <a:spcPts val="0"/>
              </a:spcBef>
              <a:spcAft>
                <a:spcPts val="0"/>
              </a:spcAft>
              <a:buClr>
                <a:schemeClr val="dk1"/>
              </a:buClr>
              <a:buSzPts val="1100"/>
              <a:buChar char="●"/>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Portable and Consistent:</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Docker ensures that the application behaves the same way across different environments, making deployments and scaling more predictable and reliable.</a:t>
            </a:r>
            <a:endParaRPr sz="28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1200"/>
              </a:spcAft>
              <a:buNone/>
            </a:pPr>
            <a:endParaRPr>
              <a:latin typeface="Trebuchet MS" panose="020B0603020202020204"/>
              <a:ea typeface="Trebuchet MS" panose="020B0603020202020204"/>
              <a:cs typeface="Trebuchet MS" panose="020B0603020202020204"/>
              <a:sym typeface="Trebuchet MS" panose="020B0603020202020204"/>
            </a:endParaRPr>
          </a:p>
        </p:txBody>
      </p:sp>
      <p:sp>
        <p:nvSpPr>
          <p:cNvPr id="107" name="Google Shape;107;p20"/>
          <p:cNvSpPr txBox="1"/>
          <p:nvPr/>
        </p:nvSpPr>
        <p:spPr>
          <a:xfrm>
            <a:off x="844450" y="3354800"/>
            <a:ext cx="4422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300"/>
              </a:spcBef>
              <a:spcAft>
                <a:spcPts val="1300"/>
              </a:spcAft>
              <a:buNone/>
            </a:pPr>
            <a:endParaRPr sz="1800">
              <a:solidFill>
                <a:schemeClr val="dk2"/>
              </a:solidFill>
              <a:latin typeface="Trebuchet MS" panose="020B0603020202020204"/>
              <a:ea typeface="Trebuchet MS" panose="020B0603020202020204"/>
              <a:cs typeface="Trebuchet MS" panose="020B0603020202020204"/>
              <a:sym typeface="Trebuchet MS" panose="020B0603020202020204"/>
            </a:endParaRPr>
          </a:p>
        </p:txBody>
      </p:sp>
      <p:pic>
        <p:nvPicPr>
          <p:cNvPr id="108" name="Google Shape;108;p20"/>
          <p:cNvPicPr preferRelativeResize="0"/>
          <p:nvPr/>
        </p:nvPicPr>
        <p:blipFill>
          <a:blip r:embed="rId1"/>
          <a:stretch>
            <a:fillRect/>
          </a:stretch>
        </p:blipFill>
        <p:spPr>
          <a:xfrm>
            <a:off x="5266450" y="0"/>
            <a:ext cx="3846098" cy="287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1"/>
          <p:cNvSpPr txBox="1"/>
          <p:nvPr/>
        </p:nvSpPr>
        <p:spPr>
          <a:xfrm>
            <a:off x="414550" y="506675"/>
            <a:ext cx="7677000" cy="450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300"/>
              </a:spcBef>
              <a:spcAft>
                <a:spcPts val="0"/>
              </a:spcAft>
              <a:buClr>
                <a:schemeClr val="dk1"/>
              </a:buClr>
              <a:buSzPts val="1100"/>
              <a:buFont typeface="Arial" panose="020B0604020202020204"/>
              <a:buNone/>
            </a:pPr>
            <a:r>
              <a:rPr lang="en-GB" b="1">
                <a:solidFill>
                  <a:schemeClr val="dk1"/>
                </a:solidFill>
                <a:latin typeface="Trebuchet MS" panose="020B0603020202020204"/>
                <a:ea typeface="Trebuchet MS" panose="020B0603020202020204"/>
                <a:cs typeface="Trebuchet MS" panose="020B0603020202020204"/>
                <a:sym typeface="Trebuchet MS" panose="020B0603020202020204"/>
              </a:rPr>
              <a:t>Infrastructure as Code - Pulumi</a:t>
            </a:r>
            <a:endParaRPr b="1">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28600" lvl="0" indent="0" algn="l" rtl="0">
              <a:lnSpc>
                <a:spcPct val="115000"/>
              </a:lnSpc>
              <a:spcBef>
                <a:spcPts val="1300"/>
              </a:spcBef>
              <a:spcAft>
                <a:spcPts val="0"/>
              </a:spcAft>
              <a:buNone/>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Pulumi is an Infrastructure as Code (IaC) tool that automates the provisioning and management of cloud infrastructure using general-purpose programming languages. This allows teams to use languages they are already familiar with, such as Python, Java, or Go, to define and deploy infrastructure, making it easier for developers to manage cloud resources.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28600" lvl="0" indent="0" algn="l" rtl="0">
              <a:lnSpc>
                <a:spcPct val="115000"/>
              </a:lnSpc>
              <a:spcBef>
                <a:spcPts val="130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115000"/>
              </a:lnSpc>
              <a:spcBef>
                <a:spcPts val="1300"/>
              </a:spcBef>
              <a:spcAft>
                <a:spcPts val="0"/>
              </a:spcAft>
              <a:buClr>
                <a:schemeClr val="dk1"/>
              </a:buClr>
              <a:buSzPts val="1100"/>
              <a:buChar char="●"/>
            </a:pPr>
            <a:r>
              <a:rPr lang="en-GB" sz="1100" b="1">
                <a:solidFill>
                  <a:schemeClr val="dk1"/>
                </a:solidFill>
                <a:latin typeface="Trebuchet MS" panose="020B0603020202020204"/>
                <a:ea typeface="Trebuchet MS" panose="020B0603020202020204"/>
                <a:cs typeface="Trebuchet MS" panose="020B0603020202020204"/>
                <a:sym typeface="Trebuchet MS" panose="020B0603020202020204"/>
              </a:rPr>
              <a:t>Multi-Language Support:</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One of the key advantages of Pulumi is its support for multiple languages. Developers can use P</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ython, Java, Go, or .NET languages to write IaC code, enabling teams to leverage their existing knowledge</a:t>
            </a: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 and skills without having to learn a new domain-specific language.</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15000"/>
              </a:lnSpc>
              <a:spcBef>
                <a:spcPts val="130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130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Automates the provisioning of cloud infrastructure with code.</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lvl="0" indent="-298450" algn="l" rtl="0">
              <a:lnSpc>
                <a:spcPct val="200000"/>
              </a:lnSpc>
              <a:spcBef>
                <a:spcPts val="0"/>
              </a:spcBef>
              <a:spcAft>
                <a:spcPts val="0"/>
              </a:spcAft>
              <a:buClr>
                <a:schemeClr val="dk1"/>
              </a:buClr>
              <a:buSzPts val="1100"/>
              <a:buFont typeface="Trebuchet MS" panose="020B0603020202020204"/>
              <a:buChar char="●"/>
            </a:pPr>
            <a:r>
              <a:rPr lang="en-GB" sz="1100">
                <a:solidFill>
                  <a:schemeClr val="dk1"/>
                </a:solidFill>
                <a:latin typeface="Trebuchet MS" panose="020B0603020202020204"/>
                <a:ea typeface="Trebuchet MS" panose="020B0603020202020204"/>
                <a:cs typeface="Trebuchet MS" panose="020B0603020202020204"/>
                <a:sym typeface="Trebuchet MS" panose="020B0603020202020204"/>
              </a:rPr>
              <a:t>Ensures consistency and repeatability in infrastructure deployments.</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914400" lvl="0" indent="0" algn="l" rtl="0">
              <a:lnSpc>
                <a:spcPct val="115000"/>
              </a:lnSpc>
              <a:spcBef>
                <a:spcPts val="1300"/>
              </a:spcBef>
              <a:spcAft>
                <a:spcPts val="0"/>
              </a:spcAft>
              <a:buNone/>
            </a:pP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300"/>
              </a:spcBef>
              <a:spcAft>
                <a:spcPts val="0"/>
              </a:spcAft>
              <a:buNone/>
            </a:pPr>
            <a:endParaRPr sz="1800">
              <a:solidFill>
                <a:schemeClr val="dk2"/>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8300</Words>
  <Application>WPS Presentation</Application>
  <PresentationFormat/>
  <Paragraphs>149</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Arial</vt:lpstr>
      <vt:lpstr>Trebuchet MS</vt:lpstr>
      <vt:lpstr>Microsoft YaHei</vt:lpstr>
      <vt:lpstr>Droid Sans Fallback</vt:lpstr>
      <vt:lpstr>Arial Unicode MS</vt:lpstr>
      <vt:lpstr>Simple Light</vt:lpstr>
      <vt:lpstr> at Sakha Global</vt:lpstr>
      <vt:lpstr>DevSecOps Architecture </vt:lpstr>
      <vt:lpstr>Overview of DevSecOps Pipeline</vt:lpstr>
      <vt:lpstr>Azure CI/CD Pipeline</vt:lpstr>
      <vt:lpstr>SBOM - Cyclone DX</vt:lpstr>
      <vt:lpstr>PowerPoint 演示文稿</vt:lpstr>
      <vt:lpstr>Secret Scanning - Detect Secrets</vt:lpstr>
      <vt:lpstr> Container Image Creation - Docker</vt:lpstr>
      <vt:lpstr>PowerPoint 演示文稿</vt:lpstr>
      <vt:lpstr>Azure Kubernetes Service (AKS)</vt:lpstr>
      <vt:lpstr>DAST Tool - OWASP ZAP</vt:lpstr>
      <vt:lpstr>Monitoring - New Relic</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Implementation </dc:title>
  <dc:creator/>
  <cp:lastModifiedBy>anil</cp:lastModifiedBy>
  <cp:revision>1</cp:revision>
  <dcterms:created xsi:type="dcterms:W3CDTF">2024-11-26T11:35:57Z</dcterms:created>
  <dcterms:modified xsi:type="dcterms:W3CDTF">2024-11-26T11:35:57Z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