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6"/>
  </p:notesMasterIdLst>
  <p:sldIdLst>
    <p:sldId id="262" r:id="rId2"/>
    <p:sldId id="257" r:id="rId3"/>
    <p:sldId id="259" r:id="rId4"/>
    <p:sldId id="265" r:id="rId5"/>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autoAdjust="0"/>
    <p:restoredTop sz="94628" autoAdjust="0"/>
  </p:normalViewPr>
  <p:slideViewPr>
    <p:cSldViewPr>
      <p:cViewPr varScale="1">
        <p:scale>
          <a:sx n="52" d="100"/>
          <a:sy n="52" d="100"/>
        </p:scale>
        <p:origin x="13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B7CA2A-146B-0D43-907A-703CB7F93E38}" type="datetimeFigureOut">
              <a:rPr lang="tr-TR" smtClean="0"/>
              <a:t>22.05.2024</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D0EE5E-5E87-AE4C-9CFC-4772773A1382}" type="slidenum">
              <a:rPr lang="tr-TR" smtClean="0"/>
              <a:t>‹#›</a:t>
            </a:fld>
            <a:endParaRPr lang="tr-TR"/>
          </a:p>
        </p:txBody>
      </p:sp>
    </p:spTree>
    <p:extLst>
      <p:ext uri="{BB962C8B-B14F-4D97-AF65-F5344CB8AC3E}">
        <p14:creationId xmlns:p14="http://schemas.microsoft.com/office/powerpoint/2010/main" val="1408465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3:notes"/>
          <p:cNvSpPr txBox="1">
            <a:spLocks noGrp="1"/>
          </p:cNvSpPr>
          <p:nvPr>
            <p:ph type="body" idx="1"/>
          </p:nvPr>
        </p:nvSpPr>
        <p:spPr>
          <a:xfrm>
            <a:off x="2010400" y="6750350"/>
            <a:ext cx="16083275" cy="63950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3:notes"/>
          <p:cNvSpPr>
            <a:spLocks noGrp="1" noRot="1" noChangeAspect="1"/>
          </p:cNvSpPr>
          <p:nvPr>
            <p:ph type="sldImg" idx="2"/>
          </p:nvPr>
        </p:nvSpPr>
        <p:spPr>
          <a:xfrm>
            <a:off x="5314950" y="1065213"/>
            <a:ext cx="9475788" cy="53292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4:notes"/>
          <p:cNvSpPr txBox="1">
            <a:spLocks noGrp="1"/>
          </p:cNvSpPr>
          <p:nvPr>
            <p:ph type="body" idx="1"/>
          </p:nvPr>
        </p:nvSpPr>
        <p:spPr>
          <a:xfrm>
            <a:off x="2010400" y="6750350"/>
            <a:ext cx="16083275" cy="63950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 name="Google Shape;56;p4:notes"/>
          <p:cNvSpPr>
            <a:spLocks noGrp="1" noRot="1" noChangeAspect="1"/>
          </p:cNvSpPr>
          <p:nvPr>
            <p:ph type="sldImg" idx="2"/>
          </p:nvPr>
        </p:nvSpPr>
        <p:spPr>
          <a:xfrm>
            <a:off x="5314950" y="1065213"/>
            <a:ext cx="9475788" cy="53292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43902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obj">
  <p:cSld name="1_Blank">
    <p:spTree>
      <p:nvGrpSpPr>
        <p:cNvPr id="1" name="Shape 11"/>
        <p:cNvGrpSpPr/>
        <p:nvPr/>
      </p:nvGrpSpPr>
      <p:grpSpPr>
        <a:xfrm>
          <a:off x="0" y="0"/>
          <a:ext cx="0" cy="0"/>
          <a:chOff x="0" y="0"/>
          <a:chExt cx="0" cy="0"/>
        </a:xfrm>
      </p:grpSpPr>
      <p:sp>
        <p:nvSpPr>
          <p:cNvPr id="12" name="Google Shape;12;p6"/>
          <p:cNvSpPr txBox="1">
            <a:spLocks noGrp="1"/>
          </p:cNvSpPr>
          <p:nvPr>
            <p:ph type="ftr" idx="11"/>
          </p:nvPr>
        </p:nvSpPr>
        <p:spPr>
          <a:xfrm>
            <a:off x="6217920" y="9566910"/>
            <a:ext cx="5852160" cy="184666"/>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6"/>
          <p:cNvSpPr txBox="1">
            <a:spLocks noGrp="1"/>
          </p:cNvSpPr>
          <p:nvPr>
            <p:ph type="dt" idx="10"/>
          </p:nvPr>
        </p:nvSpPr>
        <p:spPr>
          <a:xfrm>
            <a:off x="914400" y="9566910"/>
            <a:ext cx="4206240" cy="184666"/>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6"/>
          <p:cNvSpPr txBox="1">
            <a:spLocks noGrp="1"/>
          </p:cNvSpPr>
          <p:nvPr>
            <p:ph type="sldNum" idx="12"/>
          </p:nvPr>
        </p:nvSpPr>
        <p:spPr>
          <a:xfrm>
            <a:off x="13167361" y="9566910"/>
            <a:ext cx="4206240" cy="184666"/>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tr-TR" smtClean="0"/>
              <a:pPr/>
              <a:t>‹#›</a:t>
            </a:fld>
            <a:endParaRPr lang="tr-TR" sz="1303">
              <a:ea typeface="Calibri"/>
              <a:cs typeface="Calibri"/>
              <a:sym typeface="Calibri"/>
            </a:endParaRPr>
          </a:p>
        </p:txBody>
      </p:sp>
    </p:spTree>
    <p:extLst>
      <p:ext uri="{BB962C8B-B14F-4D97-AF65-F5344CB8AC3E}">
        <p14:creationId xmlns:p14="http://schemas.microsoft.com/office/powerpoint/2010/main" val="3685922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descr="metin, ekran görüntüsü, web sitesi, çevrimiçi reklamcılık içeren bir resim&#10;&#10;Açıklama otomatik olarak oluşturuldu">
            <a:extLst>
              <a:ext uri="{FF2B5EF4-FFF2-40B4-BE49-F238E27FC236}">
                <a16:creationId xmlns:a16="http://schemas.microsoft.com/office/drawing/2014/main" id="{8808D31D-15E0-E927-0595-272CB8D0DC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50"/>
            <a:ext cx="18288000" cy="10306050"/>
          </a:xfrm>
          <a:prstGeom prst="rect">
            <a:avLst/>
          </a:prstGeom>
        </p:spPr>
      </p:pic>
    </p:spTree>
    <p:extLst>
      <p:ext uri="{BB962C8B-B14F-4D97-AF65-F5344CB8AC3E}">
        <p14:creationId xmlns:p14="http://schemas.microsoft.com/office/powerpoint/2010/main" val="1348925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7998" cy="102860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etin kutusu 6">
            <a:extLst>
              <a:ext uri="{FF2B5EF4-FFF2-40B4-BE49-F238E27FC236}">
                <a16:creationId xmlns:a16="http://schemas.microsoft.com/office/drawing/2014/main" id="{B31E607C-9F93-0940-A333-10F15FE0BEB6}"/>
              </a:ext>
            </a:extLst>
          </p:cNvPr>
          <p:cNvSpPr txBox="1"/>
          <p:nvPr/>
        </p:nvSpPr>
        <p:spPr>
          <a:xfrm>
            <a:off x="899413" y="1019596"/>
            <a:ext cx="6257991" cy="560481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000" kern="1200" dirty="0" err="1">
                <a:solidFill>
                  <a:schemeClr val="tx1"/>
                </a:solidFill>
                <a:latin typeface="+mj-lt"/>
                <a:ea typeface="+mj-ea"/>
                <a:cs typeface="+mj-cs"/>
              </a:rPr>
              <a:t>Öğr.Gör</a:t>
            </a:r>
            <a:r>
              <a:rPr lang="en-US" sz="6000" kern="1200" dirty="0">
                <a:solidFill>
                  <a:schemeClr val="tx1"/>
                </a:solidFill>
                <a:latin typeface="+mj-lt"/>
                <a:ea typeface="+mj-ea"/>
                <a:cs typeface="+mj-cs"/>
              </a:rPr>
              <a:t>. Anıl KUŞ</a:t>
            </a:r>
          </a:p>
        </p:txBody>
      </p:sp>
      <p:sp>
        <p:nvSpPr>
          <p:cNvPr id="5" name="Metin kutusu 4">
            <a:extLst>
              <a:ext uri="{FF2B5EF4-FFF2-40B4-BE49-F238E27FC236}">
                <a16:creationId xmlns:a16="http://schemas.microsoft.com/office/drawing/2014/main" id="{6094C51C-D59C-E3A2-36CE-AD253BF41A01}"/>
              </a:ext>
            </a:extLst>
          </p:cNvPr>
          <p:cNvSpPr txBox="1"/>
          <p:nvPr/>
        </p:nvSpPr>
        <p:spPr>
          <a:xfrm>
            <a:off x="899413" y="7027932"/>
            <a:ext cx="6257991" cy="1553671"/>
          </a:xfrm>
          <a:prstGeom prst="rect">
            <a:avLst/>
          </a:prstGeom>
        </p:spPr>
        <p:txBody>
          <a:bodyPr vert="horz" lIns="91440" tIns="45720" rIns="91440" bIns="45720" rtlCol="0">
            <a:normAutofit/>
          </a:bodyPr>
          <a:lstStyle/>
          <a:p>
            <a:pPr>
              <a:lnSpc>
                <a:spcPct val="90000"/>
              </a:lnSpc>
              <a:spcBef>
                <a:spcPts val="1000"/>
              </a:spcBef>
            </a:pPr>
            <a:r>
              <a:rPr lang="en-US" sz="2400" b="1" kern="1200" dirty="0">
                <a:solidFill>
                  <a:schemeClr val="tx1"/>
                </a:solidFill>
                <a:latin typeface="+mn-lt"/>
                <a:ea typeface="+mn-ea"/>
                <a:cs typeface="+mn-cs"/>
              </a:rPr>
              <a:t>TOROS DİL İŞLEME</a:t>
            </a:r>
          </a:p>
        </p:txBody>
      </p:sp>
      <p:grpSp>
        <p:nvGrpSpPr>
          <p:cNvPr id="14" name="Group 13">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124648" y="1"/>
            <a:ext cx="3669576" cy="5777808"/>
            <a:chOff x="329184" y="1"/>
            <a:chExt cx="524256" cy="5777808"/>
          </a:xfrm>
        </p:grpSpPr>
        <p:cxnSp>
          <p:nvCxnSpPr>
            <p:cNvPr id="15" name="Straight Connector 14">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9897" y="403986"/>
            <a:ext cx="9175168" cy="931316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Resim 3" descr="metin, yazı tipi, grafik, tasarım içeren bir resim&#10;&#10;Açıklama otomatik olarak oluşturuldu">
            <a:extLst>
              <a:ext uri="{FF2B5EF4-FFF2-40B4-BE49-F238E27FC236}">
                <a16:creationId xmlns:a16="http://schemas.microsoft.com/office/drawing/2014/main" id="{CFFF5BCA-5C1B-A386-5950-311D3CAC52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0858" y="853945"/>
            <a:ext cx="8413245" cy="8413245"/>
          </a:xfrm>
          <a:prstGeom prst="rect">
            <a:avLst/>
          </a:prstGeom>
          <a:scene3d>
            <a:camera prst="orthographicFront"/>
            <a:lightRig rig="contrasting" dir="t">
              <a:rot lat="0" lon="0" rev="3000000"/>
            </a:lightRig>
          </a:scene3d>
          <a:sp3d contourW="7620">
            <a:bevelT w="95250" h="31750"/>
            <a:contourClr>
              <a:srgbClr val="333333"/>
            </a:contourClr>
          </a:sp3d>
        </p:spPr>
      </p:pic>
      <p:pic>
        <p:nvPicPr>
          <p:cNvPr id="8" name="Resim 7" descr="metin, ekran görüntüsü, web sitesi, çevrimiçi reklamcılık içeren bir resim&#10;&#10;Açıklama otomatik olarak oluşturuldu">
            <a:extLst>
              <a:ext uri="{FF2B5EF4-FFF2-40B4-BE49-F238E27FC236}">
                <a16:creationId xmlns:a16="http://schemas.microsoft.com/office/drawing/2014/main" id="{65DC4BD6-7D7B-E34C-A8B5-9384347791C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8451" y="1280882"/>
            <a:ext cx="6321360" cy="3562350"/>
          </a:xfrm>
          <a:prstGeom prst="rect">
            <a:avLst/>
          </a:prstGeom>
        </p:spPr>
      </p:pic>
    </p:spTree>
    <p:extLst>
      <p:ext uri="{BB962C8B-B14F-4D97-AF65-F5344CB8AC3E}">
        <p14:creationId xmlns:p14="http://schemas.microsoft.com/office/powerpoint/2010/main" val="3813004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pic>
        <p:nvPicPr>
          <p:cNvPr id="3" name="Resim 2" descr="insan yüzü, kişi, şahıs, insan sakalı, adam, insan içeren bir resim&#10;&#10;Açıklama otomatik olarak oluşturuldu">
            <a:extLst>
              <a:ext uri="{FF2B5EF4-FFF2-40B4-BE49-F238E27FC236}">
                <a16:creationId xmlns:a16="http://schemas.microsoft.com/office/drawing/2014/main" id="{D278B1AB-5924-43FD-3517-E858EF2B652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0" y="1257300"/>
            <a:ext cx="2224088" cy="257492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 name="Metin kutusu 3">
            <a:extLst>
              <a:ext uri="{FF2B5EF4-FFF2-40B4-BE49-F238E27FC236}">
                <a16:creationId xmlns:a16="http://schemas.microsoft.com/office/drawing/2014/main" id="{1AF1932B-DD1D-94D0-0D30-7E3C3ED56989}"/>
              </a:ext>
            </a:extLst>
          </p:cNvPr>
          <p:cNvSpPr txBox="1"/>
          <p:nvPr/>
        </p:nvSpPr>
        <p:spPr>
          <a:xfrm>
            <a:off x="4724400" y="876300"/>
            <a:ext cx="13868400" cy="9079409"/>
          </a:xfrm>
          <a:prstGeom prst="rect">
            <a:avLst/>
          </a:prstGeom>
          <a:noFill/>
        </p:spPr>
        <p:txBody>
          <a:bodyPr wrap="square" rtlCol="0">
            <a:spAutoFit/>
          </a:bodyPr>
          <a:lstStyle/>
          <a:p>
            <a:r>
              <a:rPr lang="tr-TR" sz="2400" b="1" dirty="0"/>
              <a:t>Eğitim</a:t>
            </a:r>
          </a:p>
          <a:p>
            <a:r>
              <a:rPr lang="tr-TR" sz="2000" dirty="0"/>
              <a:t>Lisans – Bahçeşehir Üniversitesi (2015) – Yazılım Mühendisliği</a:t>
            </a:r>
          </a:p>
          <a:p>
            <a:r>
              <a:rPr lang="tr-TR" sz="2000" dirty="0"/>
              <a:t>Yüksek Lisans – Mersin Üniversitesi (2023) – Bilgisayar Mühendisliği</a:t>
            </a:r>
          </a:p>
          <a:p>
            <a:r>
              <a:rPr lang="tr-TR" sz="2000" dirty="0"/>
              <a:t>Doktora – Mersin Üniversitesi (Devam) – Bilgisayar Mühendisliği</a:t>
            </a:r>
          </a:p>
          <a:p>
            <a:endParaRPr lang="tr-TR" sz="2400" dirty="0"/>
          </a:p>
          <a:p>
            <a:r>
              <a:rPr lang="tr-TR" sz="2400" b="1" dirty="0"/>
              <a:t>Deneyim</a:t>
            </a:r>
          </a:p>
          <a:p>
            <a:r>
              <a:rPr lang="tr-TR" sz="2000" dirty="0"/>
              <a:t>Toros Üniversitesi – Öğretim Görevlisi , Bilgisayar Teknolojileri Bölümü (2019 – Halen)</a:t>
            </a:r>
          </a:p>
          <a:p>
            <a:r>
              <a:rPr lang="tr-TR" sz="2000" dirty="0"/>
              <a:t>Özel Seyhan Okulları – Bilgi İşlem (2017-2019)</a:t>
            </a:r>
          </a:p>
          <a:p>
            <a:r>
              <a:rPr lang="tr-TR" sz="2000" dirty="0" err="1"/>
              <a:t>Wirelesssistem</a:t>
            </a:r>
            <a:r>
              <a:rPr lang="tr-TR" sz="2000" dirty="0"/>
              <a:t> – Yazılım Mühendisi (2016-2017)</a:t>
            </a:r>
          </a:p>
          <a:p>
            <a:endParaRPr lang="tr-TR" sz="2400" dirty="0"/>
          </a:p>
          <a:p>
            <a:r>
              <a:rPr lang="tr-TR" sz="2400" b="1" dirty="0"/>
              <a:t>Proje – Patent – Yayın</a:t>
            </a:r>
          </a:p>
          <a:p>
            <a:r>
              <a:rPr lang="en-US" sz="2000" dirty="0"/>
              <a:t>2023 : My Dream Car ( https://github.com/anilkus/Hayalimdeki-Otomobil-My-Dream-Car )</a:t>
            </a:r>
          </a:p>
          <a:p>
            <a:r>
              <a:rPr lang="en-US" sz="2000" dirty="0"/>
              <a:t>2023 : Turkish Automatic Summarization systems : https://github.com/anilkus/TurkishNLP_Summarization</a:t>
            </a:r>
          </a:p>
          <a:p>
            <a:r>
              <a:rPr lang="en-US" sz="2000" dirty="0"/>
              <a:t>2023-</a:t>
            </a:r>
            <a:r>
              <a:rPr lang="tr-TR" sz="2000" dirty="0"/>
              <a:t>Halen</a:t>
            </a:r>
            <a:r>
              <a:rPr lang="en-US" sz="2000" dirty="0"/>
              <a:t>: Enabling multilingual eye-tracking data collection for human and machine </a:t>
            </a:r>
          </a:p>
          <a:p>
            <a:r>
              <a:rPr lang="en-US" sz="2000" dirty="0"/>
              <a:t>language processing research (</a:t>
            </a:r>
            <a:r>
              <a:rPr lang="en-US" sz="2000" dirty="0" err="1"/>
              <a:t>MultiplEYE</a:t>
            </a:r>
            <a:r>
              <a:rPr lang="en-US" sz="2000" dirty="0"/>
              <a:t>), CA21131, COST (European Cooperation in Science </a:t>
            </a:r>
          </a:p>
          <a:p>
            <a:r>
              <a:rPr lang="en-US" sz="2000" dirty="0"/>
              <a:t>and Technology)</a:t>
            </a:r>
          </a:p>
          <a:p>
            <a:r>
              <a:rPr lang="en-US" sz="2000" dirty="0"/>
              <a:t>2023-</a:t>
            </a:r>
            <a:r>
              <a:rPr lang="tr-TR" sz="2000" dirty="0"/>
              <a:t>Halen</a:t>
            </a:r>
            <a:r>
              <a:rPr lang="en-US" sz="2000" dirty="0"/>
              <a:t>: European network for Web-</a:t>
            </a:r>
            <a:r>
              <a:rPr lang="en-US" sz="2000" dirty="0" err="1"/>
              <a:t>centred</a:t>
            </a:r>
            <a:r>
              <a:rPr lang="en-US" sz="2000" dirty="0"/>
              <a:t> linguistic data science (</a:t>
            </a:r>
            <a:r>
              <a:rPr lang="en-US" sz="2000" dirty="0" err="1"/>
              <a:t>NexusLinguarum</a:t>
            </a:r>
            <a:r>
              <a:rPr lang="en-US" sz="2000" dirty="0"/>
              <a:t>), </a:t>
            </a:r>
          </a:p>
          <a:p>
            <a:r>
              <a:rPr lang="en-US" sz="2000" dirty="0"/>
              <a:t>CA18209, COST (European Cooperation in Science and Technology)</a:t>
            </a:r>
          </a:p>
          <a:p>
            <a:endParaRPr lang="tr-TR" sz="2000" dirty="0"/>
          </a:p>
          <a:p>
            <a:r>
              <a:rPr lang="en-US" sz="2000" dirty="0"/>
              <a:t>202</a:t>
            </a:r>
            <a:r>
              <a:rPr lang="tr-TR" sz="2000" dirty="0"/>
              <a:t>3</a:t>
            </a:r>
            <a:r>
              <a:rPr lang="en-US" sz="2000" dirty="0"/>
              <a:t>: </a:t>
            </a:r>
            <a:r>
              <a:rPr lang="tr-TR" sz="2000" dirty="0"/>
              <a:t>Akıllı Kapı, Tescil edilmiş Faydalı </a:t>
            </a:r>
            <a:r>
              <a:rPr lang="tr-TR" sz="2000" dirty="0" err="1"/>
              <a:t>Model,Türkiye</a:t>
            </a:r>
            <a:endParaRPr lang="tr-TR" sz="2000" dirty="0"/>
          </a:p>
          <a:p>
            <a:endParaRPr lang="tr-TR" sz="2000" dirty="0"/>
          </a:p>
          <a:p>
            <a:r>
              <a:rPr lang="tr-TR" sz="2000" dirty="0"/>
              <a:t>KUŞ, A., &amp; ACI, Ç. İ. (2023). An </a:t>
            </a:r>
            <a:r>
              <a:rPr lang="tr-TR" sz="2000" dirty="0" err="1"/>
              <a:t>Extractive</a:t>
            </a:r>
            <a:r>
              <a:rPr lang="tr-TR" sz="2000" dirty="0"/>
              <a:t> </a:t>
            </a:r>
            <a:r>
              <a:rPr lang="tr-TR" sz="2000" dirty="0" err="1"/>
              <a:t>Text</a:t>
            </a:r>
            <a:r>
              <a:rPr lang="tr-TR" sz="2000" dirty="0"/>
              <a:t> </a:t>
            </a:r>
            <a:r>
              <a:rPr lang="tr-TR" sz="2000" dirty="0" err="1"/>
              <a:t>Summarization</a:t>
            </a:r>
            <a:r>
              <a:rPr lang="tr-TR" sz="2000" dirty="0"/>
              <a:t> Model </a:t>
            </a:r>
            <a:r>
              <a:rPr lang="tr-TR" sz="2000" dirty="0" err="1"/>
              <a:t>for</a:t>
            </a:r>
            <a:r>
              <a:rPr lang="tr-TR" sz="2000" dirty="0"/>
              <a:t> </a:t>
            </a:r>
            <a:r>
              <a:rPr lang="tr-TR" sz="2000" dirty="0" err="1"/>
              <a:t>Generating</a:t>
            </a:r>
            <a:r>
              <a:rPr lang="tr-TR" sz="2000" dirty="0"/>
              <a:t> </a:t>
            </a:r>
            <a:r>
              <a:rPr lang="tr-TR" sz="2000" dirty="0" err="1"/>
              <a:t>Extended</a:t>
            </a:r>
            <a:r>
              <a:rPr lang="tr-TR" sz="2000" dirty="0"/>
              <a:t> </a:t>
            </a:r>
          </a:p>
          <a:p>
            <a:r>
              <a:rPr lang="tr-TR" sz="2000" dirty="0" err="1"/>
              <a:t>Abstracts</a:t>
            </a:r>
            <a:r>
              <a:rPr lang="tr-TR" sz="2000" dirty="0"/>
              <a:t> of </a:t>
            </a:r>
            <a:r>
              <a:rPr lang="tr-TR" sz="2000" dirty="0" err="1"/>
              <a:t>Medical</a:t>
            </a:r>
            <a:r>
              <a:rPr lang="tr-TR" sz="2000" dirty="0"/>
              <a:t> </a:t>
            </a:r>
            <a:r>
              <a:rPr lang="tr-TR" sz="2000" dirty="0" err="1"/>
              <a:t>Papers</a:t>
            </a:r>
            <a:r>
              <a:rPr lang="tr-TR" sz="2000" dirty="0"/>
              <a:t> in </a:t>
            </a:r>
            <a:r>
              <a:rPr lang="tr-TR" sz="2000" dirty="0" err="1"/>
              <a:t>Turkish</a:t>
            </a:r>
            <a:r>
              <a:rPr lang="tr-TR" sz="2000" dirty="0"/>
              <a:t>. Bilgisayar Bilimleri Ve Teknolojileri Dergisi, 4(1), 19-26. </a:t>
            </a:r>
          </a:p>
          <a:p>
            <a:r>
              <a:rPr lang="tr-TR" sz="2000" dirty="0"/>
              <a:t>( https://doi.org/10.54047/bibted.1260697 )</a:t>
            </a:r>
          </a:p>
          <a:p>
            <a:r>
              <a:rPr lang="tr-TR" sz="2000" dirty="0"/>
              <a:t>A. KUŞ ve Ç. İ. ACI, “</a:t>
            </a:r>
            <a:r>
              <a:rPr lang="tr-TR" sz="2000" dirty="0" err="1"/>
              <a:t>Performance</a:t>
            </a:r>
            <a:r>
              <a:rPr lang="tr-TR" sz="2000" dirty="0"/>
              <a:t> Evaluation of </a:t>
            </a:r>
            <a:r>
              <a:rPr lang="tr-TR" sz="2000" dirty="0" err="1"/>
              <a:t>the</a:t>
            </a:r>
            <a:r>
              <a:rPr lang="tr-TR" sz="2000" dirty="0"/>
              <a:t> </a:t>
            </a:r>
            <a:r>
              <a:rPr lang="tr-TR" sz="2000" dirty="0" err="1"/>
              <a:t>Extractive</a:t>
            </a:r>
            <a:r>
              <a:rPr lang="tr-TR" sz="2000" dirty="0"/>
              <a:t> </a:t>
            </a:r>
            <a:r>
              <a:rPr lang="tr-TR" sz="2000" dirty="0" err="1"/>
              <a:t>Methods</a:t>
            </a:r>
            <a:r>
              <a:rPr lang="tr-TR" sz="2000" dirty="0"/>
              <a:t> in </a:t>
            </a:r>
            <a:r>
              <a:rPr lang="tr-TR" sz="2000" dirty="0" err="1"/>
              <a:t>Automatic</a:t>
            </a:r>
            <a:r>
              <a:rPr lang="tr-TR" sz="2000" dirty="0"/>
              <a:t> </a:t>
            </a:r>
            <a:r>
              <a:rPr lang="tr-TR" sz="2000" dirty="0" err="1"/>
              <a:t>Text</a:t>
            </a:r>
            <a:r>
              <a:rPr lang="tr-TR" sz="2000" dirty="0"/>
              <a:t> </a:t>
            </a:r>
          </a:p>
          <a:p>
            <a:r>
              <a:rPr lang="tr-TR" sz="2000" dirty="0" err="1"/>
              <a:t>Summarization</a:t>
            </a:r>
            <a:r>
              <a:rPr lang="tr-TR" sz="2000" dirty="0"/>
              <a:t> Using </a:t>
            </a:r>
            <a:r>
              <a:rPr lang="tr-TR" sz="2000" dirty="0" err="1"/>
              <a:t>Medical</a:t>
            </a:r>
            <a:r>
              <a:rPr lang="tr-TR" sz="2000" dirty="0"/>
              <a:t> </a:t>
            </a:r>
            <a:r>
              <a:rPr lang="tr-TR" sz="2000" dirty="0" err="1"/>
              <a:t>Papers</a:t>
            </a:r>
            <a:r>
              <a:rPr lang="tr-TR" sz="2000" dirty="0"/>
              <a:t>”, GMBD, c. 9, </a:t>
            </a:r>
            <a:r>
              <a:rPr lang="tr-TR" sz="2000" dirty="0" err="1"/>
              <a:t>sy</a:t>
            </a:r>
            <a:r>
              <a:rPr lang="tr-TR" sz="2000" dirty="0"/>
              <a:t>. 4 - ICAIAME 2023, </a:t>
            </a:r>
            <a:r>
              <a:rPr lang="tr-TR" sz="2000" dirty="0" err="1"/>
              <a:t>ss</a:t>
            </a:r>
            <a:r>
              <a:rPr lang="tr-TR" sz="2000" dirty="0"/>
              <a:t>. 14–22, 2023. (https://dergipark.org.tr/tr/pub/gmbd/issue/81757/1391888)</a:t>
            </a:r>
            <a:endParaRPr lang="tr-TR" sz="2400" dirty="0"/>
          </a:p>
          <a:p>
            <a:endParaRPr lang="tr-TR" sz="2400" dirty="0"/>
          </a:p>
        </p:txBody>
      </p:sp>
      <p:sp>
        <p:nvSpPr>
          <p:cNvPr id="5" name="Metin kutusu 4">
            <a:extLst>
              <a:ext uri="{FF2B5EF4-FFF2-40B4-BE49-F238E27FC236}">
                <a16:creationId xmlns:a16="http://schemas.microsoft.com/office/drawing/2014/main" id="{466914B9-9012-011E-91F9-B7B1A3757E98}"/>
              </a:ext>
            </a:extLst>
          </p:cNvPr>
          <p:cNvSpPr txBox="1"/>
          <p:nvPr/>
        </p:nvSpPr>
        <p:spPr>
          <a:xfrm>
            <a:off x="1219200" y="4815367"/>
            <a:ext cx="2376488" cy="707886"/>
          </a:xfrm>
          <a:prstGeom prst="rect">
            <a:avLst/>
          </a:prstGeom>
          <a:noFill/>
        </p:spPr>
        <p:txBody>
          <a:bodyPr wrap="square" rtlCol="0">
            <a:spAutoFit/>
          </a:bodyPr>
          <a:lstStyle/>
          <a:p>
            <a:pPr algn="ctr"/>
            <a:r>
              <a:rPr lang="tr-TR" sz="4000" b="1" dirty="0"/>
              <a:t>Anıl Kuş</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4" name="Başlık 3">
            <a:extLst>
              <a:ext uri="{FF2B5EF4-FFF2-40B4-BE49-F238E27FC236}">
                <a16:creationId xmlns:a16="http://schemas.microsoft.com/office/drawing/2014/main" id="{F65B6D17-451A-28BB-D53C-B23850A6AEBB}"/>
              </a:ext>
            </a:extLst>
          </p:cNvPr>
          <p:cNvSpPr>
            <a:spLocks noGrp="1"/>
          </p:cNvSpPr>
          <p:nvPr>
            <p:ph type="ctrTitle"/>
          </p:nvPr>
        </p:nvSpPr>
        <p:spPr>
          <a:xfrm>
            <a:off x="533400" y="723900"/>
            <a:ext cx="16154400" cy="1470025"/>
          </a:xfrm>
        </p:spPr>
        <p:txBody>
          <a:bodyPr>
            <a:normAutofit/>
          </a:bodyPr>
          <a:lstStyle/>
          <a:p>
            <a:pPr algn="l"/>
            <a:r>
              <a:rPr lang="tr-TR" sz="6000" b="1" dirty="0"/>
              <a:t>Türkçeni Koru</a:t>
            </a:r>
          </a:p>
        </p:txBody>
      </p:sp>
      <p:sp>
        <p:nvSpPr>
          <p:cNvPr id="5" name="Alt Başlık 4">
            <a:extLst>
              <a:ext uri="{FF2B5EF4-FFF2-40B4-BE49-F238E27FC236}">
                <a16:creationId xmlns:a16="http://schemas.microsoft.com/office/drawing/2014/main" id="{F74BE1DA-E431-F1B1-40DF-449BF3FC7B0E}"/>
              </a:ext>
            </a:extLst>
          </p:cNvPr>
          <p:cNvSpPr>
            <a:spLocks noGrp="1"/>
          </p:cNvSpPr>
          <p:nvPr>
            <p:ph type="subTitle" idx="1"/>
          </p:nvPr>
        </p:nvSpPr>
        <p:spPr>
          <a:xfrm>
            <a:off x="762000" y="3179407"/>
            <a:ext cx="16154400" cy="6400800"/>
          </a:xfrm>
        </p:spPr>
        <p:txBody>
          <a:bodyPr/>
          <a:lstStyle/>
          <a:p>
            <a:pPr algn="l"/>
            <a:r>
              <a:rPr lang="tr-TR" dirty="0">
                <a:solidFill>
                  <a:schemeClr val="tx1"/>
                </a:solidFill>
              </a:rPr>
              <a:t>Dijital çağ ve globalleşmenin etkisiyle doğal diller tehdit altına girmiştir. Günlük hayatta, özellikle sosyal medya başta olmak üzere, görsel basın, haber siteleri, dizi/film veya herhangi bir konferansta insanların bilinçli veya bilinçsiz olarak Türkçe cümlelerin içerisine yabancı kelimeler eklediklerine şahit oluyoruz. Bu durum Türkçe diline zarar vermekte, uzun vadede dilin yok olmasına neden olabilmektedir.</a:t>
            </a:r>
          </a:p>
          <a:p>
            <a:pPr algn="l"/>
            <a:r>
              <a:rPr lang="tr-TR" dirty="0">
                <a:solidFill>
                  <a:schemeClr val="tx1"/>
                </a:solidFill>
              </a:rPr>
              <a:t>Geliştirilecek yapay zeka destekli uygulama ile, bu tarz konuşmaların yer aldığı metinleri analiz etmeyi, Türkçe olmayan kelimeleri tespit edip, yeniden cümle üretmeyi hedeflenmektedir.</a:t>
            </a:r>
          </a:p>
          <a:p>
            <a:pPr algn="l"/>
            <a:r>
              <a:rPr lang="tr-TR" dirty="0">
                <a:solidFill>
                  <a:schemeClr val="tx1"/>
                </a:solidFill>
              </a:rPr>
              <a:t>Bu çalışma için internette yer alan haber siteleri, film/dizilerin altyazı dosyaları vb. içeren verileri kendimiz oluşturacağız. Ön işlem aşamasından geçen veriler makine/derin öğrenmesi algoritmalarıyla eğitilerek doğru Türkçe kurallarına sahip haliyle üretilmiş olacak.</a:t>
            </a:r>
          </a:p>
          <a:p>
            <a:pPr algn="l"/>
            <a:r>
              <a:rPr lang="tr-TR" dirty="0">
                <a:solidFill>
                  <a:schemeClr val="tx1"/>
                </a:solidFill>
              </a:rPr>
              <a:t>Bu proje ile, Türkçe dilinin zenginliği, kültürümüze olan etkisi bir kez daha gösterilmiş olacak ve insanlarda Türkçe dilini koruma noktasında farkındalık sağlanacaktır.</a:t>
            </a:r>
          </a:p>
        </p:txBody>
      </p:sp>
      <p:pic>
        <p:nvPicPr>
          <p:cNvPr id="9" name="Resim 8" descr="metin, yazı tipi, grafik, tasarım içeren bir resim&#10;&#10;Açıklama otomatik olarak oluşturuldu">
            <a:extLst>
              <a:ext uri="{FF2B5EF4-FFF2-40B4-BE49-F238E27FC236}">
                <a16:creationId xmlns:a16="http://schemas.microsoft.com/office/drawing/2014/main" id="{AC544EF8-C373-01AB-B6C2-59A3A62929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97000" y="381913"/>
            <a:ext cx="2304753" cy="230475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2267365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33</TotalTime>
  <Words>450</Words>
  <Application>Microsoft Office PowerPoint</Application>
  <PresentationFormat>Özel</PresentationFormat>
  <Paragraphs>34</Paragraphs>
  <Slides>4</Slides>
  <Notes>2</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4</vt:i4>
      </vt:variant>
    </vt:vector>
  </HeadingPairs>
  <TitlesOfParts>
    <vt:vector size="8" baseType="lpstr">
      <vt:lpstr>Arial</vt:lpstr>
      <vt:lpstr>Calibri</vt:lpstr>
      <vt:lpstr>Aptos</vt:lpstr>
      <vt:lpstr>Office Theme</vt:lpstr>
      <vt:lpstr>PowerPoint Sunusu</vt:lpstr>
      <vt:lpstr>PowerPoint Sunusu</vt:lpstr>
      <vt:lpstr>PowerPoint Sunusu</vt:lpstr>
      <vt:lpstr>Türkçeni Koru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Türkite Açık Kaynak Platformu Online Yarışma Programı</dc:title>
  <cp:lastModifiedBy>anıl kuş</cp:lastModifiedBy>
  <cp:revision>3</cp:revision>
  <dcterms:created xsi:type="dcterms:W3CDTF">2006-08-16T00:00:00Z</dcterms:created>
  <dcterms:modified xsi:type="dcterms:W3CDTF">2024-05-22T12:52:40Z</dcterms:modified>
  <dc:identifier>DAGEJ7SY7RY</dc:identifier>
</cp:coreProperties>
</file>