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1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9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9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1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3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4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5225801-4ABB-4FBD-9699-A8127CF8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tr-TR" sz="5400" dirty="0"/>
              <a:t>Web Güvenliği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75EF7C-16B2-4FB3-B300-F6A5EDE2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Programlama </a:t>
            </a:r>
            <a:r>
              <a:rPr lang="tr-TR" sz="2000">
                <a:solidFill>
                  <a:schemeClr val="tx1">
                    <a:lumMod val="85000"/>
                    <a:lumOff val="15000"/>
                  </a:schemeClr>
                </a:solidFill>
              </a:rPr>
              <a:t>ıI</a:t>
            </a:r>
            <a:endParaRPr lang="tr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tr-T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Resim 4" descr="oturma, parketme, metre, araba içeren bir resim&#10;&#10;Açıklama otomatik olarak oluşturuldu">
            <a:extLst>
              <a:ext uri="{FF2B5EF4-FFF2-40B4-BE49-F238E27FC236}">
                <a16:creationId xmlns:a16="http://schemas.microsoft.com/office/drawing/2014/main" id="{5C715CA0-8221-4510-8C6F-381CA2DA2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55250"/>
            <a:ext cx="6912217" cy="44238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36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A226D3-D67D-4E78-8AFD-3791E33A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 Site Scripting (XSS)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4D848-CFA2-48BE-B67D-670A0DA7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Genellikle </a:t>
            </a:r>
            <a:r>
              <a:rPr lang="tr-TR" dirty="0" err="1"/>
              <a:t>url’nin</a:t>
            </a:r>
            <a:r>
              <a:rPr lang="tr-TR" dirty="0"/>
              <a:t> sonuna </a:t>
            </a:r>
            <a:r>
              <a:rPr lang="tr-TR" dirty="0" err="1"/>
              <a:t>javascript</a:t>
            </a:r>
            <a:r>
              <a:rPr lang="tr-TR" dirty="0"/>
              <a:t> kodları yazarak, bulunan sayfada </a:t>
            </a:r>
            <a:r>
              <a:rPr lang="tr-TR" dirty="0" err="1"/>
              <a:t>js</a:t>
            </a:r>
            <a:r>
              <a:rPr lang="tr-TR" dirty="0"/>
              <a:t> kodları arasına yazılan metnin görülmesiyle sağlanır.</a:t>
            </a:r>
          </a:p>
          <a:p>
            <a:r>
              <a:rPr lang="tr-TR" dirty="0"/>
              <a:t>Bu şekilde açık takip edilerek veri tabanına kadar giriş yapılabilir. Ancak genelde sayfanın mesaj vermesi yeterlidir.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10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A226D3-D67D-4E78-8AFD-3791E33A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 Site Scripting (XSS)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4D848-CFA2-48BE-B67D-670A0DA7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Çapraz kod çalıştırma anlamına gelmektedir.</a:t>
            </a:r>
          </a:p>
          <a:p>
            <a:r>
              <a:rPr lang="tr-TR" dirty="0"/>
              <a:t>XSS açığı dinamik web uygulamalarında olan bir güvenlik açığıdır.</a:t>
            </a:r>
          </a:p>
          <a:p>
            <a:r>
              <a:rPr lang="tr-TR" dirty="0"/>
              <a:t>Geçmişte çok daha yaygın olsa da, özellikle yeni web programlama öğrenen kişilerin oluşturduğu sitelerde sık sık görülür.</a:t>
            </a:r>
          </a:p>
          <a:p>
            <a:r>
              <a:rPr lang="tr-TR" dirty="0"/>
              <a:t>En çok POST ve GET </a:t>
            </a:r>
            <a:r>
              <a:rPr lang="tr-TR" dirty="0" err="1"/>
              <a:t>metodlarının</a:t>
            </a:r>
            <a:r>
              <a:rPr lang="tr-TR" dirty="0"/>
              <a:t> kullanıldığı yerlerde ortaya çıkar.</a:t>
            </a:r>
          </a:p>
          <a:p>
            <a:r>
              <a:rPr lang="tr-TR" dirty="0"/>
              <a:t>Html olarak TEXTBOX ,SEARCH veya İLETİŞİM FORMU kısımlarında olur.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921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A226D3-D67D-4E78-8AFD-3791E33A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24D848-CFA2-48BE-B67D-670A0DA7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2060"/>
                </a:solidFill>
              </a:rPr>
              <a:t>Reflected</a:t>
            </a:r>
            <a:r>
              <a:rPr lang="tr-TR" b="1" dirty="0">
                <a:solidFill>
                  <a:srgbClr val="002060"/>
                </a:solidFill>
              </a:rPr>
              <a:t> XSS: </a:t>
            </a:r>
            <a:r>
              <a:rPr lang="tr-TR" dirty="0"/>
              <a:t>en çok rastlanan XSS </a:t>
            </a:r>
            <a:r>
              <a:rPr lang="tr-TR" dirty="0" err="1"/>
              <a:t>türüdür.Kullanıcıdan</a:t>
            </a:r>
            <a:r>
              <a:rPr lang="tr-TR" dirty="0"/>
              <a:t> alınan bir giriş doğrudan ekrana basıldığında meydana gelir.</a:t>
            </a:r>
          </a:p>
          <a:p>
            <a:r>
              <a:rPr lang="tr-TR" b="1" dirty="0">
                <a:solidFill>
                  <a:srgbClr val="002060"/>
                </a:solidFill>
              </a:rPr>
              <a:t>DOM </a:t>
            </a:r>
            <a:r>
              <a:rPr lang="tr-TR" b="1" dirty="0" err="1">
                <a:solidFill>
                  <a:srgbClr val="002060"/>
                </a:solidFill>
              </a:rPr>
              <a:t>Based</a:t>
            </a:r>
            <a:r>
              <a:rPr lang="tr-TR" b="1" dirty="0">
                <a:solidFill>
                  <a:srgbClr val="002060"/>
                </a:solidFill>
              </a:rPr>
              <a:t> XSS : </a:t>
            </a:r>
            <a:r>
              <a:rPr lang="tr-TR" dirty="0"/>
              <a:t>DOM Belge nesnesi anlamına gelmektedir. İnternet tarayıcıları, girilen site adresini belge ve bu belge içinde bulunan her şeyi nesne olarak görmektedir. </a:t>
            </a:r>
            <a:r>
              <a:rPr lang="tr-TR" dirty="0" err="1"/>
              <a:t>Yazı,form</a:t>
            </a:r>
            <a:r>
              <a:rPr lang="tr-TR" dirty="0"/>
              <a:t> veya resim gibi elemanlar birer </a:t>
            </a:r>
            <a:r>
              <a:rPr lang="tr-TR" dirty="0" err="1"/>
              <a:t>nesnedir.DOM</a:t>
            </a:r>
            <a:r>
              <a:rPr lang="tr-TR" dirty="0"/>
              <a:t> bu nesnenin özelliklerine </a:t>
            </a:r>
            <a:r>
              <a:rPr lang="tr-TR" dirty="0" err="1"/>
              <a:t>müdahele</a:t>
            </a:r>
            <a:r>
              <a:rPr lang="tr-TR" dirty="0"/>
              <a:t> edebilmemize olanak sağlar. HTML DOM nesnesinin, </a:t>
            </a:r>
            <a:r>
              <a:rPr lang="tr-TR" dirty="0" err="1"/>
              <a:t>JavaScript</a:t>
            </a:r>
            <a:r>
              <a:rPr lang="tr-TR" dirty="0"/>
              <a:t> ile üzerinde oynama yapılmasından kaynaklanır.</a:t>
            </a:r>
          </a:p>
          <a:p>
            <a:r>
              <a:rPr lang="tr-TR" b="1" dirty="0" err="1">
                <a:solidFill>
                  <a:srgbClr val="002060"/>
                </a:solidFill>
              </a:rPr>
              <a:t>Stored</a:t>
            </a:r>
            <a:r>
              <a:rPr lang="tr-TR" b="1" dirty="0">
                <a:solidFill>
                  <a:srgbClr val="002060"/>
                </a:solidFill>
              </a:rPr>
              <a:t> XSS : </a:t>
            </a:r>
            <a:r>
              <a:rPr lang="tr-TR" dirty="0"/>
              <a:t>Bu saldırı türü kullanıcıya yönelik değil, forumlar yorum sayfaları gibi yerlerde geçerlidir.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08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F4192-2DAF-4355-B651-049A0077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XSS ve Güvenlik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470CBC-5C5E-46C0-B05E-D075812C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1348"/>
            <a:ext cx="10058400" cy="3917745"/>
          </a:xfrm>
        </p:spPr>
        <p:txBody>
          <a:bodyPr>
            <a:normAutofit fontScale="85000" lnSpcReduction="20000"/>
          </a:bodyPr>
          <a:lstStyle/>
          <a:p>
            <a:r>
              <a:rPr lang="tr-TR" b="1" u="sng" dirty="0">
                <a:solidFill>
                  <a:srgbClr val="002060"/>
                </a:solidFill>
              </a:rPr>
              <a:t>FİLTRELEME</a:t>
            </a:r>
          </a:p>
          <a:p>
            <a:r>
              <a:rPr lang="tr-TR" dirty="0"/>
              <a:t>İlk akla gelen </a:t>
            </a:r>
            <a:r>
              <a:rPr lang="tr-TR" dirty="0" err="1"/>
              <a:t>yöntemdir.Diğer</a:t>
            </a:r>
            <a:r>
              <a:rPr lang="tr-TR" dirty="0"/>
              <a:t> seçeneklere göre daha basit bir yöntemdir.</a:t>
            </a:r>
          </a:p>
          <a:p>
            <a:r>
              <a:rPr lang="tr-TR" dirty="0" err="1"/>
              <a:t>Scriptte</a:t>
            </a:r>
            <a:r>
              <a:rPr lang="tr-TR" dirty="0"/>
              <a:t> kullanılan </a:t>
            </a:r>
            <a:r>
              <a:rPr lang="tr-TR" dirty="0" err="1"/>
              <a:t>tagları</a:t>
            </a:r>
            <a:r>
              <a:rPr lang="tr-TR" dirty="0"/>
              <a:t>(etiketleri) filtreleyerek bu açığı kapatmayı deneriz.</a:t>
            </a:r>
          </a:p>
          <a:p>
            <a:r>
              <a:rPr lang="tr-TR" dirty="0"/>
              <a:t>&lt;</a:t>
            </a:r>
            <a:r>
              <a:rPr lang="tr-TR" dirty="0" err="1"/>
              <a:t>script</a:t>
            </a:r>
            <a:r>
              <a:rPr lang="tr-TR" dirty="0"/>
              <a:t>&gt;</a:t>
            </a:r>
            <a:r>
              <a:rPr lang="tr-TR" dirty="0" err="1"/>
              <a:t>alert</a:t>
            </a:r>
            <a:r>
              <a:rPr lang="tr-TR" dirty="0"/>
              <a:t>(‘’</a:t>
            </a:r>
            <a:r>
              <a:rPr lang="tr-TR" dirty="0" err="1"/>
              <a:t>BilgiGuvenligi</a:t>
            </a:r>
            <a:r>
              <a:rPr lang="tr-TR" dirty="0"/>
              <a:t>’’)&lt;/</a:t>
            </a:r>
            <a:r>
              <a:rPr lang="tr-TR" dirty="0" err="1"/>
              <a:t>script</a:t>
            </a:r>
            <a:r>
              <a:rPr lang="tr-TR" dirty="0"/>
              <a:t>&gt;</a:t>
            </a:r>
          </a:p>
          <a:p>
            <a:r>
              <a:rPr lang="tr-TR" dirty="0" err="1"/>
              <a:t>Script</a:t>
            </a:r>
            <a:r>
              <a:rPr lang="tr-TR" dirty="0"/>
              <a:t> etiketleri genelde bu açığa sahip etiketlerdir.</a:t>
            </a:r>
          </a:p>
          <a:p>
            <a:r>
              <a:rPr lang="tr-TR" dirty="0"/>
              <a:t>Bu </a:t>
            </a:r>
            <a:r>
              <a:rPr lang="tr-TR" dirty="0" err="1"/>
              <a:t>tagların</a:t>
            </a:r>
            <a:r>
              <a:rPr lang="tr-TR" dirty="0"/>
              <a:t> filtrelenmesi için dinamik kısmına (</a:t>
            </a:r>
            <a:r>
              <a:rPr lang="tr-TR" dirty="0" err="1"/>
              <a:t>php</a:t>
            </a:r>
            <a:r>
              <a:rPr lang="tr-TR" dirty="0"/>
              <a:t> kısmına) aşağıdaki filtrelemeyi ekleriz.</a:t>
            </a:r>
          </a:p>
          <a:p>
            <a:r>
              <a:rPr lang="tr-TR" dirty="0"/>
              <a:t>&lt;?</a:t>
            </a:r>
            <a:r>
              <a:rPr lang="tr-TR" dirty="0" err="1"/>
              <a:t>php</a:t>
            </a:r>
            <a:endParaRPr lang="tr-TR" dirty="0"/>
          </a:p>
          <a:p>
            <a:r>
              <a:rPr lang="tr-TR" dirty="0" err="1"/>
              <a:t>Htmlentities</a:t>
            </a:r>
            <a:r>
              <a:rPr lang="tr-TR" dirty="0"/>
              <a:t>(</a:t>
            </a:r>
            <a:r>
              <a:rPr lang="tr-TR" dirty="0" err="1"/>
              <a:t>urldecode</a:t>
            </a:r>
            <a:r>
              <a:rPr lang="tr-TR" dirty="0"/>
              <a:t> ($</a:t>
            </a:r>
            <a:r>
              <a:rPr lang="tr-TR" dirty="0" err="1"/>
              <a:t>xss_guvenlikod</a:t>
            </a:r>
            <a:r>
              <a:rPr lang="tr-TR" dirty="0"/>
              <a:t>);</a:t>
            </a:r>
          </a:p>
          <a:p>
            <a:r>
              <a:rPr lang="tr-TR" dirty="0"/>
              <a:t>?&gt;</a:t>
            </a:r>
          </a:p>
          <a:p>
            <a:r>
              <a:rPr lang="tr-TR" dirty="0"/>
              <a:t>HTMLENTITIES ile &lt;,&gt; ve &amp; gibi karakterlerin oluşumu engellenir. Bu sayede bu </a:t>
            </a:r>
            <a:r>
              <a:rPr lang="tr-TR" dirty="0" err="1"/>
              <a:t>taglar</a:t>
            </a:r>
            <a:r>
              <a:rPr lang="tr-TR" dirty="0"/>
              <a:t> yazılamamaktadır.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38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F4192-2DAF-4355-B651-049A0077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ENCODİNG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470CBC-5C5E-46C0-B05E-D075812C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Cross site </a:t>
            </a:r>
            <a:r>
              <a:rPr lang="tr-TR" dirty="0" err="1"/>
              <a:t>scripting</a:t>
            </a:r>
            <a:r>
              <a:rPr lang="tr-TR" dirty="0"/>
              <a:t> güvenliğini sağlamanın bir yolu da html veya </a:t>
            </a:r>
            <a:r>
              <a:rPr lang="tr-TR" dirty="0" err="1"/>
              <a:t>javascript</a:t>
            </a:r>
            <a:r>
              <a:rPr lang="tr-TR" dirty="0"/>
              <a:t> kodlarımızı şifrelemektir.</a:t>
            </a:r>
          </a:p>
          <a:p>
            <a:r>
              <a:rPr lang="tr-TR" dirty="0"/>
              <a:t>Bu sayede kaynak kodlarımız başkaları tarafından görüntülenemez.</a:t>
            </a:r>
          </a:p>
          <a:p>
            <a:r>
              <a:rPr lang="tr-TR" dirty="0"/>
              <a:t>Gerekli olan </a:t>
            </a:r>
            <a:r>
              <a:rPr lang="tr-TR" dirty="0" err="1"/>
              <a:t>encoding</a:t>
            </a:r>
            <a:r>
              <a:rPr lang="tr-TR" dirty="0"/>
              <a:t> yazılımı internetten ücretsiz olarak indirilebilir veya hazır siteler kullanılabilir.</a:t>
            </a:r>
          </a:p>
          <a:p>
            <a:r>
              <a:rPr lang="tr-TR" dirty="0"/>
              <a:t>Türkçe sitelerde sorunlara yol açmaktadır.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673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B2CECF-9668-474C-8A8A-081F738D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HMTL INJECTION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D2A957-0BD4-44CD-9CCE-6E04F172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</a:t>
            </a:r>
            <a:r>
              <a:rPr lang="tr-TR" dirty="0" err="1"/>
              <a:t>injection</a:t>
            </a:r>
            <a:r>
              <a:rPr lang="tr-TR" dirty="0"/>
              <a:t> saldırısı ile hedef siteye giriş </a:t>
            </a:r>
            <a:r>
              <a:rPr lang="tr-TR" dirty="0" err="1"/>
              <a:t>yapıldığında,aynı</a:t>
            </a:r>
            <a:r>
              <a:rPr lang="tr-TR" dirty="0"/>
              <a:t> anda istediğimiz herhangi bir siteye yönlendirme </a:t>
            </a:r>
            <a:r>
              <a:rPr lang="tr-TR" dirty="0" err="1"/>
              <a:t>yapılabilmektedir.Günümüzde</a:t>
            </a:r>
            <a:r>
              <a:rPr lang="tr-TR" dirty="0"/>
              <a:t> halen yapılmaktadır.</a:t>
            </a:r>
          </a:p>
          <a:p>
            <a:r>
              <a:rPr lang="tr-TR" dirty="0"/>
              <a:t>&lt;meta http-</a:t>
            </a:r>
            <a:r>
              <a:rPr lang="tr-TR" dirty="0" err="1"/>
              <a:t>equiv</a:t>
            </a:r>
            <a:r>
              <a:rPr lang="tr-TR" dirty="0"/>
              <a:t>=‘’</a:t>
            </a:r>
            <a:r>
              <a:rPr lang="tr-TR" dirty="0" err="1"/>
              <a:t>refresh</a:t>
            </a:r>
            <a:r>
              <a:rPr lang="tr-TR" dirty="0"/>
              <a:t>’’ </a:t>
            </a:r>
            <a:r>
              <a:rPr lang="tr-TR" dirty="0" err="1"/>
              <a:t>content</a:t>
            </a:r>
            <a:r>
              <a:rPr lang="tr-TR" dirty="0"/>
              <a:t>=‘’0;URL=http://toros.edu.tr’’&gt;</a:t>
            </a:r>
          </a:p>
          <a:p>
            <a:r>
              <a:rPr lang="tr-TR" dirty="0"/>
              <a:t>Yukarıdaki kod sayesinde site yenilenecek ve istediğimiz siteye yönlendirilecek.</a:t>
            </a:r>
          </a:p>
        </p:txBody>
      </p:sp>
    </p:spTree>
    <p:extLst>
      <p:ext uri="{BB962C8B-B14F-4D97-AF65-F5344CB8AC3E}">
        <p14:creationId xmlns:p14="http://schemas.microsoft.com/office/powerpoint/2010/main" val="538038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390</Words>
  <Application>Microsoft Office PowerPoint</Application>
  <PresentationFormat>Geniş ekran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RetrospectVTI</vt:lpstr>
      <vt:lpstr>Web Güvenliği</vt:lpstr>
      <vt:lpstr>Cross Site Scripting (XSS)</vt:lpstr>
      <vt:lpstr>Cross Site Scripting (XSS)</vt:lpstr>
      <vt:lpstr>XSS Türleri</vt:lpstr>
      <vt:lpstr>XSS ve Güvenlik</vt:lpstr>
      <vt:lpstr>ENCODİNG</vt:lpstr>
      <vt:lpstr>HMTL INJECTION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Güvenliği</dc:title>
  <dc:creator>anıl kuş</dc:creator>
  <cp:lastModifiedBy>anıl kuş</cp:lastModifiedBy>
  <cp:revision>30</cp:revision>
  <dcterms:created xsi:type="dcterms:W3CDTF">2020-04-18T09:54:10Z</dcterms:created>
  <dcterms:modified xsi:type="dcterms:W3CDTF">2022-12-27T08:22:59Z</dcterms:modified>
</cp:coreProperties>
</file>