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332518B-A10F-46DE-8996-A843EFA46E4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70E332-9B17-4040-A539-877FAC3826A3}">
      <dgm:prSet/>
      <dgm:spPr/>
      <dgm:t>
        <a:bodyPr/>
        <a:lstStyle/>
        <a:p>
          <a:pPr>
            <a:lnSpc>
              <a:spcPct val="100000"/>
            </a:lnSpc>
            <a:defRPr cap="all"/>
          </a:pPr>
          <a:r>
            <a:rPr lang="tr-TR"/>
            <a:t>1. Otomatik</a:t>
          </a:r>
          <a:endParaRPr lang="en-US"/>
        </a:p>
      </dgm:t>
    </dgm:pt>
    <dgm:pt modelId="{637456DD-AB18-4997-9D62-4FA5EA346288}" type="parTrans" cxnId="{6B2184F6-C1AC-4912-BA0B-182D33B22B88}">
      <dgm:prSet/>
      <dgm:spPr/>
      <dgm:t>
        <a:bodyPr/>
        <a:lstStyle/>
        <a:p>
          <a:endParaRPr lang="en-US"/>
        </a:p>
      </dgm:t>
    </dgm:pt>
    <dgm:pt modelId="{31F7100F-EE01-43D5-BAEE-51CDCCB0D0C3}" type="sibTrans" cxnId="{6B2184F6-C1AC-4912-BA0B-182D33B22B88}">
      <dgm:prSet/>
      <dgm:spPr/>
      <dgm:t>
        <a:bodyPr/>
        <a:lstStyle/>
        <a:p>
          <a:endParaRPr lang="en-US"/>
        </a:p>
      </dgm:t>
    </dgm:pt>
    <dgm:pt modelId="{AC6C6C5A-53E3-476D-B543-56459B34E226}">
      <dgm:prSet/>
      <dgm:spPr/>
      <dgm:t>
        <a:bodyPr/>
        <a:lstStyle/>
        <a:p>
          <a:pPr>
            <a:lnSpc>
              <a:spcPct val="100000"/>
            </a:lnSpc>
            <a:defRPr cap="all"/>
          </a:pPr>
          <a:r>
            <a:rPr lang="tr-TR"/>
            <a:t>2. Online şekilde</a:t>
          </a:r>
          <a:endParaRPr lang="en-US"/>
        </a:p>
      </dgm:t>
    </dgm:pt>
    <dgm:pt modelId="{A604E933-BD35-4E99-AEFA-A9F608495F66}" type="parTrans" cxnId="{34B1CF50-C808-4F09-A33C-8E5943D62377}">
      <dgm:prSet/>
      <dgm:spPr/>
      <dgm:t>
        <a:bodyPr/>
        <a:lstStyle/>
        <a:p>
          <a:endParaRPr lang="en-US"/>
        </a:p>
      </dgm:t>
    </dgm:pt>
    <dgm:pt modelId="{C42A45AE-8558-4191-B2E0-2C247F50B384}" type="sibTrans" cxnId="{34B1CF50-C808-4F09-A33C-8E5943D62377}">
      <dgm:prSet/>
      <dgm:spPr/>
      <dgm:t>
        <a:bodyPr/>
        <a:lstStyle/>
        <a:p>
          <a:endParaRPr lang="en-US"/>
        </a:p>
      </dgm:t>
    </dgm:pt>
    <dgm:pt modelId="{A797B58D-89C3-4804-864A-95EC261E5381}">
      <dgm:prSet/>
      <dgm:spPr/>
      <dgm:t>
        <a:bodyPr/>
        <a:lstStyle/>
        <a:p>
          <a:pPr>
            <a:lnSpc>
              <a:spcPct val="100000"/>
            </a:lnSpc>
            <a:defRPr cap="all"/>
          </a:pPr>
          <a:r>
            <a:rPr lang="tr-TR" dirty="0"/>
            <a:t>3. Manuel olarak</a:t>
          </a:r>
          <a:endParaRPr lang="en-US" dirty="0"/>
        </a:p>
      </dgm:t>
    </dgm:pt>
    <dgm:pt modelId="{19963F8B-6CA4-41C7-BDFA-6B963032B899}" type="parTrans" cxnId="{0549BBC7-5CFB-4B44-A818-AFE800C87C99}">
      <dgm:prSet/>
      <dgm:spPr/>
      <dgm:t>
        <a:bodyPr/>
        <a:lstStyle/>
        <a:p>
          <a:endParaRPr lang="en-US"/>
        </a:p>
      </dgm:t>
    </dgm:pt>
    <dgm:pt modelId="{6BBB4893-BEF6-4772-BA2A-4C2F07590061}" type="sibTrans" cxnId="{0549BBC7-5CFB-4B44-A818-AFE800C87C99}">
      <dgm:prSet/>
      <dgm:spPr/>
      <dgm:t>
        <a:bodyPr/>
        <a:lstStyle/>
        <a:p>
          <a:endParaRPr lang="en-US"/>
        </a:p>
      </dgm:t>
    </dgm:pt>
    <dgm:pt modelId="{2583EA41-E7DE-4832-AA13-EF48A21245C9}" type="pres">
      <dgm:prSet presAssocID="{3332518B-A10F-46DE-8996-A843EFA46E41}" presName="root" presStyleCnt="0">
        <dgm:presLayoutVars>
          <dgm:dir/>
          <dgm:resizeHandles val="exact"/>
        </dgm:presLayoutVars>
      </dgm:prSet>
      <dgm:spPr/>
    </dgm:pt>
    <dgm:pt modelId="{C02650D0-464E-42A9-8893-719F99078FE6}" type="pres">
      <dgm:prSet presAssocID="{6670E332-9B17-4040-A539-877FAC3826A3}" presName="compNode" presStyleCnt="0"/>
      <dgm:spPr/>
    </dgm:pt>
    <dgm:pt modelId="{F0B871E1-22B8-4EA4-B45D-2EAD43FDDD50}" type="pres">
      <dgm:prSet presAssocID="{6670E332-9B17-4040-A539-877FAC3826A3}" presName="iconBgRect" presStyleLbl="bgShp" presStyleIdx="0" presStyleCnt="3"/>
      <dgm:spPr>
        <a:prstGeom prst="round2DiagRect">
          <a:avLst>
            <a:gd name="adj1" fmla="val 29727"/>
            <a:gd name="adj2" fmla="val 0"/>
          </a:avLst>
        </a:prstGeom>
      </dgm:spPr>
    </dgm:pt>
    <dgm:pt modelId="{F72ED768-5BC5-4ECB-83CE-9D5B5C4F61B0}" type="pres">
      <dgm:prSet presAssocID="{6670E332-9B17-4040-A539-877FAC3826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65A9B0D-FCC2-4756-849D-FDC9EDADB347}" type="pres">
      <dgm:prSet presAssocID="{6670E332-9B17-4040-A539-877FAC3826A3}" presName="spaceRect" presStyleCnt="0"/>
      <dgm:spPr/>
    </dgm:pt>
    <dgm:pt modelId="{79EA9EAB-5297-4BAB-B0E9-6BE6957F3F4B}" type="pres">
      <dgm:prSet presAssocID="{6670E332-9B17-4040-A539-877FAC3826A3}" presName="textRect" presStyleLbl="revTx" presStyleIdx="0" presStyleCnt="3">
        <dgm:presLayoutVars>
          <dgm:chMax val="1"/>
          <dgm:chPref val="1"/>
        </dgm:presLayoutVars>
      </dgm:prSet>
      <dgm:spPr/>
    </dgm:pt>
    <dgm:pt modelId="{1DAA4A76-8194-4E56-A6CF-585597B0A265}" type="pres">
      <dgm:prSet presAssocID="{31F7100F-EE01-43D5-BAEE-51CDCCB0D0C3}" presName="sibTrans" presStyleCnt="0"/>
      <dgm:spPr/>
    </dgm:pt>
    <dgm:pt modelId="{F2587E5E-DE15-4AC9-B4BA-75309A6B9EED}" type="pres">
      <dgm:prSet presAssocID="{AC6C6C5A-53E3-476D-B543-56459B34E226}" presName="compNode" presStyleCnt="0"/>
      <dgm:spPr/>
    </dgm:pt>
    <dgm:pt modelId="{AE5D5F0D-75EE-4883-8FAD-7E27C4F84942}" type="pres">
      <dgm:prSet presAssocID="{AC6C6C5A-53E3-476D-B543-56459B34E226}" presName="iconBgRect" presStyleLbl="bgShp" presStyleIdx="1" presStyleCnt="3"/>
      <dgm:spPr>
        <a:prstGeom prst="round2DiagRect">
          <a:avLst>
            <a:gd name="adj1" fmla="val 29727"/>
            <a:gd name="adj2" fmla="val 0"/>
          </a:avLst>
        </a:prstGeom>
      </dgm:spPr>
    </dgm:pt>
    <dgm:pt modelId="{E40F2DBE-E4BB-4F53-ABC6-2E8A3DC0E54D}" type="pres">
      <dgm:prSet presAssocID="{AC6C6C5A-53E3-476D-B543-56459B34E2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69311568-5F91-4F88-93E9-0761EABAE8A6}" type="pres">
      <dgm:prSet presAssocID="{AC6C6C5A-53E3-476D-B543-56459B34E226}" presName="spaceRect" presStyleCnt="0"/>
      <dgm:spPr/>
    </dgm:pt>
    <dgm:pt modelId="{A92145A0-3A4D-4668-9DB4-8E4FC5E8EC67}" type="pres">
      <dgm:prSet presAssocID="{AC6C6C5A-53E3-476D-B543-56459B34E226}" presName="textRect" presStyleLbl="revTx" presStyleIdx="1" presStyleCnt="3">
        <dgm:presLayoutVars>
          <dgm:chMax val="1"/>
          <dgm:chPref val="1"/>
        </dgm:presLayoutVars>
      </dgm:prSet>
      <dgm:spPr/>
    </dgm:pt>
    <dgm:pt modelId="{60BB4B1B-DBD7-4A1B-B1E6-4C4AA1EA7E51}" type="pres">
      <dgm:prSet presAssocID="{C42A45AE-8558-4191-B2E0-2C247F50B384}" presName="sibTrans" presStyleCnt="0"/>
      <dgm:spPr/>
    </dgm:pt>
    <dgm:pt modelId="{B58817DA-228D-478A-8F81-744A4283BB87}" type="pres">
      <dgm:prSet presAssocID="{A797B58D-89C3-4804-864A-95EC261E5381}" presName="compNode" presStyleCnt="0"/>
      <dgm:spPr/>
    </dgm:pt>
    <dgm:pt modelId="{733B2B68-24C0-4FAC-8C92-56AE946939D6}" type="pres">
      <dgm:prSet presAssocID="{A797B58D-89C3-4804-864A-95EC261E5381}" presName="iconBgRect" presStyleLbl="bgShp" presStyleIdx="2" presStyleCnt="3"/>
      <dgm:spPr>
        <a:prstGeom prst="round2DiagRect">
          <a:avLst>
            <a:gd name="adj1" fmla="val 29727"/>
            <a:gd name="adj2" fmla="val 0"/>
          </a:avLst>
        </a:prstGeom>
      </dgm:spPr>
    </dgm:pt>
    <dgm:pt modelId="{A26EEA34-ACDD-488C-93AA-DF58E74911E2}" type="pres">
      <dgm:prSet presAssocID="{A797B58D-89C3-4804-864A-95EC261E53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BFB03C0E-E60D-4DC7-BAD1-E1489904B371}" type="pres">
      <dgm:prSet presAssocID="{A797B58D-89C3-4804-864A-95EC261E5381}" presName="spaceRect" presStyleCnt="0"/>
      <dgm:spPr/>
    </dgm:pt>
    <dgm:pt modelId="{6E3887DD-83A3-47E2-B373-73D2762660D4}" type="pres">
      <dgm:prSet presAssocID="{A797B58D-89C3-4804-864A-95EC261E5381}" presName="textRect" presStyleLbl="revTx" presStyleIdx="2" presStyleCnt="3">
        <dgm:presLayoutVars>
          <dgm:chMax val="1"/>
          <dgm:chPref val="1"/>
        </dgm:presLayoutVars>
      </dgm:prSet>
      <dgm:spPr/>
    </dgm:pt>
  </dgm:ptLst>
  <dgm:cxnLst>
    <dgm:cxn modelId="{819C4D6F-B5C5-4469-A02B-1218A96CCA19}" type="presOf" srcId="{3332518B-A10F-46DE-8996-A843EFA46E41}" destId="{2583EA41-E7DE-4832-AA13-EF48A21245C9}" srcOrd="0" destOrd="0" presId="urn:microsoft.com/office/officeart/2018/5/layout/IconLeafLabelList"/>
    <dgm:cxn modelId="{34B1CF50-C808-4F09-A33C-8E5943D62377}" srcId="{3332518B-A10F-46DE-8996-A843EFA46E41}" destId="{AC6C6C5A-53E3-476D-B543-56459B34E226}" srcOrd="1" destOrd="0" parTransId="{A604E933-BD35-4E99-AEFA-A9F608495F66}" sibTransId="{C42A45AE-8558-4191-B2E0-2C247F50B384}"/>
    <dgm:cxn modelId="{6C2BB57B-F7BB-4540-B31B-F1E5B15B79D3}" type="presOf" srcId="{A797B58D-89C3-4804-864A-95EC261E5381}" destId="{6E3887DD-83A3-47E2-B373-73D2762660D4}" srcOrd="0" destOrd="0" presId="urn:microsoft.com/office/officeart/2018/5/layout/IconLeafLabelList"/>
    <dgm:cxn modelId="{825B8A94-4D71-49E9-8C40-DC9552CE4EC2}" type="presOf" srcId="{AC6C6C5A-53E3-476D-B543-56459B34E226}" destId="{A92145A0-3A4D-4668-9DB4-8E4FC5E8EC67}" srcOrd="0" destOrd="0" presId="urn:microsoft.com/office/officeart/2018/5/layout/IconLeafLabelList"/>
    <dgm:cxn modelId="{66164E9C-97B5-446F-BEE9-B0FB2B6E2B7E}" type="presOf" srcId="{6670E332-9B17-4040-A539-877FAC3826A3}" destId="{79EA9EAB-5297-4BAB-B0E9-6BE6957F3F4B}" srcOrd="0" destOrd="0" presId="urn:microsoft.com/office/officeart/2018/5/layout/IconLeafLabelList"/>
    <dgm:cxn modelId="{0549BBC7-5CFB-4B44-A818-AFE800C87C99}" srcId="{3332518B-A10F-46DE-8996-A843EFA46E41}" destId="{A797B58D-89C3-4804-864A-95EC261E5381}" srcOrd="2" destOrd="0" parTransId="{19963F8B-6CA4-41C7-BDFA-6B963032B899}" sibTransId="{6BBB4893-BEF6-4772-BA2A-4C2F07590061}"/>
    <dgm:cxn modelId="{6B2184F6-C1AC-4912-BA0B-182D33B22B88}" srcId="{3332518B-A10F-46DE-8996-A843EFA46E41}" destId="{6670E332-9B17-4040-A539-877FAC3826A3}" srcOrd="0" destOrd="0" parTransId="{637456DD-AB18-4997-9D62-4FA5EA346288}" sibTransId="{31F7100F-EE01-43D5-BAEE-51CDCCB0D0C3}"/>
    <dgm:cxn modelId="{1DFB2A8C-95AB-4B3C-BB58-C607E45DFD29}" type="presParOf" srcId="{2583EA41-E7DE-4832-AA13-EF48A21245C9}" destId="{C02650D0-464E-42A9-8893-719F99078FE6}" srcOrd="0" destOrd="0" presId="urn:microsoft.com/office/officeart/2018/5/layout/IconLeafLabelList"/>
    <dgm:cxn modelId="{406E1F90-F1B1-4FA3-B16C-B9B8F71EC59C}" type="presParOf" srcId="{C02650D0-464E-42A9-8893-719F99078FE6}" destId="{F0B871E1-22B8-4EA4-B45D-2EAD43FDDD50}" srcOrd="0" destOrd="0" presId="urn:microsoft.com/office/officeart/2018/5/layout/IconLeafLabelList"/>
    <dgm:cxn modelId="{1E2FC641-D7FC-4994-B601-613E5DA5DFFA}" type="presParOf" srcId="{C02650D0-464E-42A9-8893-719F99078FE6}" destId="{F72ED768-5BC5-4ECB-83CE-9D5B5C4F61B0}" srcOrd="1" destOrd="0" presId="urn:microsoft.com/office/officeart/2018/5/layout/IconLeafLabelList"/>
    <dgm:cxn modelId="{83F94969-BB10-4385-BD23-53F9E78567FD}" type="presParOf" srcId="{C02650D0-464E-42A9-8893-719F99078FE6}" destId="{365A9B0D-FCC2-4756-849D-FDC9EDADB347}" srcOrd="2" destOrd="0" presId="urn:microsoft.com/office/officeart/2018/5/layout/IconLeafLabelList"/>
    <dgm:cxn modelId="{F447D9B9-83B3-443D-B6A8-5ABD44730B04}" type="presParOf" srcId="{C02650D0-464E-42A9-8893-719F99078FE6}" destId="{79EA9EAB-5297-4BAB-B0E9-6BE6957F3F4B}" srcOrd="3" destOrd="0" presId="urn:microsoft.com/office/officeart/2018/5/layout/IconLeafLabelList"/>
    <dgm:cxn modelId="{B3A6349C-E846-4949-9140-FC037DDBB231}" type="presParOf" srcId="{2583EA41-E7DE-4832-AA13-EF48A21245C9}" destId="{1DAA4A76-8194-4E56-A6CF-585597B0A265}" srcOrd="1" destOrd="0" presId="urn:microsoft.com/office/officeart/2018/5/layout/IconLeafLabelList"/>
    <dgm:cxn modelId="{D8ED2215-5861-4BBB-A42F-6405611FE0A7}" type="presParOf" srcId="{2583EA41-E7DE-4832-AA13-EF48A21245C9}" destId="{F2587E5E-DE15-4AC9-B4BA-75309A6B9EED}" srcOrd="2" destOrd="0" presId="urn:microsoft.com/office/officeart/2018/5/layout/IconLeafLabelList"/>
    <dgm:cxn modelId="{B0AE2985-2FD0-4EF7-87BF-C27656FFB957}" type="presParOf" srcId="{F2587E5E-DE15-4AC9-B4BA-75309A6B9EED}" destId="{AE5D5F0D-75EE-4883-8FAD-7E27C4F84942}" srcOrd="0" destOrd="0" presId="urn:microsoft.com/office/officeart/2018/5/layout/IconLeafLabelList"/>
    <dgm:cxn modelId="{293FA6CE-FF6E-4233-B7E5-5C388F02AC4D}" type="presParOf" srcId="{F2587E5E-DE15-4AC9-B4BA-75309A6B9EED}" destId="{E40F2DBE-E4BB-4F53-ABC6-2E8A3DC0E54D}" srcOrd="1" destOrd="0" presId="urn:microsoft.com/office/officeart/2018/5/layout/IconLeafLabelList"/>
    <dgm:cxn modelId="{CD72DC1E-A149-4191-8A74-E1E27CBB1F1A}" type="presParOf" srcId="{F2587E5E-DE15-4AC9-B4BA-75309A6B9EED}" destId="{69311568-5F91-4F88-93E9-0761EABAE8A6}" srcOrd="2" destOrd="0" presId="urn:microsoft.com/office/officeart/2018/5/layout/IconLeafLabelList"/>
    <dgm:cxn modelId="{3913E6D9-A6DB-444E-AC1E-F6E5A6316996}" type="presParOf" srcId="{F2587E5E-DE15-4AC9-B4BA-75309A6B9EED}" destId="{A92145A0-3A4D-4668-9DB4-8E4FC5E8EC67}" srcOrd="3" destOrd="0" presId="urn:microsoft.com/office/officeart/2018/5/layout/IconLeafLabelList"/>
    <dgm:cxn modelId="{A59D3F1C-26F3-4D8A-A495-D9E4E5775EFD}" type="presParOf" srcId="{2583EA41-E7DE-4832-AA13-EF48A21245C9}" destId="{60BB4B1B-DBD7-4A1B-B1E6-4C4AA1EA7E51}" srcOrd="3" destOrd="0" presId="urn:microsoft.com/office/officeart/2018/5/layout/IconLeafLabelList"/>
    <dgm:cxn modelId="{3F0E0AB6-F799-49CD-9064-6211006831FB}" type="presParOf" srcId="{2583EA41-E7DE-4832-AA13-EF48A21245C9}" destId="{B58817DA-228D-478A-8F81-744A4283BB87}" srcOrd="4" destOrd="0" presId="urn:microsoft.com/office/officeart/2018/5/layout/IconLeafLabelList"/>
    <dgm:cxn modelId="{D833CB32-3D92-4479-8F48-00B5FCCF2C10}" type="presParOf" srcId="{B58817DA-228D-478A-8F81-744A4283BB87}" destId="{733B2B68-24C0-4FAC-8C92-56AE946939D6}" srcOrd="0" destOrd="0" presId="urn:microsoft.com/office/officeart/2018/5/layout/IconLeafLabelList"/>
    <dgm:cxn modelId="{34F0494E-C61B-4BED-8AC0-38AAFD8D9149}" type="presParOf" srcId="{B58817DA-228D-478A-8F81-744A4283BB87}" destId="{A26EEA34-ACDD-488C-93AA-DF58E74911E2}" srcOrd="1" destOrd="0" presId="urn:microsoft.com/office/officeart/2018/5/layout/IconLeafLabelList"/>
    <dgm:cxn modelId="{076221B5-2034-4348-B576-8C3E403390AB}" type="presParOf" srcId="{B58817DA-228D-478A-8F81-744A4283BB87}" destId="{BFB03C0E-E60D-4DC7-BAD1-E1489904B371}" srcOrd="2" destOrd="0" presId="urn:microsoft.com/office/officeart/2018/5/layout/IconLeafLabelList"/>
    <dgm:cxn modelId="{9A257664-3C6E-4E96-B962-AA4D5FE8A813}" type="presParOf" srcId="{B58817DA-228D-478A-8F81-744A4283BB87}" destId="{6E3887DD-83A3-47E2-B373-73D2762660D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CCEF6-8BC8-47C1-AC88-7504D9C2EC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54AD5F-407F-45B1-BA76-FB237B4FC34B}">
      <dgm:prSet/>
      <dgm:spPr/>
      <dgm:t>
        <a:bodyPr/>
        <a:lstStyle/>
        <a:p>
          <a:r>
            <a:rPr lang="tr-TR" dirty="0"/>
            <a:t>Aslında internet sayfanız için tek tek elle link yazıp XML </a:t>
          </a:r>
          <a:r>
            <a:rPr lang="tr-TR" dirty="0" err="1"/>
            <a:t>dosyasıda</a:t>
          </a:r>
          <a:r>
            <a:rPr lang="tr-TR" dirty="0"/>
            <a:t> oluşturabilirsiniz. Fakat çok daha kolay bir şekilde manuel olarak bir site haritası oluşturabilmeniz için sizlere http://gsitecrawler.com/ internet sayfasındaki Bedava bir program ile Sitemap.XML dosyanızı hazırlayabilirsiniz.</a:t>
          </a:r>
          <a:endParaRPr lang="en-US" dirty="0"/>
        </a:p>
      </dgm:t>
    </dgm:pt>
    <dgm:pt modelId="{172D4EAB-9FD8-4B16-80F7-7936DBF07F23}" type="parTrans" cxnId="{B16842C0-59B4-462C-9441-C8B02C950C57}">
      <dgm:prSet/>
      <dgm:spPr/>
      <dgm:t>
        <a:bodyPr/>
        <a:lstStyle/>
        <a:p>
          <a:endParaRPr lang="en-US"/>
        </a:p>
      </dgm:t>
    </dgm:pt>
    <dgm:pt modelId="{C12A428D-280A-4ABB-BE9A-88E9319BF85C}" type="sibTrans" cxnId="{B16842C0-59B4-462C-9441-C8B02C950C57}">
      <dgm:prSet/>
      <dgm:spPr/>
      <dgm:t>
        <a:bodyPr/>
        <a:lstStyle/>
        <a:p>
          <a:endParaRPr lang="en-US"/>
        </a:p>
      </dgm:t>
    </dgm:pt>
    <dgm:pt modelId="{404CAE2F-3783-434B-A829-2FAFB043F1BD}">
      <dgm:prSet/>
      <dgm:spPr/>
      <dgm:t>
        <a:bodyPr/>
        <a:lstStyle/>
        <a:p>
          <a:r>
            <a:rPr lang="tr-TR"/>
            <a:t>WordPress gibi bir altyapınız yoksa bir Blogger blogu değilseniz ASP yada PHP veya .HTML ile hazırlanmış bir internet sayfası için bile birkaç dakikada Sitemap.XML dosyası hazırlayabilirsiniz. </a:t>
          </a:r>
          <a:endParaRPr lang="en-US"/>
        </a:p>
      </dgm:t>
    </dgm:pt>
    <dgm:pt modelId="{100A40AC-B0FC-42D6-8FC2-3FD7E88949BE}" type="parTrans" cxnId="{C4DC456E-DE49-4E37-B9B8-8C85094C7750}">
      <dgm:prSet/>
      <dgm:spPr/>
      <dgm:t>
        <a:bodyPr/>
        <a:lstStyle/>
        <a:p>
          <a:endParaRPr lang="en-US"/>
        </a:p>
      </dgm:t>
    </dgm:pt>
    <dgm:pt modelId="{CDBC97C3-C77A-4278-8B83-8C1900EB9CB1}" type="sibTrans" cxnId="{C4DC456E-DE49-4E37-B9B8-8C85094C7750}">
      <dgm:prSet/>
      <dgm:spPr/>
      <dgm:t>
        <a:bodyPr/>
        <a:lstStyle/>
        <a:p>
          <a:endParaRPr lang="en-US"/>
        </a:p>
      </dgm:t>
    </dgm:pt>
    <dgm:pt modelId="{F48D88F4-64A3-4AA6-97D6-F7E0E905E739}">
      <dgm:prSet/>
      <dgm:spPr/>
      <dgm:t>
        <a:bodyPr/>
        <a:lstStyle/>
        <a:p>
          <a:r>
            <a:rPr lang="tr-TR"/>
            <a:t>Sisteminiz ne olursa olsun Gsitecrawler programı sayesinde birkaç dakikada sitemap dosyanızı hazırlayabilmektesiniz. Programı bilgisayarınıza kurun ve Program içerisinde internet sayfanızı yeni bir proje olarak kaydedin. Programa START verdiğiniz zaman birkaç adımda internet sayfanıza bağlanacak tüm linkleri hafızasına alacak ve sonra site Sitemap.XML dosyanızı verecektir.  Bu dosyayı FTP nize göndererek Sitemap.XML dosyanızı hazırlamış olacaksınız.</a:t>
          </a:r>
          <a:endParaRPr lang="en-US"/>
        </a:p>
      </dgm:t>
    </dgm:pt>
    <dgm:pt modelId="{2571F744-0D5D-4364-A66F-5244249D2747}" type="parTrans" cxnId="{736DE668-F78D-44ED-A680-FFAA37B826CB}">
      <dgm:prSet/>
      <dgm:spPr/>
      <dgm:t>
        <a:bodyPr/>
        <a:lstStyle/>
        <a:p>
          <a:endParaRPr lang="en-US"/>
        </a:p>
      </dgm:t>
    </dgm:pt>
    <dgm:pt modelId="{D00F0897-650A-45CC-8C29-7005318906C8}" type="sibTrans" cxnId="{736DE668-F78D-44ED-A680-FFAA37B826CB}">
      <dgm:prSet/>
      <dgm:spPr/>
      <dgm:t>
        <a:bodyPr/>
        <a:lstStyle/>
        <a:p>
          <a:endParaRPr lang="en-US"/>
        </a:p>
      </dgm:t>
    </dgm:pt>
    <dgm:pt modelId="{53762BED-B03E-43B2-AFDE-C2FB9D6D0C48}" type="pres">
      <dgm:prSet presAssocID="{02CCCEF6-8BC8-47C1-AC88-7504D9C2EC05}" presName="root" presStyleCnt="0">
        <dgm:presLayoutVars>
          <dgm:dir/>
          <dgm:resizeHandles val="exact"/>
        </dgm:presLayoutVars>
      </dgm:prSet>
      <dgm:spPr/>
    </dgm:pt>
    <dgm:pt modelId="{E4C1DBAF-E5EA-4BF9-8EB2-9A3C289DC355}" type="pres">
      <dgm:prSet presAssocID="{2254AD5F-407F-45B1-BA76-FB237B4FC34B}" presName="compNode" presStyleCnt="0"/>
      <dgm:spPr/>
    </dgm:pt>
    <dgm:pt modelId="{922BE230-161B-4170-8E8A-A44D32641E23}" type="pres">
      <dgm:prSet presAssocID="{2254AD5F-407F-45B1-BA76-FB237B4FC34B}" presName="bgRect" presStyleLbl="bgShp" presStyleIdx="0" presStyleCnt="3" custLinFactNeighborX="29" custLinFactNeighborY="3103"/>
      <dgm:spPr/>
    </dgm:pt>
    <dgm:pt modelId="{8CA16EB1-C53A-47E6-993C-EB334E34888D}" type="pres">
      <dgm:prSet presAssocID="{2254AD5F-407F-45B1-BA76-FB237B4FC3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C189314F-8A90-46A7-89B0-705E04ADEE3B}" type="pres">
      <dgm:prSet presAssocID="{2254AD5F-407F-45B1-BA76-FB237B4FC34B}" presName="spaceRect" presStyleCnt="0"/>
      <dgm:spPr/>
    </dgm:pt>
    <dgm:pt modelId="{3EC00249-4E95-450A-A34A-2A13872101DD}" type="pres">
      <dgm:prSet presAssocID="{2254AD5F-407F-45B1-BA76-FB237B4FC34B}" presName="parTx" presStyleLbl="revTx" presStyleIdx="0" presStyleCnt="3">
        <dgm:presLayoutVars>
          <dgm:chMax val="0"/>
          <dgm:chPref val="0"/>
        </dgm:presLayoutVars>
      </dgm:prSet>
      <dgm:spPr/>
    </dgm:pt>
    <dgm:pt modelId="{93765D95-D83E-4085-A332-F16773A0328B}" type="pres">
      <dgm:prSet presAssocID="{C12A428D-280A-4ABB-BE9A-88E9319BF85C}" presName="sibTrans" presStyleCnt="0"/>
      <dgm:spPr/>
    </dgm:pt>
    <dgm:pt modelId="{579617E5-EBB7-4C84-BC95-115F5DA2466D}" type="pres">
      <dgm:prSet presAssocID="{404CAE2F-3783-434B-A829-2FAFB043F1BD}" presName="compNode" presStyleCnt="0"/>
      <dgm:spPr/>
    </dgm:pt>
    <dgm:pt modelId="{61BADCE3-BF98-4EAF-BC41-8CC1279EBCF1}" type="pres">
      <dgm:prSet presAssocID="{404CAE2F-3783-434B-A829-2FAFB043F1BD}" presName="bgRect" presStyleLbl="bgShp" presStyleIdx="1" presStyleCnt="3"/>
      <dgm:spPr/>
    </dgm:pt>
    <dgm:pt modelId="{A80F214F-C19D-4579-B5D1-4CC1A59778B1}" type="pres">
      <dgm:prSet presAssocID="{404CAE2F-3783-434B-A829-2FAFB043F1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AD74C4B-31DD-4A9F-A013-E47BEF91AD86}" type="pres">
      <dgm:prSet presAssocID="{404CAE2F-3783-434B-A829-2FAFB043F1BD}" presName="spaceRect" presStyleCnt="0"/>
      <dgm:spPr/>
    </dgm:pt>
    <dgm:pt modelId="{147DD864-86F8-4F43-AD94-C6B8269EC4DA}" type="pres">
      <dgm:prSet presAssocID="{404CAE2F-3783-434B-A829-2FAFB043F1BD}" presName="parTx" presStyleLbl="revTx" presStyleIdx="1" presStyleCnt="3">
        <dgm:presLayoutVars>
          <dgm:chMax val="0"/>
          <dgm:chPref val="0"/>
        </dgm:presLayoutVars>
      </dgm:prSet>
      <dgm:spPr/>
    </dgm:pt>
    <dgm:pt modelId="{88DA72B0-4CA8-40EE-A09D-B89CAFF44144}" type="pres">
      <dgm:prSet presAssocID="{CDBC97C3-C77A-4278-8B83-8C1900EB9CB1}" presName="sibTrans" presStyleCnt="0"/>
      <dgm:spPr/>
    </dgm:pt>
    <dgm:pt modelId="{A440DF9E-ECFC-4428-93AA-306E3542035D}" type="pres">
      <dgm:prSet presAssocID="{F48D88F4-64A3-4AA6-97D6-F7E0E905E739}" presName="compNode" presStyleCnt="0"/>
      <dgm:spPr/>
    </dgm:pt>
    <dgm:pt modelId="{DC61990F-7170-4109-8BC7-515628A0BE6D}" type="pres">
      <dgm:prSet presAssocID="{F48D88F4-64A3-4AA6-97D6-F7E0E905E739}" presName="bgRect" presStyleLbl="bgShp" presStyleIdx="2" presStyleCnt="3"/>
      <dgm:spPr/>
    </dgm:pt>
    <dgm:pt modelId="{3203635B-4525-425B-B438-00F14487D3E9}" type="pres">
      <dgm:prSet presAssocID="{F48D88F4-64A3-4AA6-97D6-F7E0E905E7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4B4E82C6-750E-434B-9343-26C441532D5D}" type="pres">
      <dgm:prSet presAssocID="{F48D88F4-64A3-4AA6-97D6-F7E0E905E739}" presName="spaceRect" presStyleCnt="0"/>
      <dgm:spPr/>
    </dgm:pt>
    <dgm:pt modelId="{E82C44D3-4665-4606-BFC7-016A0945A073}" type="pres">
      <dgm:prSet presAssocID="{F48D88F4-64A3-4AA6-97D6-F7E0E905E739}" presName="parTx" presStyleLbl="revTx" presStyleIdx="2" presStyleCnt="3">
        <dgm:presLayoutVars>
          <dgm:chMax val="0"/>
          <dgm:chPref val="0"/>
        </dgm:presLayoutVars>
      </dgm:prSet>
      <dgm:spPr/>
    </dgm:pt>
  </dgm:ptLst>
  <dgm:cxnLst>
    <dgm:cxn modelId="{2002993A-AE39-4A32-8183-4D9151762480}" type="presOf" srcId="{02CCCEF6-8BC8-47C1-AC88-7504D9C2EC05}" destId="{53762BED-B03E-43B2-AFDE-C2FB9D6D0C48}" srcOrd="0" destOrd="0" presId="urn:microsoft.com/office/officeart/2018/2/layout/IconVerticalSolidList"/>
    <dgm:cxn modelId="{736DE668-F78D-44ED-A680-FFAA37B826CB}" srcId="{02CCCEF6-8BC8-47C1-AC88-7504D9C2EC05}" destId="{F48D88F4-64A3-4AA6-97D6-F7E0E905E739}" srcOrd="2" destOrd="0" parTransId="{2571F744-0D5D-4364-A66F-5244249D2747}" sibTransId="{D00F0897-650A-45CC-8C29-7005318906C8}"/>
    <dgm:cxn modelId="{C4DC456E-DE49-4E37-B9B8-8C85094C7750}" srcId="{02CCCEF6-8BC8-47C1-AC88-7504D9C2EC05}" destId="{404CAE2F-3783-434B-A829-2FAFB043F1BD}" srcOrd="1" destOrd="0" parTransId="{100A40AC-B0FC-42D6-8FC2-3FD7E88949BE}" sibTransId="{CDBC97C3-C77A-4278-8B83-8C1900EB9CB1}"/>
    <dgm:cxn modelId="{F1E39E78-5FD5-4523-80AA-B7C881502413}" type="presOf" srcId="{F48D88F4-64A3-4AA6-97D6-F7E0E905E739}" destId="{E82C44D3-4665-4606-BFC7-016A0945A073}" srcOrd="0" destOrd="0" presId="urn:microsoft.com/office/officeart/2018/2/layout/IconVerticalSolidList"/>
    <dgm:cxn modelId="{F091E3BC-DA0E-4A56-9EA6-BB12BE2F3A45}" type="presOf" srcId="{2254AD5F-407F-45B1-BA76-FB237B4FC34B}" destId="{3EC00249-4E95-450A-A34A-2A13872101DD}" srcOrd="0" destOrd="0" presId="urn:microsoft.com/office/officeart/2018/2/layout/IconVerticalSolidList"/>
    <dgm:cxn modelId="{B16842C0-59B4-462C-9441-C8B02C950C57}" srcId="{02CCCEF6-8BC8-47C1-AC88-7504D9C2EC05}" destId="{2254AD5F-407F-45B1-BA76-FB237B4FC34B}" srcOrd="0" destOrd="0" parTransId="{172D4EAB-9FD8-4B16-80F7-7936DBF07F23}" sibTransId="{C12A428D-280A-4ABB-BE9A-88E9319BF85C}"/>
    <dgm:cxn modelId="{56E2B0D0-86DE-4BCF-920D-01B670737C40}" type="presOf" srcId="{404CAE2F-3783-434B-A829-2FAFB043F1BD}" destId="{147DD864-86F8-4F43-AD94-C6B8269EC4DA}" srcOrd="0" destOrd="0" presId="urn:microsoft.com/office/officeart/2018/2/layout/IconVerticalSolidList"/>
    <dgm:cxn modelId="{18FDB364-C808-435A-83E0-8A118B0FBBE3}" type="presParOf" srcId="{53762BED-B03E-43B2-AFDE-C2FB9D6D0C48}" destId="{E4C1DBAF-E5EA-4BF9-8EB2-9A3C289DC355}" srcOrd="0" destOrd="0" presId="urn:microsoft.com/office/officeart/2018/2/layout/IconVerticalSolidList"/>
    <dgm:cxn modelId="{79BC8CDE-2DBA-4539-A203-AFCC54CBD504}" type="presParOf" srcId="{E4C1DBAF-E5EA-4BF9-8EB2-9A3C289DC355}" destId="{922BE230-161B-4170-8E8A-A44D32641E23}" srcOrd="0" destOrd="0" presId="urn:microsoft.com/office/officeart/2018/2/layout/IconVerticalSolidList"/>
    <dgm:cxn modelId="{8B6DF04D-FB42-429F-A624-AC3DC51729CF}" type="presParOf" srcId="{E4C1DBAF-E5EA-4BF9-8EB2-9A3C289DC355}" destId="{8CA16EB1-C53A-47E6-993C-EB334E34888D}" srcOrd="1" destOrd="0" presId="urn:microsoft.com/office/officeart/2018/2/layout/IconVerticalSolidList"/>
    <dgm:cxn modelId="{8E7F81BF-7F93-4DF6-A186-F6431EE5B021}" type="presParOf" srcId="{E4C1DBAF-E5EA-4BF9-8EB2-9A3C289DC355}" destId="{C189314F-8A90-46A7-89B0-705E04ADEE3B}" srcOrd="2" destOrd="0" presId="urn:microsoft.com/office/officeart/2018/2/layout/IconVerticalSolidList"/>
    <dgm:cxn modelId="{1E11F3BA-5B66-4E32-8BA4-831790F011F6}" type="presParOf" srcId="{E4C1DBAF-E5EA-4BF9-8EB2-9A3C289DC355}" destId="{3EC00249-4E95-450A-A34A-2A13872101DD}" srcOrd="3" destOrd="0" presId="urn:microsoft.com/office/officeart/2018/2/layout/IconVerticalSolidList"/>
    <dgm:cxn modelId="{61AFCAB7-A346-4AB1-B418-F5A35D5FC077}" type="presParOf" srcId="{53762BED-B03E-43B2-AFDE-C2FB9D6D0C48}" destId="{93765D95-D83E-4085-A332-F16773A0328B}" srcOrd="1" destOrd="0" presId="urn:microsoft.com/office/officeart/2018/2/layout/IconVerticalSolidList"/>
    <dgm:cxn modelId="{A77B1863-7491-4C65-81B3-3794C1E5E078}" type="presParOf" srcId="{53762BED-B03E-43B2-AFDE-C2FB9D6D0C48}" destId="{579617E5-EBB7-4C84-BC95-115F5DA2466D}" srcOrd="2" destOrd="0" presId="urn:microsoft.com/office/officeart/2018/2/layout/IconVerticalSolidList"/>
    <dgm:cxn modelId="{B4042D6A-BAEB-4AD8-AD2B-0697CC748971}" type="presParOf" srcId="{579617E5-EBB7-4C84-BC95-115F5DA2466D}" destId="{61BADCE3-BF98-4EAF-BC41-8CC1279EBCF1}" srcOrd="0" destOrd="0" presId="urn:microsoft.com/office/officeart/2018/2/layout/IconVerticalSolidList"/>
    <dgm:cxn modelId="{16427DC8-FE1E-4DDC-B6CF-C77DD5C73406}" type="presParOf" srcId="{579617E5-EBB7-4C84-BC95-115F5DA2466D}" destId="{A80F214F-C19D-4579-B5D1-4CC1A59778B1}" srcOrd="1" destOrd="0" presId="urn:microsoft.com/office/officeart/2018/2/layout/IconVerticalSolidList"/>
    <dgm:cxn modelId="{3A315712-AA34-439C-BDF0-28CB88ECC20D}" type="presParOf" srcId="{579617E5-EBB7-4C84-BC95-115F5DA2466D}" destId="{AAD74C4B-31DD-4A9F-A013-E47BEF91AD86}" srcOrd="2" destOrd="0" presId="urn:microsoft.com/office/officeart/2018/2/layout/IconVerticalSolidList"/>
    <dgm:cxn modelId="{5AB67E69-B6FE-481D-ABF8-0449B86E0735}" type="presParOf" srcId="{579617E5-EBB7-4C84-BC95-115F5DA2466D}" destId="{147DD864-86F8-4F43-AD94-C6B8269EC4DA}" srcOrd="3" destOrd="0" presId="urn:microsoft.com/office/officeart/2018/2/layout/IconVerticalSolidList"/>
    <dgm:cxn modelId="{006A5B27-C56F-4F88-9D21-FE7184133668}" type="presParOf" srcId="{53762BED-B03E-43B2-AFDE-C2FB9D6D0C48}" destId="{88DA72B0-4CA8-40EE-A09D-B89CAFF44144}" srcOrd="3" destOrd="0" presId="urn:microsoft.com/office/officeart/2018/2/layout/IconVerticalSolidList"/>
    <dgm:cxn modelId="{5B6495DD-AAD3-408B-A10C-C9315421A465}" type="presParOf" srcId="{53762BED-B03E-43B2-AFDE-C2FB9D6D0C48}" destId="{A440DF9E-ECFC-4428-93AA-306E3542035D}" srcOrd="4" destOrd="0" presId="urn:microsoft.com/office/officeart/2018/2/layout/IconVerticalSolidList"/>
    <dgm:cxn modelId="{A3F1D795-1C1F-4AB3-8AF8-865D710A0F77}" type="presParOf" srcId="{A440DF9E-ECFC-4428-93AA-306E3542035D}" destId="{DC61990F-7170-4109-8BC7-515628A0BE6D}" srcOrd="0" destOrd="0" presId="urn:microsoft.com/office/officeart/2018/2/layout/IconVerticalSolidList"/>
    <dgm:cxn modelId="{FD7E5631-5C11-410E-9DC3-09C2FEE849D2}" type="presParOf" srcId="{A440DF9E-ECFC-4428-93AA-306E3542035D}" destId="{3203635B-4525-425B-B438-00F14487D3E9}" srcOrd="1" destOrd="0" presId="urn:microsoft.com/office/officeart/2018/2/layout/IconVerticalSolidList"/>
    <dgm:cxn modelId="{35CAA49C-1852-42B5-B13C-CB52CDDAD617}" type="presParOf" srcId="{A440DF9E-ECFC-4428-93AA-306E3542035D}" destId="{4B4E82C6-750E-434B-9343-26C441532D5D}" srcOrd="2" destOrd="0" presId="urn:microsoft.com/office/officeart/2018/2/layout/IconVerticalSolidList"/>
    <dgm:cxn modelId="{56D0EFDE-2081-4559-BB7B-7C1728050187}" type="presParOf" srcId="{A440DF9E-ECFC-4428-93AA-306E3542035D}" destId="{E82C44D3-4665-4606-BFC7-016A0945A0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871E1-22B8-4EA4-B45D-2EAD43FDDD50}">
      <dsp:nvSpPr>
        <dsp:cNvPr id="0" name=""/>
        <dsp:cNvSpPr/>
      </dsp:nvSpPr>
      <dsp:spPr>
        <a:xfrm>
          <a:off x="1448218" y="21413"/>
          <a:ext cx="1338187" cy="1338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ED768-5BC5-4ECB-83CE-9D5B5C4F61B0}">
      <dsp:nvSpPr>
        <dsp:cNvPr id="0" name=""/>
        <dsp:cNvSpPr/>
      </dsp:nvSpPr>
      <dsp:spPr>
        <a:xfrm>
          <a:off x="1733405" y="306600"/>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A9EAB-5297-4BAB-B0E9-6BE6957F3F4B}">
      <dsp:nvSpPr>
        <dsp:cNvPr id="0" name=""/>
        <dsp:cNvSpPr/>
      </dsp:nvSpPr>
      <dsp:spPr>
        <a:xfrm>
          <a:off x="1020436" y="1776413"/>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tr-TR" sz="2300" kern="1200"/>
            <a:t>1. Otomatik</a:t>
          </a:r>
          <a:endParaRPr lang="en-US" sz="2300" kern="1200"/>
        </a:p>
      </dsp:txBody>
      <dsp:txXfrm>
        <a:off x="1020436" y="1776413"/>
        <a:ext cx="2193750" cy="720000"/>
      </dsp:txXfrm>
    </dsp:sp>
    <dsp:sp modelId="{AE5D5F0D-75EE-4883-8FAD-7E27C4F84942}">
      <dsp:nvSpPr>
        <dsp:cNvPr id="0" name=""/>
        <dsp:cNvSpPr/>
      </dsp:nvSpPr>
      <dsp:spPr>
        <a:xfrm>
          <a:off x="4025874" y="21413"/>
          <a:ext cx="1338187" cy="1338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F2DBE-E4BB-4F53-ABC6-2E8A3DC0E54D}">
      <dsp:nvSpPr>
        <dsp:cNvPr id="0" name=""/>
        <dsp:cNvSpPr/>
      </dsp:nvSpPr>
      <dsp:spPr>
        <a:xfrm>
          <a:off x="4311061" y="306600"/>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145A0-3A4D-4668-9DB4-8E4FC5E8EC67}">
      <dsp:nvSpPr>
        <dsp:cNvPr id="0" name=""/>
        <dsp:cNvSpPr/>
      </dsp:nvSpPr>
      <dsp:spPr>
        <a:xfrm>
          <a:off x="3598093" y="1776413"/>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tr-TR" sz="2300" kern="1200"/>
            <a:t>2. Online şekilde</a:t>
          </a:r>
          <a:endParaRPr lang="en-US" sz="2300" kern="1200"/>
        </a:p>
      </dsp:txBody>
      <dsp:txXfrm>
        <a:off x="3598093" y="1776413"/>
        <a:ext cx="2193750" cy="720000"/>
      </dsp:txXfrm>
    </dsp:sp>
    <dsp:sp modelId="{733B2B68-24C0-4FAC-8C92-56AE946939D6}">
      <dsp:nvSpPr>
        <dsp:cNvPr id="0" name=""/>
        <dsp:cNvSpPr/>
      </dsp:nvSpPr>
      <dsp:spPr>
        <a:xfrm>
          <a:off x="2737046" y="3044850"/>
          <a:ext cx="1338187" cy="1338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EEA34-ACDD-488C-93AA-DF58E74911E2}">
      <dsp:nvSpPr>
        <dsp:cNvPr id="0" name=""/>
        <dsp:cNvSpPr/>
      </dsp:nvSpPr>
      <dsp:spPr>
        <a:xfrm>
          <a:off x="3022233" y="3330038"/>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887DD-83A3-47E2-B373-73D2762660D4}">
      <dsp:nvSpPr>
        <dsp:cNvPr id="0" name=""/>
        <dsp:cNvSpPr/>
      </dsp:nvSpPr>
      <dsp:spPr>
        <a:xfrm>
          <a:off x="2309265" y="4799850"/>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tr-TR" sz="2300" kern="1200" dirty="0"/>
            <a:t>3. Manuel olarak</a:t>
          </a:r>
          <a:endParaRPr lang="en-US" sz="2300" kern="1200" dirty="0"/>
        </a:p>
      </dsp:txBody>
      <dsp:txXfrm>
        <a:off x="2309265" y="4799850"/>
        <a:ext cx="21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BE230-161B-4170-8E8A-A44D32641E23}">
      <dsp:nvSpPr>
        <dsp:cNvPr id="0" name=""/>
        <dsp:cNvSpPr/>
      </dsp:nvSpPr>
      <dsp:spPr>
        <a:xfrm>
          <a:off x="0" y="41198"/>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16EB1-C53A-47E6-993C-EB334E34888D}">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C00249-4E95-450A-A34A-2A13872101DD}">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622300">
            <a:lnSpc>
              <a:spcPct val="90000"/>
            </a:lnSpc>
            <a:spcBef>
              <a:spcPct val="0"/>
            </a:spcBef>
            <a:spcAft>
              <a:spcPct val="35000"/>
            </a:spcAft>
            <a:buNone/>
          </a:pPr>
          <a:r>
            <a:rPr lang="tr-TR" sz="1400" kern="1200" dirty="0"/>
            <a:t>Aslında internet sayfanız için tek tek elle link yazıp XML </a:t>
          </a:r>
          <a:r>
            <a:rPr lang="tr-TR" sz="1400" kern="1200" dirty="0" err="1"/>
            <a:t>dosyasıda</a:t>
          </a:r>
          <a:r>
            <a:rPr lang="tr-TR" sz="1400" kern="1200" dirty="0"/>
            <a:t> oluşturabilirsiniz. Fakat çok daha kolay bir şekilde manuel olarak bir site haritası oluşturabilmeniz için sizlere http://gsitecrawler.com/ internet sayfasındaki Bedava bir program ile Sitemap.XML dosyanızı hazırlayabilirsiniz.</a:t>
          </a:r>
          <a:endParaRPr lang="en-US" sz="1400" kern="1200" dirty="0"/>
        </a:p>
      </dsp:txBody>
      <dsp:txXfrm>
        <a:off x="1512662" y="559"/>
        <a:ext cx="8993793" cy="1309664"/>
      </dsp:txXfrm>
    </dsp:sp>
    <dsp:sp modelId="{61BADCE3-BF98-4EAF-BC41-8CC1279EBCF1}">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F214F-C19D-4579-B5D1-4CC1A59778B1}">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7DD864-86F8-4F43-AD94-C6B8269EC4DA}">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622300">
            <a:lnSpc>
              <a:spcPct val="90000"/>
            </a:lnSpc>
            <a:spcBef>
              <a:spcPct val="0"/>
            </a:spcBef>
            <a:spcAft>
              <a:spcPct val="35000"/>
            </a:spcAft>
            <a:buNone/>
          </a:pPr>
          <a:r>
            <a:rPr lang="tr-TR" sz="1400" kern="1200"/>
            <a:t>WordPress gibi bir altyapınız yoksa bir Blogger blogu değilseniz ASP yada PHP veya .HTML ile hazırlanmış bir internet sayfası için bile birkaç dakikada Sitemap.XML dosyası hazırlayabilirsiniz. </a:t>
          </a:r>
          <a:endParaRPr lang="en-US" sz="1400" kern="1200"/>
        </a:p>
      </dsp:txBody>
      <dsp:txXfrm>
        <a:off x="1512662" y="1637640"/>
        <a:ext cx="8993793" cy="1309664"/>
      </dsp:txXfrm>
    </dsp:sp>
    <dsp:sp modelId="{DC61990F-7170-4109-8BC7-515628A0BE6D}">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3635B-4525-425B-B438-00F14487D3E9}">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C44D3-4665-4606-BFC7-016A0945A073}">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622300">
            <a:lnSpc>
              <a:spcPct val="90000"/>
            </a:lnSpc>
            <a:spcBef>
              <a:spcPct val="0"/>
            </a:spcBef>
            <a:spcAft>
              <a:spcPct val="35000"/>
            </a:spcAft>
            <a:buNone/>
          </a:pPr>
          <a:r>
            <a:rPr lang="tr-TR" sz="1400" kern="1200"/>
            <a:t>Sisteminiz ne olursa olsun Gsitecrawler programı sayesinde birkaç dakikada sitemap dosyanızı hazırlayabilmektesiniz. Programı bilgisayarınıza kurun ve Program içerisinde internet sayfanızı yeni bir proje olarak kaydedin. Programa START verdiğiniz zaman birkaç adımda internet sayfanıza bağlanacak tüm linkleri hafızasına alacak ve sonra site Sitemap.XML dosyanızı verecektir.  Bu dosyayı FTP nize göndererek Sitemap.XML dosyanızı hazırlamış olacaksınız.</a:t>
          </a:r>
          <a:endParaRPr lang="en-US" sz="1400" kern="1200"/>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6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613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141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677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315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4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021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605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47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579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54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1192303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tenizinadi.com/robots.txt" TargetMode="External"/><Relationship Id="rId2" Type="http://schemas.openxmlformats.org/officeDocument/2006/relationships/hyperlink" Target="http://www.sitenizinadi.com/robots.txt" TargetMode="External"/><Relationship Id="rId1" Type="http://schemas.openxmlformats.org/officeDocument/2006/relationships/slideLayout" Target="../slideLayouts/slideLayout4.xml"/><Relationship Id="rId4" Type="http://schemas.openxmlformats.org/officeDocument/2006/relationships/hyperlink" Target="http://www.sitenizinadi.com/main/robots.t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kişi, adam, bakarken, ön içeren bir resim&#10;&#10;Açıklama otomatik olarak oluşturuldu">
            <a:extLst>
              <a:ext uri="{FF2B5EF4-FFF2-40B4-BE49-F238E27FC236}">
                <a16:creationId xmlns:a16="http://schemas.microsoft.com/office/drawing/2014/main" id="{7FE9E071-B28B-407F-AE4B-BFA2ECBC9E1B}"/>
              </a:ext>
            </a:extLst>
          </p:cNvPr>
          <p:cNvPicPr>
            <a:picLocks noChangeAspect="1"/>
          </p:cNvPicPr>
          <p:nvPr/>
        </p:nvPicPr>
        <p:blipFill rotWithShape="1">
          <a:blip r:embed="rId2">
            <a:extLst>
              <a:ext uri="{28A0092B-C50C-407E-A947-70E740481C1C}">
                <a14:useLocalDpi xmlns:a14="http://schemas.microsoft.com/office/drawing/2010/main" val="0"/>
              </a:ext>
            </a:extLst>
          </a:blip>
          <a:srcRect t="3433"/>
          <a:stretch/>
        </p:blipFill>
        <p:spPr>
          <a:xfrm>
            <a:off x="20" y="10"/>
            <a:ext cx="12191981" cy="6857990"/>
          </a:xfrm>
          <a:prstGeom prst="rect">
            <a:avLst/>
          </a:prstGeom>
        </p:spPr>
      </p:pic>
      <p:sp>
        <p:nvSpPr>
          <p:cNvPr id="33" name="Rectangle 2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C4302073-EEE0-47D9-BBE7-F30A6753D920}"/>
              </a:ext>
            </a:extLst>
          </p:cNvPr>
          <p:cNvSpPr>
            <a:spLocks noGrp="1"/>
          </p:cNvSpPr>
          <p:nvPr>
            <p:ph type="ctrTitle"/>
          </p:nvPr>
        </p:nvSpPr>
        <p:spPr>
          <a:xfrm>
            <a:off x="404553" y="3091928"/>
            <a:ext cx="9078562" cy="2387600"/>
          </a:xfrm>
        </p:spPr>
        <p:txBody>
          <a:bodyPr>
            <a:normAutofit/>
          </a:bodyPr>
          <a:lstStyle/>
          <a:p>
            <a:r>
              <a:rPr lang="tr-TR" sz="6600" dirty="0">
                <a:solidFill>
                  <a:schemeClr val="bg1"/>
                </a:solidFill>
              </a:rPr>
              <a:t>Web Güvenliği</a:t>
            </a:r>
          </a:p>
        </p:txBody>
      </p:sp>
      <p:sp>
        <p:nvSpPr>
          <p:cNvPr id="3" name="Alt Başlık 2">
            <a:extLst>
              <a:ext uri="{FF2B5EF4-FFF2-40B4-BE49-F238E27FC236}">
                <a16:creationId xmlns:a16="http://schemas.microsoft.com/office/drawing/2014/main" id="{4B51D2A3-DF86-4219-89F4-18845AA674BC}"/>
              </a:ext>
            </a:extLst>
          </p:cNvPr>
          <p:cNvSpPr>
            <a:spLocks noGrp="1"/>
          </p:cNvSpPr>
          <p:nvPr>
            <p:ph type="subTitle" idx="1"/>
          </p:nvPr>
        </p:nvSpPr>
        <p:spPr>
          <a:xfrm>
            <a:off x="404553" y="5551469"/>
            <a:ext cx="9078562" cy="592975"/>
          </a:xfrm>
        </p:spPr>
        <p:txBody>
          <a:bodyPr anchor="ctr">
            <a:normAutofit/>
          </a:bodyPr>
          <a:lstStyle/>
          <a:p>
            <a:pPr>
              <a:lnSpc>
                <a:spcPct val="100000"/>
              </a:lnSpc>
            </a:pPr>
            <a:r>
              <a:rPr lang="tr-TR" sz="1100" dirty="0">
                <a:solidFill>
                  <a:schemeClr val="bg1"/>
                </a:solidFill>
                <a:latin typeface="Bodoni MT" panose="02070603080606020203" pitchFamily="18" charset="0"/>
                <a:cs typeface="AngsanaUPC" panose="020B0502040204020203" pitchFamily="18" charset="-34"/>
              </a:rPr>
              <a:t>Web programlama I </a:t>
            </a:r>
            <a:r>
              <a:rPr lang="tr-TR" sz="1100">
                <a:solidFill>
                  <a:schemeClr val="bg1"/>
                </a:solidFill>
                <a:latin typeface="Bodoni MT" panose="02070603080606020203" pitchFamily="18" charset="0"/>
                <a:cs typeface="AngsanaUPC" panose="020B0502040204020203" pitchFamily="18" charset="-34"/>
              </a:rPr>
              <a:t>I</a:t>
            </a:r>
            <a:endParaRPr lang="tr-TR" sz="1100" dirty="0">
              <a:solidFill>
                <a:schemeClr val="bg1"/>
              </a:solidFill>
              <a:latin typeface="Bodoni MT" panose="02070603080606020203" pitchFamily="18" charset="0"/>
              <a:cs typeface="AngsanaUPC" panose="020B0502040204020203" pitchFamily="18" charset="-34"/>
            </a:endParaRPr>
          </a:p>
          <a:p>
            <a:pPr>
              <a:lnSpc>
                <a:spcPct val="100000"/>
              </a:lnSpc>
            </a:pPr>
            <a:r>
              <a:rPr lang="tr-TR" sz="1100" dirty="0">
                <a:solidFill>
                  <a:schemeClr val="bg1"/>
                </a:solidFill>
                <a:latin typeface="Bodoni MT" panose="02070603080606020203" pitchFamily="18" charset="0"/>
                <a:cs typeface="AngsanaUPC" panose="020B0502040204020203" pitchFamily="18" charset="-34"/>
              </a:rPr>
              <a:t>BİLGİ GÜVENLİĞİ TEKNOLOJİSİ </a:t>
            </a:r>
          </a:p>
        </p:txBody>
      </p:sp>
    </p:spTree>
    <p:extLst>
      <p:ext uri="{BB962C8B-B14F-4D97-AF65-F5344CB8AC3E}">
        <p14:creationId xmlns:p14="http://schemas.microsoft.com/office/powerpoint/2010/main" val="196243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D0527-84C6-427C-8666-89A935876A82}"/>
              </a:ext>
            </a:extLst>
          </p:cNvPr>
          <p:cNvSpPr>
            <a:spLocks noGrp="1"/>
          </p:cNvSpPr>
          <p:nvPr>
            <p:ph type="title"/>
          </p:nvPr>
        </p:nvSpPr>
        <p:spPr/>
        <p:txBody>
          <a:bodyPr/>
          <a:lstStyle/>
          <a:p>
            <a:r>
              <a:rPr lang="tr-TR" dirty="0"/>
              <a:t>KOMUTLAR</a:t>
            </a:r>
          </a:p>
        </p:txBody>
      </p:sp>
      <p:pic>
        <p:nvPicPr>
          <p:cNvPr id="6" name="İçerik Yer Tutucusu 5" descr="Ethernet">
            <a:extLst>
              <a:ext uri="{FF2B5EF4-FFF2-40B4-BE49-F238E27FC236}">
                <a16:creationId xmlns:a16="http://schemas.microsoft.com/office/drawing/2014/main" id="{813B5186-4498-4A48-8695-FB1CB7C645A2}"/>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3605" y="681228"/>
            <a:ext cx="914400" cy="914400"/>
          </a:xfrm>
        </p:spPr>
      </p:pic>
      <p:sp>
        <p:nvSpPr>
          <p:cNvPr id="4" name="İçerik Yer Tutucusu 3">
            <a:extLst>
              <a:ext uri="{FF2B5EF4-FFF2-40B4-BE49-F238E27FC236}">
                <a16:creationId xmlns:a16="http://schemas.microsoft.com/office/drawing/2014/main" id="{51C2650D-5EB7-48F1-811E-838B20AD0A80}"/>
              </a:ext>
            </a:extLst>
          </p:cNvPr>
          <p:cNvSpPr>
            <a:spLocks noGrp="1"/>
          </p:cNvSpPr>
          <p:nvPr>
            <p:ph sz="half" idx="2"/>
          </p:nvPr>
        </p:nvSpPr>
        <p:spPr>
          <a:xfrm>
            <a:off x="1011677" y="2478024"/>
            <a:ext cx="10272019" cy="3694176"/>
          </a:xfrm>
        </p:spPr>
        <p:txBody>
          <a:bodyPr>
            <a:normAutofit/>
          </a:bodyPr>
          <a:lstStyle/>
          <a:p>
            <a:r>
              <a:rPr lang="tr-TR" dirty="0" err="1"/>
              <a:t>user-agent:yandexbot</a:t>
            </a:r>
            <a:endParaRPr lang="tr-TR" dirty="0"/>
          </a:p>
          <a:p>
            <a:r>
              <a:rPr lang="tr-TR" dirty="0" err="1"/>
              <a:t>crawl-delay</a:t>
            </a:r>
            <a:r>
              <a:rPr lang="tr-TR" dirty="0"/>
              <a:t>: 2</a:t>
            </a:r>
          </a:p>
          <a:p>
            <a:r>
              <a:rPr lang="tr-TR" dirty="0"/>
              <a:t>Yukardaki komut satırlarında </a:t>
            </a:r>
            <a:r>
              <a:rPr lang="tr-TR" dirty="0" err="1"/>
              <a:t>YandexBot’un</a:t>
            </a:r>
            <a:r>
              <a:rPr lang="tr-TR" dirty="0"/>
              <a:t> 2 dakika içinde taradığı kadar sayfayı taraması,2dk dan sonra sayfayı </a:t>
            </a:r>
            <a:r>
              <a:rPr lang="tr-TR" dirty="0" err="1"/>
              <a:t>terketmesi</a:t>
            </a:r>
            <a:r>
              <a:rPr lang="tr-TR" dirty="0"/>
              <a:t> gerektiği belirtilmiştir.</a:t>
            </a:r>
          </a:p>
          <a:p>
            <a:endParaRPr lang="tr-TR" dirty="0"/>
          </a:p>
          <a:p>
            <a:endParaRPr lang="tr-TR" dirty="0"/>
          </a:p>
        </p:txBody>
      </p:sp>
    </p:spTree>
    <p:extLst>
      <p:ext uri="{BB962C8B-B14F-4D97-AF65-F5344CB8AC3E}">
        <p14:creationId xmlns:p14="http://schemas.microsoft.com/office/powerpoint/2010/main" val="199780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D0527-84C6-427C-8666-89A935876A82}"/>
              </a:ext>
            </a:extLst>
          </p:cNvPr>
          <p:cNvSpPr>
            <a:spLocks noGrp="1"/>
          </p:cNvSpPr>
          <p:nvPr>
            <p:ph type="title"/>
          </p:nvPr>
        </p:nvSpPr>
        <p:spPr/>
        <p:txBody>
          <a:bodyPr/>
          <a:lstStyle/>
          <a:p>
            <a:r>
              <a:rPr lang="tr-TR" dirty="0"/>
              <a:t>GRUP DIŞI KOMUTLAR</a:t>
            </a:r>
          </a:p>
        </p:txBody>
      </p:sp>
      <p:sp>
        <p:nvSpPr>
          <p:cNvPr id="9" name="İçerik Yer Tutucusu 8">
            <a:extLst>
              <a:ext uri="{FF2B5EF4-FFF2-40B4-BE49-F238E27FC236}">
                <a16:creationId xmlns:a16="http://schemas.microsoft.com/office/drawing/2014/main" id="{69B2C276-B786-4D91-8C67-8C3C3E0350A9}"/>
              </a:ext>
            </a:extLst>
          </p:cNvPr>
          <p:cNvSpPr>
            <a:spLocks noGrp="1"/>
          </p:cNvSpPr>
          <p:nvPr>
            <p:ph idx="1"/>
          </p:nvPr>
        </p:nvSpPr>
        <p:spPr/>
        <p:txBody>
          <a:bodyPr/>
          <a:lstStyle/>
          <a:p>
            <a:pPr marL="0" indent="0">
              <a:buNone/>
            </a:pPr>
            <a:r>
              <a:rPr lang="tr-TR" dirty="0"/>
              <a:t>sitemap.xml dosyasının yerini belirlemek için kullanılır.</a:t>
            </a:r>
          </a:p>
          <a:p>
            <a:pPr marL="0" indent="0">
              <a:buNone/>
            </a:pPr>
            <a:r>
              <a:rPr lang="tr-TR" dirty="0"/>
              <a:t>Arama motoru sitenizde ilk robots.txt dosyasını görmektedir bu yüzden sitemap.xml dosyasına dair bir içerik bulmaması önemli bir dezavantajdır.</a:t>
            </a:r>
          </a:p>
          <a:p>
            <a:pPr marL="0" indent="0">
              <a:buNone/>
            </a:pPr>
            <a:r>
              <a:rPr lang="tr-TR" dirty="0"/>
              <a:t>User-</a:t>
            </a:r>
            <a:r>
              <a:rPr lang="tr-TR" dirty="0" err="1"/>
              <a:t>agent</a:t>
            </a:r>
            <a:r>
              <a:rPr lang="tr-TR" dirty="0"/>
              <a:t>:*</a:t>
            </a:r>
          </a:p>
          <a:p>
            <a:pPr marL="0" indent="0">
              <a:buNone/>
            </a:pPr>
            <a:r>
              <a:rPr lang="tr-TR" dirty="0" err="1"/>
              <a:t>Sitemap</a:t>
            </a:r>
            <a:r>
              <a:rPr lang="tr-TR" dirty="0"/>
              <a:t>: http://www.siteniz.com/sitemap.xml</a:t>
            </a:r>
          </a:p>
        </p:txBody>
      </p:sp>
    </p:spTree>
    <p:extLst>
      <p:ext uri="{BB962C8B-B14F-4D97-AF65-F5344CB8AC3E}">
        <p14:creationId xmlns:p14="http://schemas.microsoft.com/office/powerpoint/2010/main" val="156334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4C822-E133-4EE2-A904-64E495D750DF}"/>
              </a:ext>
            </a:extLst>
          </p:cNvPr>
          <p:cNvSpPr>
            <a:spLocks noGrp="1"/>
          </p:cNvSpPr>
          <p:nvPr>
            <p:ph type="title"/>
          </p:nvPr>
        </p:nvSpPr>
        <p:spPr/>
        <p:txBody>
          <a:bodyPr/>
          <a:lstStyle/>
          <a:p>
            <a:r>
              <a:rPr lang="tr-TR" dirty="0"/>
              <a:t>Yorum ve Notlar</a:t>
            </a:r>
          </a:p>
        </p:txBody>
      </p:sp>
      <p:sp>
        <p:nvSpPr>
          <p:cNvPr id="3" name="İçerik Yer Tutucusu 2">
            <a:extLst>
              <a:ext uri="{FF2B5EF4-FFF2-40B4-BE49-F238E27FC236}">
                <a16:creationId xmlns:a16="http://schemas.microsoft.com/office/drawing/2014/main" id="{F539F87E-04CF-4978-9F14-EF4F555BD787}"/>
              </a:ext>
            </a:extLst>
          </p:cNvPr>
          <p:cNvSpPr>
            <a:spLocks noGrp="1"/>
          </p:cNvSpPr>
          <p:nvPr>
            <p:ph idx="1"/>
          </p:nvPr>
        </p:nvSpPr>
        <p:spPr/>
        <p:txBody>
          <a:bodyPr>
            <a:normAutofit fontScale="92500" lnSpcReduction="20000"/>
          </a:bodyPr>
          <a:lstStyle/>
          <a:p>
            <a:r>
              <a:rPr lang="tr-TR" dirty="0"/>
              <a:t>Dosya içerisine kendiniz, yöneticiniz veya herhangi bir sebepten dolayı notlar yazabilirsiniz. Not oluşturmak için satır başına # karakteri eklemeniz yeterlidir. Örneğin:</a:t>
            </a:r>
          </a:p>
          <a:p>
            <a:endParaRPr lang="tr-TR" dirty="0"/>
          </a:p>
          <a:p>
            <a:r>
              <a:rPr lang="tr-TR" dirty="0"/>
              <a:t># Köpek resmini erişime kapatıyorum.</a:t>
            </a:r>
          </a:p>
          <a:p>
            <a:r>
              <a:rPr lang="tr-TR" dirty="0"/>
              <a:t># </a:t>
            </a:r>
            <a:r>
              <a:rPr lang="tr-TR" dirty="0" err="1"/>
              <a:t>x.x.xxxx</a:t>
            </a:r>
            <a:r>
              <a:rPr lang="tr-TR" dirty="0"/>
              <a:t> tarihinde geri açılacak.</a:t>
            </a:r>
          </a:p>
          <a:p>
            <a:r>
              <a:rPr lang="tr-TR" dirty="0"/>
              <a:t>User-</a:t>
            </a:r>
            <a:r>
              <a:rPr lang="tr-TR" dirty="0" err="1"/>
              <a:t>agent</a:t>
            </a:r>
            <a:r>
              <a:rPr lang="tr-TR" dirty="0"/>
              <a:t>: </a:t>
            </a:r>
            <a:r>
              <a:rPr lang="tr-TR" dirty="0" err="1"/>
              <a:t>Googlebot</a:t>
            </a:r>
            <a:r>
              <a:rPr lang="tr-TR" dirty="0"/>
              <a:t>-Image</a:t>
            </a:r>
          </a:p>
          <a:p>
            <a:r>
              <a:rPr lang="tr-TR" dirty="0" err="1"/>
              <a:t>Disallow</a:t>
            </a:r>
            <a:r>
              <a:rPr lang="tr-TR" dirty="0"/>
              <a:t>: /kopek.jpg</a:t>
            </a:r>
          </a:p>
        </p:txBody>
      </p:sp>
    </p:spTree>
    <p:extLst>
      <p:ext uri="{BB962C8B-B14F-4D97-AF65-F5344CB8AC3E}">
        <p14:creationId xmlns:p14="http://schemas.microsoft.com/office/powerpoint/2010/main" val="83420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3DB485-3FD8-4C66-8DB0-DBDE34E90574}"/>
              </a:ext>
            </a:extLst>
          </p:cNvPr>
          <p:cNvSpPr>
            <a:spLocks noGrp="1"/>
          </p:cNvSpPr>
          <p:nvPr>
            <p:ph idx="1"/>
          </p:nvPr>
        </p:nvSpPr>
        <p:spPr>
          <a:xfrm>
            <a:off x="1115568" y="204281"/>
            <a:ext cx="10168128" cy="6420255"/>
          </a:xfrm>
        </p:spPr>
        <p:txBody>
          <a:bodyPr>
            <a:normAutofit fontScale="62500" lnSpcReduction="20000"/>
          </a:bodyPr>
          <a:lstStyle/>
          <a:p>
            <a:r>
              <a:rPr lang="tr-TR" dirty="0"/>
              <a:t>Tanımlı olan 2 karakteri kullanarak basit düzeyde </a:t>
            </a:r>
            <a:r>
              <a:rPr lang="tr-TR" dirty="0" err="1"/>
              <a:t>regular</a:t>
            </a:r>
            <a:r>
              <a:rPr lang="tr-TR" dirty="0"/>
              <a:t> </a:t>
            </a:r>
            <a:r>
              <a:rPr lang="tr-TR" dirty="0" err="1"/>
              <a:t>expressions</a:t>
            </a:r>
            <a:r>
              <a:rPr lang="tr-TR" dirty="0"/>
              <a:t> hazırlayabilir ve kompleks durumlar için </a:t>
            </a:r>
            <a:r>
              <a:rPr lang="tr-TR" dirty="0" err="1"/>
              <a:t>şablonlu</a:t>
            </a:r>
            <a:r>
              <a:rPr lang="tr-TR" dirty="0"/>
              <a:t> komutlar oluşturabilirsiniz.</a:t>
            </a:r>
          </a:p>
          <a:p>
            <a:r>
              <a:rPr lang="tr-TR" dirty="0"/>
              <a:t>* : Yıldız karakteri herhangi bir karakter, yani herhangi bir şey anlamına gelir.</a:t>
            </a:r>
          </a:p>
          <a:p>
            <a:r>
              <a:rPr lang="tr-TR" dirty="0"/>
              <a:t>$ : Dolar ikonu bir URL’nin sonunu belirtir.</a:t>
            </a:r>
          </a:p>
          <a:p>
            <a:r>
              <a:rPr lang="tr-TR" b="1" dirty="0"/>
              <a:t>Dosya tiplerini </a:t>
            </a:r>
            <a:r>
              <a:rPr lang="tr-TR" b="1" dirty="0" err="1"/>
              <a:t>bloklamak</a:t>
            </a:r>
            <a:r>
              <a:rPr lang="tr-TR" b="1" dirty="0"/>
              <a:t> için : (Bu kod ile .</a:t>
            </a:r>
            <a:r>
              <a:rPr lang="tr-TR" b="1" dirty="0" err="1"/>
              <a:t>gif</a:t>
            </a:r>
            <a:r>
              <a:rPr lang="tr-TR" b="1" dirty="0"/>
              <a:t> dosyalarını indekslemesin diyoruz)</a:t>
            </a:r>
          </a:p>
          <a:p>
            <a:r>
              <a:rPr lang="tr-TR" dirty="0"/>
              <a:t>User-</a:t>
            </a:r>
            <a:r>
              <a:rPr lang="tr-TR" dirty="0" err="1"/>
              <a:t>agent</a:t>
            </a:r>
            <a:r>
              <a:rPr lang="tr-TR" dirty="0"/>
              <a:t>: </a:t>
            </a:r>
            <a:r>
              <a:rPr lang="tr-TR" dirty="0" err="1"/>
              <a:t>Googlebot</a:t>
            </a:r>
            <a:endParaRPr lang="tr-TR" dirty="0"/>
          </a:p>
          <a:p>
            <a:r>
              <a:rPr lang="tr-TR" dirty="0" err="1"/>
              <a:t>Disallow</a:t>
            </a:r>
            <a:r>
              <a:rPr lang="tr-TR" dirty="0"/>
              <a:t>: /*.</a:t>
            </a:r>
            <a:r>
              <a:rPr lang="tr-TR" dirty="0" err="1"/>
              <a:t>gif</a:t>
            </a:r>
            <a:r>
              <a:rPr lang="tr-TR" dirty="0"/>
              <a:t>$</a:t>
            </a:r>
          </a:p>
          <a:p>
            <a:r>
              <a:rPr lang="tr-TR" b="1" dirty="0"/>
              <a:t>.</a:t>
            </a:r>
            <a:r>
              <a:rPr lang="tr-TR" b="1" dirty="0" err="1"/>
              <a:t>xls</a:t>
            </a:r>
            <a:r>
              <a:rPr lang="tr-TR" b="1" dirty="0"/>
              <a:t> ile biten tüm URL’leri engellemek için (dosya adı her ne olursa olsun uzantısı .</a:t>
            </a:r>
            <a:r>
              <a:rPr lang="tr-TR" b="1" dirty="0" err="1"/>
              <a:t>xls</a:t>
            </a:r>
            <a:r>
              <a:rPr lang="tr-TR" b="1" dirty="0"/>
              <a:t> olanlar engellenir):</a:t>
            </a:r>
          </a:p>
          <a:p>
            <a:r>
              <a:rPr lang="tr-TR" dirty="0"/>
              <a:t>User-</a:t>
            </a:r>
            <a:r>
              <a:rPr lang="tr-TR" dirty="0" err="1"/>
              <a:t>agent</a:t>
            </a:r>
            <a:r>
              <a:rPr lang="tr-TR" dirty="0"/>
              <a:t>: </a:t>
            </a:r>
            <a:r>
              <a:rPr lang="tr-TR" dirty="0" err="1"/>
              <a:t>Googlebot</a:t>
            </a:r>
            <a:endParaRPr lang="tr-TR" dirty="0"/>
          </a:p>
          <a:p>
            <a:r>
              <a:rPr lang="tr-TR" dirty="0" err="1"/>
              <a:t>Disallow</a:t>
            </a:r>
            <a:r>
              <a:rPr lang="tr-TR" dirty="0"/>
              <a:t>: /*.</a:t>
            </a:r>
            <a:r>
              <a:rPr lang="tr-TR" dirty="0" err="1"/>
              <a:t>xls</a:t>
            </a:r>
            <a:r>
              <a:rPr lang="tr-TR" dirty="0"/>
              <a:t>$</a:t>
            </a:r>
          </a:p>
          <a:p>
            <a:r>
              <a:rPr lang="tr-TR" b="1" dirty="0"/>
              <a:t>Dinamik web sayfalarını </a:t>
            </a:r>
            <a:r>
              <a:rPr lang="tr-TR" b="1" dirty="0" err="1"/>
              <a:t>bloklamak</a:t>
            </a:r>
            <a:r>
              <a:rPr lang="tr-TR" b="1" dirty="0"/>
              <a:t> için :</a:t>
            </a:r>
          </a:p>
          <a:p>
            <a:r>
              <a:rPr lang="tr-TR" dirty="0"/>
              <a:t>User-</a:t>
            </a:r>
            <a:r>
              <a:rPr lang="tr-TR" dirty="0" err="1"/>
              <a:t>agent</a:t>
            </a:r>
            <a:r>
              <a:rPr lang="tr-TR" dirty="0"/>
              <a:t>: </a:t>
            </a:r>
            <a:r>
              <a:rPr lang="tr-TR" dirty="0" err="1"/>
              <a:t>Googlebot</a:t>
            </a:r>
            <a:endParaRPr lang="tr-TR" dirty="0"/>
          </a:p>
          <a:p>
            <a:r>
              <a:rPr lang="tr-TR" dirty="0" err="1"/>
              <a:t>Disallow</a:t>
            </a:r>
            <a:r>
              <a:rPr lang="tr-TR" dirty="0"/>
              <a:t>: /*.</a:t>
            </a:r>
            <a:r>
              <a:rPr lang="tr-TR" dirty="0" err="1"/>
              <a:t>asp</a:t>
            </a:r>
            <a:r>
              <a:rPr lang="tr-TR" dirty="0"/>
              <a:t>?</a:t>
            </a:r>
          </a:p>
          <a:p>
            <a:r>
              <a:rPr lang="tr-TR" b="1" dirty="0"/>
              <a:t>Eğer bu kuralı </a:t>
            </a:r>
            <a:r>
              <a:rPr lang="tr-TR" b="1" dirty="0" err="1"/>
              <a:t>Googlebot</a:t>
            </a:r>
            <a:r>
              <a:rPr lang="tr-TR" b="1" dirty="0"/>
              <a:t> için değil tüm tarayıcılar için yazmak istersek:</a:t>
            </a:r>
          </a:p>
          <a:p>
            <a:r>
              <a:rPr lang="tr-TR" dirty="0"/>
              <a:t>User-</a:t>
            </a:r>
            <a:r>
              <a:rPr lang="tr-TR" dirty="0" err="1"/>
              <a:t>agent</a:t>
            </a:r>
            <a:r>
              <a:rPr lang="tr-TR" dirty="0"/>
              <a:t>: *</a:t>
            </a:r>
          </a:p>
          <a:p>
            <a:r>
              <a:rPr lang="tr-TR" dirty="0" err="1"/>
              <a:t>Disallow</a:t>
            </a:r>
            <a:r>
              <a:rPr lang="tr-TR" dirty="0"/>
              <a:t>: /*?</a:t>
            </a:r>
          </a:p>
        </p:txBody>
      </p:sp>
    </p:spTree>
    <p:extLst>
      <p:ext uri="{BB962C8B-B14F-4D97-AF65-F5344CB8AC3E}">
        <p14:creationId xmlns:p14="http://schemas.microsoft.com/office/powerpoint/2010/main" val="409970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0D9ECC-ADE8-4E5C-92AE-5D8482F804A7}"/>
              </a:ext>
            </a:extLst>
          </p:cNvPr>
          <p:cNvSpPr>
            <a:spLocks noGrp="1"/>
          </p:cNvSpPr>
          <p:nvPr>
            <p:ph type="title"/>
          </p:nvPr>
        </p:nvSpPr>
        <p:spPr/>
        <p:txBody>
          <a:bodyPr/>
          <a:lstStyle/>
          <a:p>
            <a:r>
              <a:rPr lang="tr-TR" dirty="0"/>
              <a:t>Sitemap.xml</a:t>
            </a:r>
          </a:p>
        </p:txBody>
      </p:sp>
      <p:sp>
        <p:nvSpPr>
          <p:cNvPr id="3" name="İçerik Yer Tutucusu 2">
            <a:extLst>
              <a:ext uri="{FF2B5EF4-FFF2-40B4-BE49-F238E27FC236}">
                <a16:creationId xmlns:a16="http://schemas.microsoft.com/office/drawing/2014/main" id="{631A0513-9AF1-4B8E-B919-7197FD7640AC}"/>
              </a:ext>
            </a:extLst>
          </p:cNvPr>
          <p:cNvSpPr>
            <a:spLocks noGrp="1"/>
          </p:cNvSpPr>
          <p:nvPr>
            <p:ph idx="1"/>
          </p:nvPr>
        </p:nvSpPr>
        <p:spPr/>
        <p:txBody>
          <a:bodyPr>
            <a:normAutofit fontScale="92500" lnSpcReduction="20000"/>
          </a:bodyPr>
          <a:lstStyle/>
          <a:p>
            <a:r>
              <a:rPr lang="tr-TR" dirty="0"/>
              <a:t>Bunu bir örnekle açıklamak web sitenizi bir alışveriş merkezi olarak düşünebilirsiniz. Ayakkabı almayı düşünüyorsunuz ama mağazaların yerini bilmiyorsunuz. Site haritası size mağazaların yerini nokta atışı gösterecektir. Google açısından bu durum daha kritiktir. Çünkü hepimiz web sitemizin organik aramada üste yer almasını isteriz. </a:t>
            </a:r>
            <a:r>
              <a:rPr lang="tr-TR" dirty="0" err="1"/>
              <a:t>Sitemap</a:t>
            </a:r>
            <a:r>
              <a:rPr lang="tr-TR" dirty="0"/>
              <a:t> dosyası bunu sağlayan önemli bir araçtır. Alışveriş merkezi örneğinden ortaya çıkarsak </a:t>
            </a:r>
            <a:r>
              <a:rPr lang="tr-TR" dirty="0" err="1"/>
              <a:t>sitemap</a:t>
            </a:r>
            <a:r>
              <a:rPr lang="tr-TR" dirty="0"/>
              <a:t> dosyası </a:t>
            </a:r>
            <a:r>
              <a:rPr lang="tr-TR" dirty="0" err="1"/>
              <a:t>google’a</a:t>
            </a:r>
            <a:r>
              <a:rPr lang="tr-TR" dirty="0"/>
              <a:t> yeni açılmış mağazaları, yeni ürünleri, önemli yerleri kolayca gösterecek ve zaten kısıtlı olan tarama süresini en optimum şekilde kullanmasına yardımcı olacaktır.</a:t>
            </a:r>
          </a:p>
          <a:p>
            <a:endParaRPr lang="tr-TR" dirty="0"/>
          </a:p>
          <a:p>
            <a:endParaRPr lang="tr-TR" dirty="0"/>
          </a:p>
        </p:txBody>
      </p:sp>
    </p:spTree>
    <p:extLst>
      <p:ext uri="{BB962C8B-B14F-4D97-AF65-F5344CB8AC3E}">
        <p14:creationId xmlns:p14="http://schemas.microsoft.com/office/powerpoint/2010/main" val="350439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9B53E0A-C66E-42B2-ABFE-BDC328BFA055}"/>
              </a:ext>
            </a:extLst>
          </p:cNvPr>
          <p:cNvSpPr>
            <a:spLocks noGrp="1"/>
          </p:cNvSpPr>
          <p:nvPr>
            <p:ph type="title"/>
          </p:nvPr>
        </p:nvSpPr>
        <p:spPr>
          <a:xfrm>
            <a:off x="659234" y="957447"/>
            <a:ext cx="3383280" cy="4943105"/>
          </a:xfrm>
        </p:spPr>
        <p:txBody>
          <a:bodyPr anchor="ctr">
            <a:normAutofit/>
          </a:bodyPr>
          <a:lstStyle/>
          <a:p>
            <a:r>
              <a:rPr lang="tr-TR" dirty="0"/>
              <a:t>Nasıl hazırlarım ?</a:t>
            </a: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İçerik Yer Tutucusu 2">
            <a:extLst>
              <a:ext uri="{FF2B5EF4-FFF2-40B4-BE49-F238E27FC236}">
                <a16:creationId xmlns:a16="http://schemas.microsoft.com/office/drawing/2014/main" id="{80459F90-415B-4655-9150-8893E1ED6287}"/>
              </a:ext>
            </a:extLst>
          </p:cNvPr>
          <p:cNvGraphicFramePr>
            <a:graphicFrameLocks noGrp="1"/>
          </p:cNvGraphicFramePr>
          <p:nvPr>
            <p:ph idx="1"/>
            <p:extLst>
              <p:ext uri="{D42A27DB-BD31-4B8C-83A1-F6EECF244321}">
                <p14:modId xmlns:p14="http://schemas.microsoft.com/office/powerpoint/2010/main" val="4241677229"/>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914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ECFDC0-9796-4A89-9D45-E9D538AC1D07}"/>
              </a:ext>
            </a:extLst>
          </p:cNvPr>
          <p:cNvSpPr>
            <a:spLocks noGrp="1"/>
          </p:cNvSpPr>
          <p:nvPr>
            <p:ph type="title"/>
          </p:nvPr>
        </p:nvSpPr>
        <p:spPr/>
        <p:txBody>
          <a:bodyPr/>
          <a:lstStyle/>
          <a:p>
            <a:r>
              <a:rPr lang="tr-TR" dirty="0"/>
              <a:t>OTOMATİK OLARAK HAZIRLAMA</a:t>
            </a:r>
          </a:p>
        </p:txBody>
      </p:sp>
      <p:sp>
        <p:nvSpPr>
          <p:cNvPr id="3" name="İçerik Yer Tutucusu 2">
            <a:extLst>
              <a:ext uri="{FF2B5EF4-FFF2-40B4-BE49-F238E27FC236}">
                <a16:creationId xmlns:a16="http://schemas.microsoft.com/office/drawing/2014/main" id="{3ACE36E0-6AE1-4976-AB3B-C56BA28B2B11}"/>
              </a:ext>
            </a:extLst>
          </p:cNvPr>
          <p:cNvSpPr>
            <a:spLocks noGrp="1"/>
          </p:cNvSpPr>
          <p:nvPr>
            <p:ph idx="1"/>
          </p:nvPr>
        </p:nvSpPr>
        <p:spPr/>
        <p:txBody>
          <a:bodyPr>
            <a:normAutofit fontScale="70000" lnSpcReduction="20000"/>
          </a:bodyPr>
          <a:lstStyle/>
          <a:p>
            <a:r>
              <a:rPr lang="tr-TR" dirty="0" err="1"/>
              <a:t>WordPress</a:t>
            </a:r>
            <a:r>
              <a:rPr lang="tr-TR" dirty="0"/>
              <a:t> altyapısına sahip bir internet sayfanız varsa…</a:t>
            </a:r>
          </a:p>
          <a:p>
            <a:endParaRPr lang="tr-TR" dirty="0"/>
          </a:p>
          <a:p>
            <a:r>
              <a:rPr lang="tr-TR" dirty="0" err="1"/>
              <a:t>WordPress</a:t>
            </a:r>
            <a:r>
              <a:rPr lang="tr-TR" dirty="0"/>
              <a:t> hemen hemen her </a:t>
            </a:r>
            <a:r>
              <a:rPr lang="tr-TR" dirty="0" err="1"/>
              <a:t>blogcunun</a:t>
            </a:r>
            <a:r>
              <a:rPr lang="tr-TR" dirty="0"/>
              <a:t> vazgeçilmez yazılımlarından birisidir. </a:t>
            </a:r>
            <a:r>
              <a:rPr lang="tr-TR" dirty="0" err="1"/>
              <a:t>WordPress</a:t>
            </a:r>
            <a:r>
              <a:rPr lang="tr-TR" dirty="0"/>
              <a:t> kullananlar için bir </a:t>
            </a:r>
            <a:r>
              <a:rPr lang="tr-TR" dirty="0" err="1"/>
              <a:t>Plugin</a:t>
            </a:r>
            <a:r>
              <a:rPr lang="tr-TR" dirty="0"/>
              <a:t> yani eklenti hazır var zaten sadece yapmanız gereken bu eklentiyi indirip internet sayfanızda kurmaktır. Bundan sonra eklenti aktif hale geldiği zaman kendisi otomatik olarak bir yazı eklenir eklenmez site haritasını oluşturacak ve yine otomatik olarak Google, MSN, ASK, </a:t>
            </a:r>
            <a:r>
              <a:rPr lang="tr-TR" dirty="0" err="1"/>
              <a:t>Yahoo</a:t>
            </a:r>
            <a:r>
              <a:rPr lang="tr-TR" dirty="0"/>
              <a:t> gibi arama motorlarına bilgilendirme mesajı göndererek site haritanızı sürekli güncel tutacaktır.</a:t>
            </a:r>
          </a:p>
          <a:p>
            <a:endParaRPr lang="tr-TR" dirty="0"/>
          </a:p>
          <a:p>
            <a:r>
              <a:rPr lang="tr-TR" dirty="0" err="1"/>
              <a:t>WordPress</a:t>
            </a:r>
            <a:r>
              <a:rPr lang="tr-TR" dirty="0"/>
              <a:t> için </a:t>
            </a:r>
            <a:r>
              <a:rPr lang="tr-TR" dirty="0" err="1"/>
              <a:t>Sitemap</a:t>
            </a:r>
            <a:r>
              <a:rPr lang="tr-TR" dirty="0"/>
              <a:t> eklentisini indirin.</a:t>
            </a:r>
          </a:p>
        </p:txBody>
      </p:sp>
    </p:spTree>
    <p:extLst>
      <p:ext uri="{BB962C8B-B14F-4D97-AF65-F5344CB8AC3E}">
        <p14:creationId xmlns:p14="http://schemas.microsoft.com/office/powerpoint/2010/main" val="359811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C69D13-56D5-4DB2-95C1-CD535015DD5C}"/>
              </a:ext>
            </a:extLst>
          </p:cNvPr>
          <p:cNvSpPr>
            <a:spLocks noGrp="1"/>
          </p:cNvSpPr>
          <p:nvPr>
            <p:ph type="title"/>
          </p:nvPr>
        </p:nvSpPr>
        <p:spPr/>
        <p:txBody>
          <a:bodyPr/>
          <a:lstStyle/>
          <a:p>
            <a:r>
              <a:rPr lang="tr-TR" dirty="0"/>
              <a:t>ONLINE OLARAK HAZIRLAMA</a:t>
            </a:r>
          </a:p>
        </p:txBody>
      </p:sp>
      <p:sp>
        <p:nvSpPr>
          <p:cNvPr id="3" name="İçerik Yer Tutucusu 2">
            <a:extLst>
              <a:ext uri="{FF2B5EF4-FFF2-40B4-BE49-F238E27FC236}">
                <a16:creationId xmlns:a16="http://schemas.microsoft.com/office/drawing/2014/main" id="{640396C7-6B6F-4B84-A9F4-2A80FA0BF85F}"/>
              </a:ext>
            </a:extLst>
          </p:cNvPr>
          <p:cNvSpPr>
            <a:spLocks noGrp="1"/>
          </p:cNvSpPr>
          <p:nvPr>
            <p:ph idx="1"/>
          </p:nvPr>
        </p:nvSpPr>
        <p:spPr>
          <a:xfrm>
            <a:off x="1115568" y="1728215"/>
            <a:ext cx="10168128" cy="4760133"/>
          </a:xfrm>
        </p:spPr>
        <p:txBody>
          <a:bodyPr>
            <a:normAutofit fontScale="55000" lnSpcReduction="20000"/>
          </a:bodyPr>
          <a:lstStyle/>
          <a:p>
            <a:r>
              <a:rPr lang="tr-TR" dirty="0"/>
              <a:t>Online olarak </a:t>
            </a:r>
            <a:r>
              <a:rPr lang="tr-TR" dirty="0" err="1"/>
              <a:t>sitemap</a:t>
            </a:r>
            <a:r>
              <a:rPr lang="tr-TR" dirty="0"/>
              <a:t> hazırlamak derken kastettiğim şey aslında  bir nevi otomatik Sitemap.XML oluşturma servislerinden bahsediyorum. Bu tip online Sitemap.XML hazırlayan servisler sayesinde birkaç dakikada </a:t>
            </a:r>
            <a:r>
              <a:rPr lang="tr-TR" dirty="0" err="1"/>
              <a:t>Sitemap</a:t>
            </a:r>
            <a:r>
              <a:rPr lang="tr-TR" dirty="0"/>
              <a:t> dosyanızı hazırlayabilmektesiniz.</a:t>
            </a:r>
          </a:p>
          <a:p>
            <a:endParaRPr lang="tr-TR" dirty="0"/>
          </a:p>
          <a:p>
            <a:r>
              <a:rPr lang="tr-TR" dirty="0"/>
              <a:t>Gelişmiş bir ASP yada PHP tecrübesi olmayan arkadaşlar bu yöntem sayesinde internet sayfalarına bir </a:t>
            </a:r>
            <a:r>
              <a:rPr lang="tr-TR" dirty="0" err="1"/>
              <a:t>Sitemap</a:t>
            </a:r>
            <a:r>
              <a:rPr lang="tr-TR" dirty="0"/>
              <a:t> hazırlayabilirler. Bu sayede her yeni yazı yazdıkları zaman birkaç saniyede </a:t>
            </a:r>
            <a:r>
              <a:rPr lang="tr-TR" dirty="0" err="1"/>
              <a:t>Sitemap</a:t>
            </a:r>
            <a:r>
              <a:rPr lang="tr-TR" dirty="0"/>
              <a:t> dosyalarını oluşturup Google </a:t>
            </a:r>
            <a:r>
              <a:rPr lang="tr-TR" dirty="0" err="1"/>
              <a:t>Sitemap</a:t>
            </a:r>
            <a:r>
              <a:rPr lang="tr-TR" dirty="0"/>
              <a:t> yada </a:t>
            </a:r>
            <a:r>
              <a:rPr lang="tr-TR" dirty="0" err="1"/>
              <a:t>Yahoo</a:t>
            </a:r>
            <a:r>
              <a:rPr lang="tr-TR" dirty="0"/>
              <a:t> </a:t>
            </a:r>
            <a:r>
              <a:rPr lang="tr-TR" dirty="0" err="1"/>
              <a:t>Sitemap</a:t>
            </a:r>
            <a:r>
              <a:rPr lang="tr-TR" dirty="0"/>
              <a:t> sistemlerine gönderebilirler.</a:t>
            </a:r>
          </a:p>
          <a:p>
            <a:endParaRPr lang="tr-TR" dirty="0"/>
          </a:p>
          <a:p>
            <a:r>
              <a:rPr lang="tr-TR" dirty="0"/>
              <a:t>ÖR : Birkaç tane Online Sitemap.XML hazırlayabilen internet sayfası :</a:t>
            </a:r>
          </a:p>
          <a:p>
            <a:endParaRPr lang="tr-TR" dirty="0"/>
          </a:p>
          <a:p>
            <a:r>
              <a:rPr lang="tr-TR" dirty="0"/>
              <a:t>www.xml-sitemaps.com</a:t>
            </a:r>
          </a:p>
          <a:p>
            <a:r>
              <a:rPr lang="tr-TR" dirty="0"/>
              <a:t>www.sitemapspal.com</a:t>
            </a:r>
          </a:p>
          <a:p>
            <a:r>
              <a:rPr lang="tr-TR" dirty="0"/>
              <a:t>www.sitemapbuilder.net</a:t>
            </a:r>
          </a:p>
          <a:p>
            <a:r>
              <a:rPr lang="tr-TR" dirty="0"/>
              <a:t>www.netroglycerine.com/sitemap.html</a:t>
            </a:r>
          </a:p>
          <a:p>
            <a:r>
              <a:rPr lang="tr-TR" dirty="0"/>
              <a:t>www.neuroticweb.com/recursos/sitemap</a:t>
            </a:r>
          </a:p>
        </p:txBody>
      </p:sp>
    </p:spTree>
    <p:extLst>
      <p:ext uri="{BB962C8B-B14F-4D97-AF65-F5344CB8AC3E}">
        <p14:creationId xmlns:p14="http://schemas.microsoft.com/office/powerpoint/2010/main" val="2081930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1D4E8AF-8033-4EC1-8A57-4AF00C40361C}"/>
              </a:ext>
            </a:extLst>
          </p:cNvPr>
          <p:cNvSpPr>
            <a:spLocks noGrp="1"/>
          </p:cNvSpPr>
          <p:nvPr>
            <p:ph type="title"/>
          </p:nvPr>
        </p:nvSpPr>
        <p:spPr>
          <a:xfrm>
            <a:off x="841248" y="251312"/>
            <a:ext cx="10506456" cy="1010264"/>
          </a:xfrm>
        </p:spPr>
        <p:txBody>
          <a:bodyPr anchor="ctr">
            <a:normAutofit/>
          </a:bodyPr>
          <a:lstStyle/>
          <a:p>
            <a:r>
              <a:rPr lang="tr-TR" dirty="0"/>
              <a:t>MANUEL OLARAK HAZIRLAMA</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EDCCB8B8-D448-4892-98A9-D1A38F1A293F}"/>
              </a:ext>
            </a:extLst>
          </p:cNvPr>
          <p:cNvGraphicFramePr>
            <a:graphicFrameLocks noGrp="1"/>
          </p:cNvGraphicFramePr>
          <p:nvPr>
            <p:ph idx="1"/>
            <p:extLst>
              <p:ext uri="{D42A27DB-BD31-4B8C-83A1-F6EECF244321}">
                <p14:modId xmlns:p14="http://schemas.microsoft.com/office/powerpoint/2010/main" val="3889136053"/>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26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85BBAD-6C07-4FA6-97FC-38C49F92BC3C}"/>
              </a:ext>
            </a:extLst>
          </p:cNvPr>
          <p:cNvSpPr>
            <a:spLocks noGrp="1"/>
          </p:cNvSpPr>
          <p:nvPr>
            <p:ph type="title"/>
          </p:nvPr>
        </p:nvSpPr>
        <p:spPr/>
        <p:txBody>
          <a:bodyPr/>
          <a:lstStyle/>
          <a:p>
            <a:r>
              <a:rPr lang="tr-TR" dirty="0"/>
              <a:t>SSL Sertifikası Nedir ?</a:t>
            </a:r>
          </a:p>
        </p:txBody>
      </p:sp>
      <p:sp>
        <p:nvSpPr>
          <p:cNvPr id="3" name="İçerik Yer Tutucusu 2">
            <a:extLst>
              <a:ext uri="{FF2B5EF4-FFF2-40B4-BE49-F238E27FC236}">
                <a16:creationId xmlns:a16="http://schemas.microsoft.com/office/drawing/2014/main" id="{3251B533-9243-433B-9925-6F6FDF30EC44}"/>
              </a:ext>
            </a:extLst>
          </p:cNvPr>
          <p:cNvSpPr>
            <a:spLocks noGrp="1"/>
          </p:cNvSpPr>
          <p:nvPr>
            <p:ph idx="1"/>
          </p:nvPr>
        </p:nvSpPr>
        <p:spPr/>
        <p:txBody>
          <a:bodyPr>
            <a:normAutofit fontScale="92500" lnSpcReduction="10000"/>
          </a:bodyPr>
          <a:lstStyle/>
          <a:p>
            <a:r>
              <a:rPr lang="tr-TR" dirty="0"/>
              <a:t>İnternet sayfalarındaki yeşil asma kilit şeklinde gözüken </a:t>
            </a:r>
            <a:r>
              <a:rPr lang="tr-TR" dirty="0" err="1"/>
              <a:t>siteler,aslında</a:t>
            </a:r>
            <a:r>
              <a:rPr lang="tr-TR" dirty="0"/>
              <a:t> güvenli siteler anlamına gelmektedir.</a:t>
            </a:r>
          </a:p>
          <a:p>
            <a:r>
              <a:rPr lang="tr-TR" dirty="0"/>
              <a:t>Bu sertifika olmadan kredi kartı ile online ödeme yapılmasına bankalar izin vermemektedir.</a:t>
            </a:r>
          </a:p>
          <a:p>
            <a:r>
              <a:rPr lang="tr-TR" dirty="0" err="1"/>
              <a:t>Secure</a:t>
            </a:r>
            <a:r>
              <a:rPr lang="tr-TR" dirty="0"/>
              <a:t> Sockets </a:t>
            </a:r>
            <a:r>
              <a:rPr lang="tr-TR" dirty="0" err="1"/>
              <a:t>Layer</a:t>
            </a:r>
            <a:r>
              <a:rPr lang="tr-TR" dirty="0"/>
              <a:t> kısaca ; Sunucu ile istemci(yani kullanıcı) arasındaki veri akışını şifrelemeye </a:t>
            </a:r>
            <a:r>
              <a:rPr lang="tr-TR" dirty="0" err="1"/>
              <a:t>yarar.Kullanıcının</a:t>
            </a:r>
            <a:r>
              <a:rPr lang="tr-TR" dirty="0"/>
              <a:t> bilgilerini, site üzerinde yaptığı işlemleri güvenli bir şekilde </a:t>
            </a:r>
            <a:r>
              <a:rPr lang="tr-TR" dirty="0" err="1"/>
              <a:t>patırmayı</a:t>
            </a:r>
            <a:r>
              <a:rPr lang="tr-TR" dirty="0"/>
              <a:t> amaçlayan bir protokoldür.</a:t>
            </a:r>
          </a:p>
        </p:txBody>
      </p:sp>
    </p:spTree>
    <p:extLst>
      <p:ext uri="{BB962C8B-B14F-4D97-AF65-F5344CB8AC3E}">
        <p14:creationId xmlns:p14="http://schemas.microsoft.com/office/powerpoint/2010/main" val="138319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7C6615-4EDB-4CAE-806E-3CB6C2234ADC}"/>
              </a:ext>
            </a:extLst>
          </p:cNvPr>
          <p:cNvSpPr>
            <a:spLocks noGrp="1"/>
          </p:cNvSpPr>
          <p:nvPr>
            <p:ph type="title"/>
          </p:nvPr>
        </p:nvSpPr>
        <p:spPr/>
        <p:txBody>
          <a:bodyPr/>
          <a:lstStyle/>
          <a:p>
            <a:r>
              <a:rPr lang="tr-TR" dirty="0">
                <a:solidFill>
                  <a:schemeClr val="accent1">
                    <a:lumMod val="50000"/>
                  </a:schemeClr>
                </a:solidFill>
              </a:rPr>
              <a:t>Robots.txt Nedir ?</a:t>
            </a:r>
          </a:p>
        </p:txBody>
      </p:sp>
      <p:sp>
        <p:nvSpPr>
          <p:cNvPr id="3" name="İçerik Yer Tutucusu 2">
            <a:extLst>
              <a:ext uri="{FF2B5EF4-FFF2-40B4-BE49-F238E27FC236}">
                <a16:creationId xmlns:a16="http://schemas.microsoft.com/office/drawing/2014/main" id="{B8810D8B-2796-424B-926E-DE9243AE5B1C}"/>
              </a:ext>
            </a:extLst>
          </p:cNvPr>
          <p:cNvSpPr>
            <a:spLocks noGrp="1"/>
          </p:cNvSpPr>
          <p:nvPr>
            <p:ph idx="1"/>
          </p:nvPr>
        </p:nvSpPr>
        <p:spPr/>
        <p:txBody>
          <a:bodyPr>
            <a:normAutofit fontScale="92500" lnSpcReduction="20000"/>
          </a:bodyPr>
          <a:lstStyle/>
          <a:p>
            <a:r>
              <a:rPr lang="tr-TR" dirty="0"/>
              <a:t>Arama motoru yazılımlarına sitenizin hangi bölümlerini dizine </a:t>
            </a:r>
            <a:r>
              <a:rPr lang="tr-TR" dirty="0" err="1"/>
              <a:t>ekleyebileceğinizi,hangi</a:t>
            </a:r>
            <a:r>
              <a:rPr lang="tr-TR" dirty="0"/>
              <a:t> dizinin taraması </a:t>
            </a:r>
            <a:r>
              <a:rPr lang="tr-TR" dirty="0" err="1"/>
              <a:t>gerektiğini,hangi</a:t>
            </a:r>
            <a:r>
              <a:rPr lang="tr-TR" dirty="0"/>
              <a:t> arama motoru yazılımının giriş izni olduğunu veya olmadığını söylemeye yarayan basit bir komut dosyasıdır.</a:t>
            </a:r>
          </a:p>
          <a:p>
            <a:r>
              <a:rPr lang="tr-TR" dirty="0"/>
              <a:t>Web sitemizin ana kaynak kodlarının olduğu kısma eklememiz gerekir.</a:t>
            </a:r>
          </a:p>
          <a:p>
            <a:r>
              <a:rPr lang="tr-TR" dirty="0"/>
              <a:t>Örümcek(</a:t>
            </a:r>
            <a:r>
              <a:rPr lang="tr-TR" dirty="0" err="1"/>
              <a:t>spider</a:t>
            </a:r>
            <a:r>
              <a:rPr lang="tr-TR" dirty="0"/>
              <a:t>) </a:t>
            </a:r>
            <a:r>
              <a:rPr lang="tr-TR" dirty="0" err="1"/>
              <a:t>olarakda</a:t>
            </a:r>
            <a:r>
              <a:rPr lang="tr-TR" dirty="0"/>
              <a:t> bilinen arama motoru yazılımları sitenize ilk girdiğinde önce bu dosyayı tarar ve dosyadaki komutlara göre sitenin izin verilen bölümlerini dizine ekler.</a:t>
            </a:r>
          </a:p>
        </p:txBody>
      </p:sp>
    </p:spTree>
    <p:extLst>
      <p:ext uri="{BB962C8B-B14F-4D97-AF65-F5344CB8AC3E}">
        <p14:creationId xmlns:p14="http://schemas.microsoft.com/office/powerpoint/2010/main" val="290518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24193E-6A50-4F39-8B21-F9688C8BCD66}"/>
              </a:ext>
            </a:extLst>
          </p:cNvPr>
          <p:cNvSpPr>
            <a:spLocks noGrp="1"/>
          </p:cNvSpPr>
          <p:nvPr>
            <p:ph type="title"/>
          </p:nvPr>
        </p:nvSpPr>
        <p:spPr/>
        <p:txBody>
          <a:bodyPr/>
          <a:lstStyle/>
          <a:p>
            <a:r>
              <a:rPr lang="tr-TR" dirty="0"/>
              <a:t>SSL sertifikası Nedir ?</a:t>
            </a:r>
          </a:p>
        </p:txBody>
      </p:sp>
      <p:pic>
        <p:nvPicPr>
          <p:cNvPr id="5" name="İçerik Yer Tutucusu 4" descr="çizim içeren bir resim&#10;&#10;Açıklama otomatik olarak oluşturuldu">
            <a:extLst>
              <a:ext uri="{FF2B5EF4-FFF2-40B4-BE49-F238E27FC236}">
                <a16:creationId xmlns:a16="http://schemas.microsoft.com/office/drawing/2014/main" id="{6D1C0DA0-150C-437D-AFD1-D043AF683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336" y="233426"/>
            <a:ext cx="1876687" cy="1810003"/>
          </a:xfrm>
        </p:spPr>
      </p:pic>
      <p:sp>
        <p:nvSpPr>
          <p:cNvPr id="6" name="Metin kutusu 5">
            <a:extLst>
              <a:ext uri="{FF2B5EF4-FFF2-40B4-BE49-F238E27FC236}">
                <a16:creationId xmlns:a16="http://schemas.microsoft.com/office/drawing/2014/main" id="{033171B0-C2E7-4E94-8215-13D2520F2B2D}"/>
              </a:ext>
            </a:extLst>
          </p:cNvPr>
          <p:cNvSpPr txBox="1"/>
          <p:nvPr/>
        </p:nvSpPr>
        <p:spPr>
          <a:xfrm>
            <a:off x="1115568" y="2519464"/>
            <a:ext cx="10168128" cy="3170099"/>
          </a:xfrm>
          <a:prstGeom prst="rect">
            <a:avLst/>
          </a:prstGeom>
          <a:noFill/>
        </p:spPr>
        <p:txBody>
          <a:bodyPr wrap="square" rtlCol="0">
            <a:spAutoFit/>
          </a:bodyPr>
          <a:lstStyle/>
          <a:p>
            <a:r>
              <a:rPr lang="tr-TR" sz="2000" dirty="0"/>
              <a:t>Bir siteye girdiğimizde adres çubuğunda </a:t>
            </a:r>
            <a:r>
              <a:rPr lang="tr-TR" sz="2000" dirty="0" err="1"/>
              <a:t>https</a:t>
            </a:r>
            <a:r>
              <a:rPr lang="tr-TR" sz="2000" dirty="0"/>
              <a:t> yazıyorsa; siz siteye girmeye çalıştığınız andan itibaren şu işlemler gerçekleşir : </a:t>
            </a:r>
          </a:p>
          <a:p>
            <a:endParaRPr lang="tr-TR" sz="2000" dirty="0"/>
          </a:p>
          <a:p>
            <a:pPr marL="342900" indent="-342900">
              <a:buFont typeface="+mj-lt"/>
              <a:buAutoNum type="arabicPeriod"/>
            </a:pPr>
            <a:r>
              <a:rPr lang="tr-TR" sz="2000" dirty="0"/>
              <a:t>Sunucu tarayıcıya bu isteğin bir SSL oturumu olduğunu ve gerekli sertifika bilgilerini bildirir.</a:t>
            </a:r>
          </a:p>
          <a:p>
            <a:pPr marL="342900" indent="-342900">
              <a:buFont typeface="+mj-lt"/>
              <a:buAutoNum type="arabicPeriod"/>
            </a:pPr>
            <a:r>
              <a:rPr lang="tr-TR" sz="2000" dirty="0"/>
              <a:t>Tarayıcı bu bilgilerle beraber, sertifika sağlayıcısından doğrulama talebinde bulunur.</a:t>
            </a:r>
          </a:p>
          <a:p>
            <a:pPr marL="342900" indent="-342900">
              <a:buFont typeface="+mj-lt"/>
              <a:buAutoNum type="arabicPeriod"/>
            </a:pPr>
            <a:r>
              <a:rPr lang="tr-TR" sz="2000" dirty="0"/>
              <a:t>Sertifika sağlayıcısı adres ve tarih bilgilerini doğrular ve güvenli olduğunu bildirip alınan sertifika çeşidine göre adres çubuğuna yeşil kilit, firma ismi gibi SSL sertifikası olduğunu belirten simgeler gösterir.</a:t>
            </a:r>
          </a:p>
        </p:txBody>
      </p:sp>
    </p:spTree>
    <p:extLst>
      <p:ext uri="{BB962C8B-B14F-4D97-AF65-F5344CB8AC3E}">
        <p14:creationId xmlns:p14="http://schemas.microsoft.com/office/powerpoint/2010/main" val="232756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858AC6-7A81-4338-BE07-44F2ABDF4457}"/>
              </a:ext>
            </a:extLst>
          </p:cNvPr>
          <p:cNvSpPr>
            <a:spLocks noGrp="1"/>
          </p:cNvSpPr>
          <p:nvPr>
            <p:ph type="title"/>
          </p:nvPr>
        </p:nvSpPr>
        <p:spPr/>
        <p:txBody>
          <a:bodyPr/>
          <a:lstStyle/>
          <a:p>
            <a:r>
              <a:rPr lang="tr-TR" dirty="0"/>
              <a:t>SSL Çeşitleri</a:t>
            </a:r>
          </a:p>
        </p:txBody>
      </p:sp>
      <p:sp>
        <p:nvSpPr>
          <p:cNvPr id="3" name="İçerik Yer Tutucusu 2">
            <a:extLst>
              <a:ext uri="{FF2B5EF4-FFF2-40B4-BE49-F238E27FC236}">
                <a16:creationId xmlns:a16="http://schemas.microsoft.com/office/drawing/2014/main" id="{56679BDB-70C6-48E1-BE2C-72992F35B4DB}"/>
              </a:ext>
            </a:extLst>
          </p:cNvPr>
          <p:cNvSpPr>
            <a:spLocks noGrp="1"/>
          </p:cNvSpPr>
          <p:nvPr>
            <p:ph idx="1"/>
          </p:nvPr>
        </p:nvSpPr>
        <p:spPr>
          <a:xfrm>
            <a:off x="1115568" y="2244560"/>
            <a:ext cx="10168128" cy="3694176"/>
          </a:xfrm>
        </p:spPr>
        <p:txBody>
          <a:bodyPr>
            <a:noAutofit/>
          </a:bodyPr>
          <a:lstStyle/>
          <a:p>
            <a:r>
              <a:rPr lang="tr-TR" sz="1800" dirty="0"/>
              <a:t>İnternette bu sertifikayı sağlayan birçok firma bulunmakta paketine göre farklı özellikler olabilmektedir.</a:t>
            </a:r>
          </a:p>
          <a:p>
            <a:r>
              <a:rPr lang="tr-TR" sz="1800" dirty="0"/>
              <a:t>Temel olarak 3 farklı SSL sertifika çeşidi bulunur : </a:t>
            </a:r>
          </a:p>
          <a:p>
            <a:r>
              <a:rPr lang="tr-TR" sz="1800" dirty="0"/>
              <a:t>Domain SSL : </a:t>
            </a:r>
            <a:r>
              <a:rPr lang="tr-TR" sz="1800" dirty="0" err="1"/>
              <a:t>Domain’in</a:t>
            </a:r>
            <a:r>
              <a:rPr lang="tr-TR" sz="1800" dirty="0"/>
              <a:t> yanında </a:t>
            </a:r>
            <a:r>
              <a:rPr lang="tr-TR" sz="1800" dirty="0" err="1"/>
              <a:t>browser’a</a:t>
            </a:r>
            <a:r>
              <a:rPr lang="tr-TR" sz="1800" dirty="0"/>
              <a:t> bağlı olarak yeşil kilit sembolü gösteren ve her türlü işleminizi karşılayabilecek olan türdür.</a:t>
            </a:r>
          </a:p>
          <a:p>
            <a:r>
              <a:rPr lang="tr-TR" sz="1800" dirty="0" err="1"/>
              <a:t>Organization</a:t>
            </a:r>
            <a:r>
              <a:rPr lang="tr-TR" sz="1800" dirty="0"/>
              <a:t> SSL : </a:t>
            </a:r>
            <a:r>
              <a:rPr lang="tr-TR" sz="1800" dirty="0" err="1"/>
              <a:t>Domain’in</a:t>
            </a:r>
            <a:r>
              <a:rPr lang="tr-TR" sz="1800" dirty="0"/>
              <a:t> yanında firma </a:t>
            </a:r>
            <a:r>
              <a:rPr lang="tr-TR" sz="1800" dirty="0" err="1"/>
              <a:t>ismininde</a:t>
            </a:r>
            <a:r>
              <a:rPr lang="tr-TR" sz="1800" dirty="0"/>
              <a:t> yazılı olduğu sertifikadır.</a:t>
            </a:r>
          </a:p>
          <a:p>
            <a:r>
              <a:rPr lang="tr-TR" sz="1800" dirty="0" err="1"/>
              <a:t>Extented</a:t>
            </a:r>
            <a:r>
              <a:rPr lang="tr-TR" sz="1800" dirty="0"/>
              <a:t> </a:t>
            </a:r>
            <a:r>
              <a:rPr lang="tr-TR" sz="1800" dirty="0" err="1"/>
              <a:t>Validation</a:t>
            </a:r>
            <a:r>
              <a:rPr lang="tr-TR" sz="1800" dirty="0"/>
              <a:t> SSL : Hem kilit hem de firma isminin olduğu türdür.</a:t>
            </a:r>
          </a:p>
          <a:p>
            <a:r>
              <a:rPr lang="tr-TR" sz="1800" dirty="0"/>
              <a:t>Bunun dışında </a:t>
            </a:r>
            <a:r>
              <a:rPr lang="tr-TR" sz="1800" dirty="0" err="1"/>
              <a:t>Wildcard</a:t>
            </a:r>
            <a:r>
              <a:rPr lang="tr-TR" sz="1800" dirty="0"/>
              <a:t> SSL, </a:t>
            </a:r>
            <a:r>
              <a:rPr lang="tr-TR" sz="1800" dirty="0" err="1"/>
              <a:t>SelfSigned</a:t>
            </a:r>
            <a:r>
              <a:rPr lang="tr-TR" sz="1800" dirty="0"/>
              <a:t> SSL </a:t>
            </a:r>
            <a:r>
              <a:rPr lang="tr-TR" sz="1800" dirty="0" err="1"/>
              <a:t>çeşitleride</a:t>
            </a:r>
            <a:r>
              <a:rPr lang="tr-TR" sz="1800" dirty="0"/>
              <a:t> mevcuttur.</a:t>
            </a:r>
          </a:p>
          <a:p>
            <a:r>
              <a:rPr lang="tr-TR" sz="1800" dirty="0" err="1"/>
              <a:t>Wilcard</a:t>
            </a:r>
            <a:r>
              <a:rPr lang="tr-TR" sz="1800" dirty="0"/>
              <a:t> SSL bir domaine birden fazla </a:t>
            </a:r>
            <a:r>
              <a:rPr lang="tr-TR" sz="1800" dirty="0" err="1"/>
              <a:t>subdomain</a:t>
            </a:r>
            <a:r>
              <a:rPr lang="tr-TR" sz="1800" dirty="0"/>
              <a:t> ekleyebilme imkanı sunar.</a:t>
            </a:r>
          </a:p>
          <a:p>
            <a:r>
              <a:rPr lang="tr-TR" sz="1800" dirty="0" err="1"/>
              <a:t>SelfSigned</a:t>
            </a:r>
            <a:r>
              <a:rPr lang="tr-TR" sz="1800" dirty="0"/>
              <a:t> SSL ise tamamen kendinizin </a:t>
            </a:r>
            <a:r>
              <a:rPr lang="tr-TR" sz="1800" dirty="0" err="1"/>
              <a:t>oluşturduğu,ödeme</a:t>
            </a:r>
            <a:r>
              <a:rPr lang="tr-TR" sz="1800" dirty="0"/>
              <a:t> yapılmayan </a:t>
            </a:r>
            <a:r>
              <a:rPr lang="tr-TR" sz="1800" dirty="0" err="1"/>
              <a:t>sertifikadır.İnternet</a:t>
            </a:r>
            <a:r>
              <a:rPr lang="tr-TR" sz="1800" dirty="0"/>
              <a:t> </a:t>
            </a:r>
            <a:r>
              <a:rPr lang="tr-TR" sz="1800" dirty="0" err="1"/>
              <a:t>oprtamında</a:t>
            </a:r>
            <a:r>
              <a:rPr lang="tr-TR" sz="1800" dirty="0"/>
              <a:t> işe yaramayabilir ancak kendi </a:t>
            </a:r>
            <a:r>
              <a:rPr lang="tr-TR" sz="1800" dirty="0" err="1"/>
              <a:t>locak</a:t>
            </a:r>
            <a:r>
              <a:rPr lang="tr-TR" sz="1800" dirty="0"/>
              <a:t> networkünüzde kullanabilirsiniz. </a:t>
            </a:r>
          </a:p>
        </p:txBody>
      </p:sp>
    </p:spTree>
    <p:extLst>
      <p:ext uri="{BB962C8B-B14F-4D97-AF65-F5344CB8AC3E}">
        <p14:creationId xmlns:p14="http://schemas.microsoft.com/office/powerpoint/2010/main" val="1090462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F23502-4F84-4354-8DF7-4756D3C02D12}"/>
              </a:ext>
            </a:extLst>
          </p:cNvPr>
          <p:cNvSpPr>
            <a:spLocks noGrp="1"/>
          </p:cNvSpPr>
          <p:nvPr>
            <p:ph type="title"/>
          </p:nvPr>
        </p:nvSpPr>
        <p:spPr/>
        <p:txBody>
          <a:bodyPr/>
          <a:lstStyle/>
          <a:p>
            <a:r>
              <a:rPr lang="tr-TR" dirty="0"/>
              <a:t>Nasıl Kurulur ?</a:t>
            </a:r>
          </a:p>
        </p:txBody>
      </p:sp>
      <p:sp>
        <p:nvSpPr>
          <p:cNvPr id="3" name="İçerik Yer Tutucusu 2">
            <a:extLst>
              <a:ext uri="{FF2B5EF4-FFF2-40B4-BE49-F238E27FC236}">
                <a16:creationId xmlns:a16="http://schemas.microsoft.com/office/drawing/2014/main" id="{C66984A8-ED73-42FF-8152-0D57202C6E7D}"/>
              </a:ext>
            </a:extLst>
          </p:cNvPr>
          <p:cNvSpPr>
            <a:spLocks noGrp="1"/>
          </p:cNvSpPr>
          <p:nvPr>
            <p:ph idx="1"/>
          </p:nvPr>
        </p:nvSpPr>
        <p:spPr/>
        <p:txBody>
          <a:bodyPr>
            <a:normAutofit fontScale="92500"/>
          </a:bodyPr>
          <a:lstStyle/>
          <a:p>
            <a:r>
              <a:rPr lang="tr-TR" dirty="0" err="1"/>
              <a:t>Godaddy,Natro,Wix</a:t>
            </a:r>
            <a:r>
              <a:rPr lang="tr-TR" dirty="0"/>
              <a:t>, </a:t>
            </a:r>
            <a:r>
              <a:rPr lang="tr-TR" dirty="0" err="1"/>
              <a:t>Verisign,Rapidssl</a:t>
            </a:r>
            <a:r>
              <a:rPr lang="tr-TR" dirty="0"/>
              <a:t> gibi firmalardan bütçe ve sisteminize uygun SSL sertifikası alabilirsiniz.</a:t>
            </a:r>
          </a:p>
          <a:p>
            <a:r>
              <a:rPr lang="tr-TR" dirty="0"/>
              <a:t>Sizden CSR kodu isterler, SSL sertifikası aldığınız firma ile </a:t>
            </a:r>
            <a:r>
              <a:rPr lang="tr-TR" dirty="0" err="1"/>
              <a:t>Cpanel</a:t>
            </a:r>
            <a:r>
              <a:rPr lang="tr-TR" dirty="0"/>
              <a:t> ya da </a:t>
            </a:r>
            <a:r>
              <a:rPr lang="tr-TR" dirty="0" err="1"/>
              <a:t>OpenCart</a:t>
            </a:r>
            <a:r>
              <a:rPr lang="tr-TR" dirty="0"/>
              <a:t> gibi yönetim panellerinden oluşturabilirsiniz.</a:t>
            </a:r>
          </a:p>
          <a:p>
            <a:r>
              <a:rPr lang="tr-TR" dirty="0"/>
              <a:t>Kullandığınız panele göre SSL </a:t>
            </a:r>
            <a:r>
              <a:rPr lang="tr-TR" dirty="0" err="1"/>
              <a:t>Certificates</a:t>
            </a:r>
            <a:r>
              <a:rPr lang="tr-TR" dirty="0"/>
              <a:t> bölümüne tıklayıp karşınıza gelen kısma ‘’</a:t>
            </a:r>
            <a:r>
              <a:rPr lang="tr-TR" dirty="0" err="1"/>
              <a:t>Paste</a:t>
            </a:r>
            <a:r>
              <a:rPr lang="tr-TR" dirty="0"/>
              <a:t> a </a:t>
            </a:r>
            <a:r>
              <a:rPr lang="tr-TR" dirty="0" err="1"/>
              <a:t>pre-generated</a:t>
            </a:r>
            <a:r>
              <a:rPr lang="tr-TR" dirty="0"/>
              <a:t> </a:t>
            </a:r>
            <a:r>
              <a:rPr lang="tr-TR" dirty="0" err="1"/>
              <a:t>certificate</a:t>
            </a:r>
            <a:r>
              <a:rPr lang="tr-TR" dirty="0"/>
              <a:t> </a:t>
            </a:r>
            <a:r>
              <a:rPr lang="tr-TR" dirty="0" err="1"/>
              <a:t>and</a:t>
            </a:r>
            <a:r>
              <a:rPr lang="tr-TR" dirty="0"/>
              <a:t> </a:t>
            </a:r>
            <a:r>
              <a:rPr lang="tr-TR" dirty="0" err="1"/>
              <a:t>key</a:t>
            </a:r>
            <a:r>
              <a:rPr lang="tr-TR" dirty="0"/>
              <a:t>’’ kısmını tıklayıp verilen kodu yapıştırmanız gerekir.</a:t>
            </a:r>
          </a:p>
          <a:p>
            <a:endParaRPr lang="tr-TR" dirty="0"/>
          </a:p>
        </p:txBody>
      </p:sp>
    </p:spTree>
    <p:extLst>
      <p:ext uri="{BB962C8B-B14F-4D97-AF65-F5344CB8AC3E}">
        <p14:creationId xmlns:p14="http://schemas.microsoft.com/office/powerpoint/2010/main" val="77680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71FED2-A39B-46FB-BDE6-71B16CCE80C7}"/>
              </a:ext>
            </a:extLst>
          </p:cNvPr>
          <p:cNvSpPr>
            <a:spLocks noGrp="1"/>
          </p:cNvSpPr>
          <p:nvPr>
            <p:ph type="title"/>
          </p:nvPr>
        </p:nvSpPr>
        <p:spPr/>
        <p:txBody>
          <a:bodyPr/>
          <a:lstStyle/>
          <a:p>
            <a:r>
              <a:rPr lang="tr-TR" dirty="0"/>
              <a:t>OWASP nedir ? </a:t>
            </a:r>
          </a:p>
        </p:txBody>
      </p:sp>
      <p:sp>
        <p:nvSpPr>
          <p:cNvPr id="3" name="İçerik Yer Tutucusu 2">
            <a:extLst>
              <a:ext uri="{FF2B5EF4-FFF2-40B4-BE49-F238E27FC236}">
                <a16:creationId xmlns:a16="http://schemas.microsoft.com/office/drawing/2014/main" id="{93634598-456C-4B12-AD9E-2996B1DAFCEE}"/>
              </a:ext>
            </a:extLst>
          </p:cNvPr>
          <p:cNvSpPr>
            <a:spLocks noGrp="1"/>
          </p:cNvSpPr>
          <p:nvPr>
            <p:ph idx="1"/>
          </p:nvPr>
        </p:nvSpPr>
        <p:spPr/>
        <p:txBody>
          <a:bodyPr/>
          <a:lstStyle/>
          <a:p>
            <a:r>
              <a:rPr lang="tr-TR" dirty="0"/>
              <a:t>Open Web Application Security Project’in kısaltılmış </a:t>
            </a:r>
            <a:r>
              <a:rPr lang="tr-TR" dirty="0" err="1"/>
              <a:t>halidir.Açık</a:t>
            </a:r>
            <a:r>
              <a:rPr lang="tr-TR" dirty="0"/>
              <a:t> web uygulama güvenliği projesi anlamına gelir ve Güvensiz yazılımlara karşı oluşturulmuş bir topluluk.</a:t>
            </a:r>
          </a:p>
          <a:p>
            <a:r>
              <a:rPr lang="tr-TR" dirty="0"/>
              <a:t>Ücretsiz olarak Bilgi Güvenliği uzmanlarına ya da ilgilenenlerine sunulan birçok kaynak mevcut.</a:t>
            </a:r>
          </a:p>
          <a:p>
            <a:r>
              <a:rPr lang="tr-TR" dirty="0"/>
              <a:t>Hiçbir teknoloji şirketine bağlı değildir.</a:t>
            </a:r>
          </a:p>
          <a:p>
            <a:endParaRPr lang="tr-TR" dirty="0"/>
          </a:p>
        </p:txBody>
      </p:sp>
    </p:spTree>
    <p:extLst>
      <p:ext uri="{BB962C8B-B14F-4D97-AF65-F5344CB8AC3E}">
        <p14:creationId xmlns:p14="http://schemas.microsoft.com/office/powerpoint/2010/main" val="411172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3369BE-706B-4F07-B3FD-EEBDF3871E95}"/>
              </a:ext>
            </a:extLst>
          </p:cNvPr>
          <p:cNvSpPr>
            <a:spLocks noGrp="1"/>
          </p:cNvSpPr>
          <p:nvPr>
            <p:ph type="title"/>
          </p:nvPr>
        </p:nvSpPr>
        <p:spPr/>
        <p:txBody>
          <a:bodyPr/>
          <a:lstStyle/>
          <a:p>
            <a:r>
              <a:rPr lang="tr-TR" dirty="0" err="1"/>
              <a:t>Hacklenen</a:t>
            </a:r>
            <a:r>
              <a:rPr lang="tr-TR" dirty="0"/>
              <a:t> bir </a:t>
            </a:r>
            <a:r>
              <a:rPr lang="tr-TR" dirty="0" err="1"/>
              <a:t>WebSitesi</a:t>
            </a:r>
            <a:r>
              <a:rPr lang="tr-TR" dirty="0"/>
              <a:t> nasıl anlaşılır ?</a:t>
            </a:r>
          </a:p>
        </p:txBody>
      </p:sp>
      <p:sp>
        <p:nvSpPr>
          <p:cNvPr id="3" name="İçerik Yer Tutucusu 2">
            <a:extLst>
              <a:ext uri="{FF2B5EF4-FFF2-40B4-BE49-F238E27FC236}">
                <a16:creationId xmlns:a16="http://schemas.microsoft.com/office/drawing/2014/main" id="{B441496A-DED6-4D28-8723-039962D5C34D}"/>
              </a:ext>
            </a:extLst>
          </p:cNvPr>
          <p:cNvSpPr>
            <a:spLocks noGrp="1"/>
          </p:cNvSpPr>
          <p:nvPr>
            <p:ph idx="1"/>
          </p:nvPr>
        </p:nvSpPr>
        <p:spPr/>
        <p:txBody>
          <a:bodyPr>
            <a:normAutofit fontScale="92500" lnSpcReduction="10000"/>
          </a:bodyPr>
          <a:lstStyle/>
          <a:p>
            <a:r>
              <a:rPr lang="tr-TR" dirty="0"/>
              <a:t>Web sitenin trafiğinde ani düşüş.</a:t>
            </a:r>
          </a:p>
          <a:p>
            <a:r>
              <a:rPr lang="tr-TR" dirty="0"/>
              <a:t>Sitenizde zararlı linkler eklenmiştir.</a:t>
            </a:r>
          </a:p>
          <a:p>
            <a:r>
              <a:rPr lang="tr-TR" dirty="0" err="1"/>
              <a:t>Anasayfası</a:t>
            </a:r>
            <a:r>
              <a:rPr lang="tr-TR" dirty="0"/>
              <a:t> değiştirilmiştir. –</a:t>
            </a:r>
            <a:r>
              <a:rPr lang="tr-TR" dirty="0" err="1"/>
              <a:t>Hacked</a:t>
            </a:r>
            <a:r>
              <a:rPr lang="tr-TR" dirty="0"/>
              <a:t> </a:t>
            </a:r>
            <a:r>
              <a:rPr lang="tr-TR" dirty="0" err="1"/>
              <a:t>by</a:t>
            </a:r>
            <a:r>
              <a:rPr lang="tr-TR" dirty="0"/>
              <a:t> TOROS</a:t>
            </a:r>
          </a:p>
          <a:p>
            <a:r>
              <a:rPr lang="tr-TR" dirty="0"/>
              <a:t>Kullanıcı kayıtlarında şüpheli hesaplar..</a:t>
            </a:r>
          </a:p>
          <a:p>
            <a:r>
              <a:rPr lang="tr-TR" dirty="0"/>
              <a:t>Bilinmeyen dosyalar yüklenmiştir..</a:t>
            </a:r>
          </a:p>
          <a:p>
            <a:r>
              <a:rPr lang="tr-TR" dirty="0"/>
              <a:t>Web sitesi geç açılıyorsa ya da açılmıyorsa..</a:t>
            </a:r>
          </a:p>
          <a:p>
            <a:r>
              <a:rPr lang="tr-TR" dirty="0"/>
              <a:t>Sitede izinsiz reklamlar çıkıyorsa..</a:t>
            </a:r>
          </a:p>
        </p:txBody>
      </p:sp>
    </p:spTree>
    <p:extLst>
      <p:ext uri="{BB962C8B-B14F-4D97-AF65-F5344CB8AC3E}">
        <p14:creationId xmlns:p14="http://schemas.microsoft.com/office/powerpoint/2010/main" val="2709560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07160-C34D-4E6C-9571-BE2B2283860C}"/>
              </a:ext>
            </a:extLst>
          </p:cNvPr>
          <p:cNvSpPr>
            <a:spLocks noGrp="1"/>
          </p:cNvSpPr>
          <p:nvPr>
            <p:ph type="title"/>
          </p:nvPr>
        </p:nvSpPr>
        <p:spPr/>
        <p:txBody>
          <a:bodyPr/>
          <a:lstStyle/>
          <a:p>
            <a:r>
              <a:rPr lang="tr-TR" dirty="0"/>
              <a:t>Ne yapılır ? </a:t>
            </a:r>
          </a:p>
        </p:txBody>
      </p:sp>
      <p:sp>
        <p:nvSpPr>
          <p:cNvPr id="3" name="İçerik Yer Tutucusu 2">
            <a:extLst>
              <a:ext uri="{FF2B5EF4-FFF2-40B4-BE49-F238E27FC236}">
                <a16:creationId xmlns:a16="http://schemas.microsoft.com/office/drawing/2014/main" id="{83025AEE-12D5-48B7-BB7A-68C0FFDD83C8}"/>
              </a:ext>
            </a:extLst>
          </p:cNvPr>
          <p:cNvSpPr>
            <a:spLocks noGrp="1"/>
          </p:cNvSpPr>
          <p:nvPr>
            <p:ph idx="1"/>
          </p:nvPr>
        </p:nvSpPr>
        <p:spPr/>
        <p:txBody>
          <a:bodyPr/>
          <a:lstStyle/>
          <a:p>
            <a:r>
              <a:rPr lang="tr-TR" dirty="0"/>
              <a:t>Siber suçlarla mücadele polis birimine </a:t>
            </a:r>
            <a:r>
              <a:rPr lang="tr-TR" dirty="0" err="1"/>
              <a:t>ulaşığ</a:t>
            </a:r>
            <a:r>
              <a:rPr lang="tr-TR" dirty="0"/>
              <a:t> bir dilekçe doldurmanız gereklidir.</a:t>
            </a:r>
          </a:p>
          <a:p>
            <a:r>
              <a:rPr lang="tr-TR" dirty="0"/>
              <a:t>Ancak </a:t>
            </a:r>
            <a:r>
              <a:rPr lang="tr-TR" dirty="0" err="1"/>
              <a:t>sizinde</a:t>
            </a:r>
            <a:r>
              <a:rPr lang="tr-TR" dirty="0"/>
              <a:t> Türk Ceza Kanunundaki Bilişim Suçları kısmını genel hatlarını bilmenizde fayda var.</a:t>
            </a:r>
          </a:p>
          <a:p>
            <a:r>
              <a:rPr lang="tr-TR" dirty="0"/>
              <a:t>TCK , Bilişim Alanında Suçlar başlığını okumanızı tavsiye ederim..</a:t>
            </a:r>
          </a:p>
        </p:txBody>
      </p:sp>
    </p:spTree>
    <p:extLst>
      <p:ext uri="{BB962C8B-B14F-4D97-AF65-F5344CB8AC3E}">
        <p14:creationId xmlns:p14="http://schemas.microsoft.com/office/powerpoint/2010/main" val="23765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7C6615-4EDB-4CAE-806E-3CB6C2234ADC}"/>
              </a:ext>
            </a:extLst>
          </p:cNvPr>
          <p:cNvSpPr>
            <a:spLocks noGrp="1"/>
          </p:cNvSpPr>
          <p:nvPr>
            <p:ph type="title"/>
          </p:nvPr>
        </p:nvSpPr>
        <p:spPr/>
        <p:txBody>
          <a:bodyPr/>
          <a:lstStyle/>
          <a:p>
            <a:r>
              <a:rPr lang="tr-TR" dirty="0">
                <a:solidFill>
                  <a:schemeClr val="accent1">
                    <a:lumMod val="50000"/>
                  </a:schemeClr>
                </a:solidFill>
              </a:rPr>
              <a:t>Robots.txt Nedir ?</a:t>
            </a:r>
          </a:p>
        </p:txBody>
      </p:sp>
      <p:sp>
        <p:nvSpPr>
          <p:cNvPr id="3" name="İçerik Yer Tutucusu 2">
            <a:extLst>
              <a:ext uri="{FF2B5EF4-FFF2-40B4-BE49-F238E27FC236}">
                <a16:creationId xmlns:a16="http://schemas.microsoft.com/office/drawing/2014/main" id="{B8810D8B-2796-424B-926E-DE9243AE5B1C}"/>
              </a:ext>
            </a:extLst>
          </p:cNvPr>
          <p:cNvSpPr>
            <a:spLocks noGrp="1"/>
          </p:cNvSpPr>
          <p:nvPr>
            <p:ph idx="1"/>
          </p:nvPr>
        </p:nvSpPr>
        <p:spPr/>
        <p:txBody>
          <a:bodyPr>
            <a:normAutofit fontScale="85000" lnSpcReduction="20000"/>
          </a:bodyPr>
          <a:lstStyle/>
          <a:p>
            <a:r>
              <a:rPr lang="tr-TR" dirty="0"/>
              <a:t>Kısaca sitenizin sınır kapılarını kontrol etmeye yarar.</a:t>
            </a:r>
          </a:p>
          <a:p>
            <a:r>
              <a:rPr lang="tr-TR" dirty="0"/>
              <a:t>Doğru hazırlanan bir robots.txt dosyası sayesinde arama motorları bu kurallara uyar ve sitenizi sizin verdiğiniz izinler doğrultusunda tarar.</a:t>
            </a:r>
          </a:p>
          <a:p>
            <a:r>
              <a:rPr lang="tr-TR" dirty="0"/>
              <a:t>Bu işlem </a:t>
            </a:r>
            <a:r>
              <a:rPr lang="tr-TR" b="1" dirty="0"/>
              <a:t>Robotları Engelleme </a:t>
            </a:r>
            <a:r>
              <a:rPr lang="tr-TR" b="1" dirty="0" err="1"/>
              <a:t>Standartı</a:t>
            </a:r>
            <a:r>
              <a:rPr lang="tr-TR" b="1" dirty="0"/>
              <a:t> </a:t>
            </a:r>
            <a:r>
              <a:rPr lang="tr-TR" dirty="0"/>
              <a:t>veya </a:t>
            </a:r>
            <a:r>
              <a:rPr lang="tr-TR" b="1" dirty="0"/>
              <a:t>Robot Engelleme Protokolleri</a:t>
            </a:r>
            <a:r>
              <a:rPr lang="tr-TR" dirty="0"/>
              <a:t> olarak adlandırılır.</a:t>
            </a:r>
          </a:p>
          <a:p>
            <a:r>
              <a:rPr lang="tr-TR" dirty="0"/>
              <a:t>Web sitenizde mutlaka olması gereken bir dosyadır.</a:t>
            </a:r>
          </a:p>
          <a:p>
            <a:r>
              <a:rPr lang="tr-TR" dirty="0"/>
              <a:t>Doğru komutlar kullanılarak hazırlanmazsa siteniz arama motorları tarafından dikkate alınmaz ve taranmasını istemediğiniz kısımlarda taranabilir.</a:t>
            </a:r>
          </a:p>
        </p:txBody>
      </p:sp>
    </p:spTree>
    <p:extLst>
      <p:ext uri="{BB962C8B-B14F-4D97-AF65-F5344CB8AC3E}">
        <p14:creationId xmlns:p14="http://schemas.microsoft.com/office/powerpoint/2010/main" val="261211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çizim içeren bir resim&#10;&#10;Açıklama otomatik olarak oluşturuldu">
            <a:extLst>
              <a:ext uri="{FF2B5EF4-FFF2-40B4-BE49-F238E27FC236}">
                <a16:creationId xmlns:a16="http://schemas.microsoft.com/office/drawing/2014/main" id="{4E244D49-3A5E-4552-B61D-943DD4DD6E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55" t="5512" r="3997" b="1"/>
          <a:stretch/>
        </p:blipFill>
        <p:spPr>
          <a:xfrm>
            <a:off x="2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40B77A4-862E-4260-90EF-01F6813ACB1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Robots.txt Hazırlamak</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9080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C5954E-5F4C-49F5-ABE7-CFF7601E8DB8}"/>
              </a:ext>
            </a:extLst>
          </p:cNvPr>
          <p:cNvSpPr>
            <a:spLocks noGrp="1"/>
          </p:cNvSpPr>
          <p:nvPr>
            <p:ph type="title"/>
          </p:nvPr>
        </p:nvSpPr>
        <p:spPr/>
        <p:txBody>
          <a:bodyPr/>
          <a:lstStyle/>
          <a:p>
            <a:r>
              <a:rPr lang="tr-TR" dirty="0"/>
              <a:t>Komutları Anlamak</a:t>
            </a:r>
          </a:p>
        </p:txBody>
      </p:sp>
      <p:sp>
        <p:nvSpPr>
          <p:cNvPr id="3" name="İçerik Yer Tutucusu 2">
            <a:extLst>
              <a:ext uri="{FF2B5EF4-FFF2-40B4-BE49-F238E27FC236}">
                <a16:creationId xmlns:a16="http://schemas.microsoft.com/office/drawing/2014/main" id="{A79F7768-415B-428B-88E5-32626EF77329}"/>
              </a:ext>
            </a:extLst>
          </p:cNvPr>
          <p:cNvSpPr>
            <a:spLocks noGrp="1"/>
          </p:cNvSpPr>
          <p:nvPr>
            <p:ph idx="1"/>
          </p:nvPr>
        </p:nvSpPr>
        <p:spPr/>
        <p:txBody>
          <a:bodyPr>
            <a:normAutofit fontScale="92500"/>
          </a:bodyPr>
          <a:lstStyle/>
          <a:p>
            <a:r>
              <a:rPr lang="tr-TR" dirty="0"/>
              <a:t>Robots.txt dosyası belirli standartlara uygun olarak hazırlanmalıdır ve sitenizin kök dizinine yüklenmelidir.</a:t>
            </a:r>
          </a:p>
          <a:p>
            <a:r>
              <a:rPr lang="tr-TR" dirty="0"/>
              <a:t>Dikkat edilmesi gerekenler :</a:t>
            </a:r>
          </a:p>
          <a:p>
            <a:r>
              <a:rPr lang="tr-TR" dirty="0"/>
              <a:t>1.Robots.txt dosyasının sitenizin kök dizininde bulunuyor olması</a:t>
            </a:r>
          </a:p>
          <a:p>
            <a:r>
              <a:rPr lang="tr-TR" dirty="0"/>
              <a:t>2.Robots.txt dosyasının UTF-8 karakter kodlamasına uygun şekilde hazırlanmış olması</a:t>
            </a:r>
          </a:p>
          <a:p>
            <a:r>
              <a:rPr lang="tr-TR" dirty="0"/>
              <a:t>3.Robots.txt dosyasının site URL’siyle aynı formatta olması</a:t>
            </a:r>
          </a:p>
        </p:txBody>
      </p:sp>
    </p:spTree>
    <p:extLst>
      <p:ext uri="{BB962C8B-B14F-4D97-AF65-F5344CB8AC3E}">
        <p14:creationId xmlns:p14="http://schemas.microsoft.com/office/powerpoint/2010/main" val="183903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572AFD3-798F-4970-9589-63035A9AA638}"/>
              </a:ext>
            </a:extLst>
          </p:cNvPr>
          <p:cNvSpPr>
            <a:spLocks noGrp="1"/>
          </p:cNvSpPr>
          <p:nvPr>
            <p:ph type="title"/>
          </p:nvPr>
        </p:nvSpPr>
        <p:spPr/>
        <p:txBody>
          <a:bodyPr/>
          <a:lstStyle/>
          <a:p>
            <a:r>
              <a:rPr lang="tr-TR" dirty="0">
                <a:solidFill>
                  <a:srgbClr val="C00000"/>
                </a:solidFill>
              </a:rPr>
              <a:t>Doğrular                              Yanlışlar</a:t>
            </a:r>
          </a:p>
        </p:txBody>
      </p:sp>
      <p:sp>
        <p:nvSpPr>
          <p:cNvPr id="5" name="İçerik Yer Tutucusu 4">
            <a:extLst>
              <a:ext uri="{FF2B5EF4-FFF2-40B4-BE49-F238E27FC236}">
                <a16:creationId xmlns:a16="http://schemas.microsoft.com/office/drawing/2014/main" id="{C6637CE9-A043-406D-A5B6-B55612364F30}"/>
              </a:ext>
            </a:extLst>
          </p:cNvPr>
          <p:cNvSpPr>
            <a:spLocks noGrp="1"/>
          </p:cNvSpPr>
          <p:nvPr>
            <p:ph sz="half" idx="1"/>
          </p:nvPr>
        </p:nvSpPr>
        <p:spPr>
          <a:xfrm>
            <a:off x="414782" y="2478024"/>
            <a:ext cx="5638546" cy="3694176"/>
          </a:xfrm>
        </p:spPr>
        <p:txBody>
          <a:bodyPr>
            <a:normAutofit/>
          </a:bodyPr>
          <a:lstStyle/>
          <a:p>
            <a:r>
              <a:rPr lang="tr-TR" sz="2000" dirty="0">
                <a:hlinkClick r:id="rId2"/>
              </a:rPr>
              <a:t>http://www.sitenizinadi.com/robots.txt</a:t>
            </a:r>
            <a:endParaRPr lang="tr-TR" sz="2000" dirty="0"/>
          </a:p>
          <a:p>
            <a:endParaRPr lang="tr-TR" sz="2000" dirty="0"/>
          </a:p>
          <a:p>
            <a:r>
              <a:rPr lang="tr-TR" sz="2000" dirty="0">
                <a:hlinkClick r:id="rId3"/>
              </a:rPr>
              <a:t>https://www.sitenizinadi.com/robots.txt</a:t>
            </a:r>
            <a:endParaRPr lang="tr-TR" sz="2000" dirty="0"/>
          </a:p>
          <a:p>
            <a:endParaRPr lang="tr-TR" sz="2000" dirty="0"/>
          </a:p>
          <a:p>
            <a:r>
              <a:rPr lang="tr-TR" sz="2000" dirty="0">
                <a:hlinkClick r:id="rId2"/>
              </a:rPr>
              <a:t>http://www.sitenizinadi.com/robots.txt</a:t>
            </a:r>
            <a:endParaRPr lang="tr-TR" sz="2000" dirty="0"/>
          </a:p>
          <a:p>
            <a:endParaRPr lang="tr-TR" sz="2000" dirty="0"/>
          </a:p>
          <a:p>
            <a:endParaRPr lang="tr-TR" sz="2000" dirty="0"/>
          </a:p>
          <a:p>
            <a:endParaRPr lang="tr-TR" sz="2000" dirty="0"/>
          </a:p>
          <a:p>
            <a:endParaRPr lang="tr-TR" sz="2000" dirty="0"/>
          </a:p>
        </p:txBody>
      </p:sp>
      <p:sp>
        <p:nvSpPr>
          <p:cNvPr id="6" name="İçerik Yer Tutucusu 5">
            <a:extLst>
              <a:ext uri="{FF2B5EF4-FFF2-40B4-BE49-F238E27FC236}">
                <a16:creationId xmlns:a16="http://schemas.microsoft.com/office/drawing/2014/main" id="{A4052A71-9CF8-42F0-B325-DF36D923D7A4}"/>
              </a:ext>
            </a:extLst>
          </p:cNvPr>
          <p:cNvSpPr>
            <a:spLocks noGrp="1"/>
          </p:cNvSpPr>
          <p:nvPr>
            <p:ph sz="half" idx="2"/>
          </p:nvPr>
        </p:nvSpPr>
        <p:spPr>
          <a:xfrm>
            <a:off x="6345936" y="2478024"/>
            <a:ext cx="5663812" cy="3694176"/>
          </a:xfrm>
        </p:spPr>
        <p:txBody>
          <a:bodyPr>
            <a:normAutofit/>
          </a:bodyPr>
          <a:lstStyle/>
          <a:p>
            <a:r>
              <a:rPr lang="tr-TR" sz="2000" dirty="0">
                <a:hlinkClick r:id="rId4"/>
              </a:rPr>
              <a:t>http://www.sitenizinadi.com/main/robots.txt</a:t>
            </a:r>
            <a:endParaRPr lang="tr-TR" sz="2000" dirty="0"/>
          </a:p>
          <a:p>
            <a:endParaRPr lang="tr-TR" sz="2000" dirty="0"/>
          </a:p>
          <a:p>
            <a:r>
              <a:rPr lang="tr-TR" sz="2000" dirty="0">
                <a:hlinkClick r:id="rId2"/>
              </a:rPr>
              <a:t>http://www.sitenizinadi.com/robots.txt</a:t>
            </a:r>
            <a:endParaRPr lang="tr-TR" sz="2000" dirty="0"/>
          </a:p>
          <a:p>
            <a:endParaRPr lang="tr-TR" sz="2000" dirty="0"/>
          </a:p>
          <a:p>
            <a:r>
              <a:rPr lang="tr-TR" sz="2000" dirty="0">
                <a:hlinkClick r:id="rId2"/>
              </a:rPr>
              <a:t>http://www.sitenizinadi.com/robot.txt</a:t>
            </a:r>
            <a:endParaRPr lang="tr-TR" sz="2000" dirty="0"/>
          </a:p>
          <a:p>
            <a:endParaRPr lang="tr-TR" sz="2000" dirty="0"/>
          </a:p>
        </p:txBody>
      </p:sp>
      <p:cxnSp>
        <p:nvCxnSpPr>
          <p:cNvPr id="8" name="Düz Bağlayıcı 7">
            <a:extLst>
              <a:ext uri="{FF2B5EF4-FFF2-40B4-BE49-F238E27FC236}">
                <a16:creationId xmlns:a16="http://schemas.microsoft.com/office/drawing/2014/main" id="{BE157E0D-72C5-47E8-A14A-559EBA1E5392}"/>
              </a:ext>
            </a:extLst>
          </p:cNvPr>
          <p:cNvCxnSpPr>
            <a:cxnSpLocks/>
          </p:cNvCxnSpPr>
          <p:nvPr/>
        </p:nvCxnSpPr>
        <p:spPr>
          <a:xfrm>
            <a:off x="6231118" y="0"/>
            <a:ext cx="0" cy="685800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17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D0527-84C6-427C-8666-89A935876A82}"/>
              </a:ext>
            </a:extLst>
          </p:cNvPr>
          <p:cNvSpPr>
            <a:spLocks noGrp="1"/>
          </p:cNvSpPr>
          <p:nvPr>
            <p:ph type="title"/>
          </p:nvPr>
        </p:nvSpPr>
        <p:spPr/>
        <p:txBody>
          <a:bodyPr/>
          <a:lstStyle/>
          <a:p>
            <a:r>
              <a:rPr lang="tr-TR" dirty="0"/>
              <a:t>KOMUTLAR</a:t>
            </a:r>
          </a:p>
        </p:txBody>
      </p:sp>
      <p:pic>
        <p:nvPicPr>
          <p:cNvPr id="6" name="İçerik Yer Tutucusu 5" descr="Ethernet">
            <a:extLst>
              <a:ext uri="{FF2B5EF4-FFF2-40B4-BE49-F238E27FC236}">
                <a16:creationId xmlns:a16="http://schemas.microsoft.com/office/drawing/2014/main" id="{813B5186-4498-4A48-8695-FB1CB7C645A2}"/>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3605" y="681228"/>
            <a:ext cx="914400" cy="914400"/>
          </a:xfrm>
        </p:spPr>
      </p:pic>
      <p:sp>
        <p:nvSpPr>
          <p:cNvPr id="4" name="İçerik Yer Tutucusu 3">
            <a:extLst>
              <a:ext uri="{FF2B5EF4-FFF2-40B4-BE49-F238E27FC236}">
                <a16:creationId xmlns:a16="http://schemas.microsoft.com/office/drawing/2014/main" id="{51C2650D-5EB7-48F1-811E-838B20AD0A80}"/>
              </a:ext>
            </a:extLst>
          </p:cNvPr>
          <p:cNvSpPr>
            <a:spLocks noGrp="1"/>
          </p:cNvSpPr>
          <p:nvPr>
            <p:ph sz="half" idx="2"/>
          </p:nvPr>
        </p:nvSpPr>
        <p:spPr>
          <a:xfrm>
            <a:off x="1011677" y="2478024"/>
            <a:ext cx="10272019" cy="3694176"/>
          </a:xfrm>
        </p:spPr>
        <p:txBody>
          <a:bodyPr>
            <a:normAutofit fontScale="92500" lnSpcReduction="20000"/>
          </a:bodyPr>
          <a:lstStyle/>
          <a:p>
            <a:r>
              <a:rPr lang="tr-TR" dirty="0"/>
              <a:t>Grup </a:t>
            </a:r>
            <a:r>
              <a:rPr lang="tr-TR" dirty="0" err="1"/>
              <a:t>Komutları,kesin</a:t>
            </a:r>
            <a:r>
              <a:rPr lang="tr-TR" dirty="0"/>
              <a:t> ve net ifadelerden oluşmalıdır.</a:t>
            </a:r>
          </a:p>
          <a:p>
            <a:r>
              <a:rPr lang="tr-TR" dirty="0"/>
              <a:t>Yazım hatası yapılmış veya var olmayan dizin ya da sayfalarla ilgili komutlar dikkate alınmaz.</a:t>
            </a:r>
          </a:p>
          <a:p>
            <a:r>
              <a:rPr lang="tr-TR" dirty="0"/>
              <a:t>Komutlarda küçük-büyük harf ayrımı dikkate </a:t>
            </a:r>
            <a:r>
              <a:rPr lang="tr-TR" dirty="0" err="1"/>
              <a:t>alınmaz,fakat</a:t>
            </a:r>
            <a:r>
              <a:rPr lang="tr-TR" dirty="0"/>
              <a:t> dizin ya da </a:t>
            </a:r>
            <a:r>
              <a:rPr lang="tr-TR" dirty="0" err="1"/>
              <a:t>url’lerde</a:t>
            </a:r>
            <a:r>
              <a:rPr lang="tr-TR" dirty="0"/>
              <a:t> büyük-küçük harf veya özel karakter ayrımı yapılmaktadır.</a:t>
            </a:r>
          </a:p>
          <a:p>
            <a:r>
              <a:rPr lang="tr-TR" b="1" dirty="0"/>
              <a:t>User-</a:t>
            </a:r>
            <a:r>
              <a:rPr lang="tr-TR" b="1" dirty="0" err="1"/>
              <a:t>agent</a:t>
            </a:r>
            <a:r>
              <a:rPr lang="tr-TR" b="1" dirty="0"/>
              <a:t> : </a:t>
            </a:r>
            <a:r>
              <a:rPr lang="tr-TR" dirty="0"/>
              <a:t>Kullanıcı aracısı olarak </a:t>
            </a:r>
            <a:r>
              <a:rPr lang="tr-TR" dirty="0" err="1"/>
              <a:t>bilnen</a:t>
            </a:r>
            <a:r>
              <a:rPr lang="tr-TR" dirty="0"/>
              <a:t> </a:t>
            </a:r>
            <a:r>
              <a:rPr lang="tr-TR" dirty="0" err="1"/>
              <a:t>komuttur.Hangi</a:t>
            </a:r>
            <a:r>
              <a:rPr lang="tr-TR" dirty="0"/>
              <a:t> arama motorlarına gireceği ya da girmeyeceği </a:t>
            </a:r>
            <a:r>
              <a:rPr lang="tr-TR" dirty="0" err="1"/>
              <a:t>belirlenir.Örneğin</a:t>
            </a:r>
            <a:r>
              <a:rPr lang="tr-TR" dirty="0"/>
              <a:t> arama motorları sayfanızı taramasın istiyorsanız kullanabilirsiniz.</a:t>
            </a:r>
          </a:p>
          <a:p>
            <a:endParaRPr lang="tr-TR" dirty="0"/>
          </a:p>
        </p:txBody>
      </p:sp>
    </p:spTree>
    <p:extLst>
      <p:ext uri="{BB962C8B-B14F-4D97-AF65-F5344CB8AC3E}">
        <p14:creationId xmlns:p14="http://schemas.microsoft.com/office/powerpoint/2010/main" val="258509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D0527-84C6-427C-8666-89A935876A82}"/>
              </a:ext>
            </a:extLst>
          </p:cNvPr>
          <p:cNvSpPr>
            <a:spLocks noGrp="1"/>
          </p:cNvSpPr>
          <p:nvPr>
            <p:ph type="title"/>
          </p:nvPr>
        </p:nvSpPr>
        <p:spPr/>
        <p:txBody>
          <a:bodyPr/>
          <a:lstStyle/>
          <a:p>
            <a:r>
              <a:rPr lang="tr-TR" dirty="0"/>
              <a:t>KOMUTLAR</a:t>
            </a:r>
          </a:p>
        </p:txBody>
      </p:sp>
      <p:pic>
        <p:nvPicPr>
          <p:cNvPr id="6" name="İçerik Yer Tutucusu 5" descr="Ethernet">
            <a:extLst>
              <a:ext uri="{FF2B5EF4-FFF2-40B4-BE49-F238E27FC236}">
                <a16:creationId xmlns:a16="http://schemas.microsoft.com/office/drawing/2014/main" id="{813B5186-4498-4A48-8695-FB1CB7C645A2}"/>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3605" y="681228"/>
            <a:ext cx="914400" cy="914400"/>
          </a:xfrm>
        </p:spPr>
      </p:pic>
      <p:sp>
        <p:nvSpPr>
          <p:cNvPr id="4" name="İçerik Yer Tutucusu 3">
            <a:extLst>
              <a:ext uri="{FF2B5EF4-FFF2-40B4-BE49-F238E27FC236}">
                <a16:creationId xmlns:a16="http://schemas.microsoft.com/office/drawing/2014/main" id="{51C2650D-5EB7-48F1-811E-838B20AD0A80}"/>
              </a:ext>
            </a:extLst>
          </p:cNvPr>
          <p:cNvSpPr>
            <a:spLocks noGrp="1"/>
          </p:cNvSpPr>
          <p:nvPr>
            <p:ph sz="half" idx="2"/>
          </p:nvPr>
        </p:nvSpPr>
        <p:spPr>
          <a:xfrm>
            <a:off x="1011677" y="2478024"/>
            <a:ext cx="10272019" cy="3694176"/>
          </a:xfrm>
        </p:spPr>
        <p:txBody>
          <a:bodyPr>
            <a:normAutofit fontScale="85000" lnSpcReduction="10000"/>
          </a:bodyPr>
          <a:lstStyle/>
          <a:p>
            <a:r>
              <a:rPr lang="tr-TR" dirty="0"/>
              <a:t>Tüm sitenizin </a:t>
            </a:r>
            <a:r>
              <a:rPr lang="tr-TR" dirty="0" err="1"/>
              <a:t>değilde</a:t>
            </a:r>
            <a:r>
              <a:rPr lang="tr-TR" dirty="0"/>
              <a:t> bazı sayfaların taranmamasını istiyorsanız yine bunu dizinlerde belirtmeniz gerekir.</a:t>
            </a:r>
          </a:p>
          <a:p>
            <a:r>
              <a:rPr lang="tr-TR" dirty="0"/>
              <a:t>Sitenizin belirli sürede taranmasını isteyebilirsiniz.</a:t>
            </a:r>
          </a:p>
          <a:p>
            <a:r>
              <a:rPr lang="tr-TR" dirty="0" err="1"/>
              <a:t>user-agent</a:t>
            </a:r>
            <a:r>
              <a:rPr lang="tr-TR" dirty="0"/>
              <a:t>:*</a:t>
            </a:r>
          </a:p>
          <a:p>
            <a:r>
              <a:rPr lang="tr-TR" dirty="0" err="1"/>
              <a:t>disallow</a:t>
            </a:r>
            <a:r>
              <a:rPr lang="tr-TR" dirty="0"/>
              <a:t>:/</a:t>
            </a:r>
          </a:p>
          <a:p>
            <a:r>
              <a:rPr lang="tr-TR" dirty="0"/>
              <a:t>Bu şekilde yazarsanız tüm arama motorlarını engellemiş olursunuz.</a:t>
            </a:r>
          </a:p>
          <a:p>
            <a:r>
              <a:rPr lang="tr-TR" dirty="0" err="1"/>
              <a:t>Disallow</a:t>
            </a:r>
            <a:r>
              <a:rPr lang="tr-TR" dirty="0"/>
              <a:t> ifadesini kaldırırsanız tüm arama motorları sitenizi </a:t>
            </a:r>
            <a:r>
              <a:rPr lang="tr-TR" dirty="0" err="1"/>
              <a:t>indexler</a:t>
            </a:r>
            <a:r>
              <a:rPr lang="tr-TR" dirty="0"/>
              <a:t>.</a:t>
            </a:r>
          </a:p>
        </p:txBody>
      </p:sp>
    </p:spTree>
    <p:extLst>
      <p:ext uri="{BB962C8B-B14F-4D97-AF65-F5344CB8AC3E}">
        <p14:creationId xmlns:p14="http://schemas.microsoft.com/office/powerpoint/2010/main" val="307066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D0527-84C6-427C-8666-89A935876A82}"/>
              </a:ext>
            </a:extLst>
          </p:cNvPr>
          <p:cNvSpPr>
            <a:spLocks noGrp="1"/>
          </p:cNvSpPr>
          <p:nvPr>
            <p:ph type="title"/>
          </p:nvPr>
        </p:nvSpPr>
        <p:spPr/>
        <p:txBody>
          <a:bodyPr/>
          <a:lstStyle/>
          <a:p>
            <a:r>
              <a:rPr lang="tr-TR" dirty="0"/>
              <a:t>KOMUTLAR</a:t>
            </a:r>
          </a:p>
        </p:txBody>
      </p:sp>
      <p:pic>
        <p:nvPicPr>
          <p:cNvPr id="6" name="İçerik Yer Tutucusu 5" descr="Ethernet">
            <a:extLst>
              <a:ext uri="{FF2B5EF4-FFF2-40B4-BE49-F238E27FC236}">
                <a16:creationId xmlns:a16="http://schemas.microsoft.com/office/drawing/2014/main" id="{813B5186-4498-4A48-8695-FB1CB7C645A2}"/>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3605" y="681228"/>
            <a:ext cx="914400" cy="914400"/>
          </a:xfrm>
        </p:spPr>
      </p:pic>
      <p:sp>
        <p:nvSpPr>
          <p:cNvPr id="4" name="İçerik Yer Tutucusu 3">
            <a:extLst>
              <a:ext uri="{FF2B5EF4-FFF2-40B4-BE49-F238E27FC236}">
                <a16:creationId xmlns:a16="http://schemas.microsoft.com/office/drawing/2014/main" id="{51C2650D-5EB7-48F1-811E-838B20AD0A80}"/>
              </a:ext>
            </a:extLst>
          </p:cNvPr>
          <p:cNvSpPr>
            <a:spLocks noGrp="1"/>
          </p:cNvSpPr>
          <p:nvPr>
            <p:ph sz="half" idx="2"/>
          </p:nvPr>
        </p:nvSpPr>
        <p:spPr>
          <a:xfrm>
            <a:off x="1011677" y="2478024"/>
            <a:ext cx="10272019" cy="3694176"/>
          </a:xfrm>
        </p:spPr>
        <p:txBody>
          <a:bodyPr>
            <a:normAutofit fontScale="85000" lnSpcReduction="20000"/>
          </a:bodyPr>
          <a:lstStyle/>
          <a:p>
            <a:r>
              <a:rPr lang="tr-TR" dirty="0" err="1"/>
              <a:t>user-agent</a:t>
            </a:r>
            <a:r>
              <a:rPr lang="tr-TR" dirty="0"/>
              <a:t>:*</a:t>
            </a:r>
          </a:p>
          <a:p>
            <a:r>
              <a:rPr lang="tr-TR" dirty="0" err="1"/>
              <a:t>disallow</a:t>
            </a:r>
            <a:r>
              <a:rPr lang="tr-TR" dirty="0"/>
              <a:t>: /</a:t>
            </a:r>
            <a:r>
              <a:rPr lang="tr-TR" dirty="0" err="1"/>
              <a:t>iletisim</a:t>
            </a:r>
            <a:r>
              <a:rPr lang="tr-TR" dirty="0"/>
              <a:t>/</a:t>
            </a:r>
          </a:p>
          <a:p>
            <a:r>
              <a:rPr lang="tr-TR" dirty="0"/>
              <a:t>Şeklinde yazarsanız belirli sayfayı taratmamış olursunuz.</a:t>
            </a:r>
          </a:p>
          <a:p>
            <a:r>
              <a:rPr lang="tr-TR" dirty="0" err="1"/>
              <a:t>user-agent</a:t>
            </a:r>
            <a:r>
              <a:rPr lang="tr-TR" dirty="0"/>
              <a:t>:*</a:t>
            </a:r>
          </a:p>
          <a:p>
            <a:r>
              <a:rPr lang="tr-TR" dirty="0" err="1"/>
              <a:t>disallow</a:t>
            </a:r>
            <a:r>
              <a:rPr lang="tr-TR" dirty="0"/>
              <a:t>: /iletişim.html/</a:t>
            </a:r>
          </a:p>
          <a:p>
            <a:endParaRPr lang="tr-TR" dirty="0"/>
          </a:p>
          <a:p>
            <a:r>
              <a:rPr lang="tr-TR" dirty="0"/>
              <a:t>User-</a:t>
            </a:r>
            <a:r>
              <a:rPr lang="tr-TR" dirty="0" err="1"/>
              <a:t>agent</a:t>
            </a:r>
            <a:r>
              <a:rPr lang="tr-TR" dirty="0"/>
              <a:t>: </a:t>
            </a:r>
            <a:r>
              <a:rPr lang="tr-TR" dirty="0" err="1"/>
              <a:t>Googlebot</a:t>
            </a:r>
            <a:r>
              <a:rPr lang="tr-TR" dirty="0"/>
              <a:t>-Image</a:t>
            </a:r>
          </a:p>
          <a:p>
            <a:r>
              <a:rPr lang="tr-TR" dirty="0" err="1"/>
              <a:t>Disallow</a:t>
            </a:r>
            <a:r>
              <a:rPr lang="tr-TR" dirty="0"/>
              <a:t>: /kopek.jpg</a:t>
            </a:r>
          </a:p>
          <a:p>
            <a:endParaRPr lang="tr-TR" dirty="0"/>
          </a:p>
          <a:p>
            <a:endParaRPr lang="tr-TR" dirty="0"/>
          </a:p>
        </p:txBody>
      </p:sp>
    </p:spTree>
    <p:extLst>
      <p:ext uri="{BB962C8B-B14F-4D97-AF65-F5344CB8AC3E}">
        <p14:creationId xmlns:p14="http://schemas.microsoft.com/office/powerpoint/2010/main" val="45435196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56</TotalTime>
  <Words>1576</Words>
  <Application>Microsoft Office PowerPoint</Application>
  <PresentationFormat>Geniş ekran</PresentationFormat>
  <Paragraphs>152</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Avenir Next LT Pro</vt:lpstr>
      <vt:lpstr>Bodoni MT</vt:lpstr>
      <vt:lpstr>Calibri</vt:lpstr>
      <vt:lpstr>AccentBoxVTI</vt:lpstr>
      <vt:lpstr>Web Güvenliği</vt:lpstr>
      <vt:lpstr>Robots.txt Nedir ?</vt:lpstr>
      <vt:lpstr>Robots.txt Nedir ?</vt:lpstr>
      <vt:lpstr>Robots.txt Hazırlamak</vt:lpstr>
      <vt:lpstr>Komutları Anlamak</vt:lpstr>
      <vt:lpstr>Doğrular                              Yanlışlar</vt:lpstr>
      <vt:lpstr>KOMUTLAR</vt:lpstr>
      <vt:lpstr>KOMUTLAR</vt:lpstr>
      <vt:lpstr>KOMUTLAR</vt:lpstr>
      <vt:lpstr>KOMUTLAR</vt:lpstr>
      <vt:lpstr>GRUP DIŞI KOMUTLAR</vt:lpstr>
      <vt:lpstr>Yorum ve Notlar</vt:lpstr>
      <vt:lpstr>PowerPoint Sunusu</vt:lpstr>
      <vt:lpstr>Sitemap.xml</vt:lpstr>
      <vt:lpstr>Nasıl hazırlarım ?</vt:lpstr>
      <vt:lpstr>OTOMATİK OLARAK HAZIRLAMA</vt:lpstr>
      <vt:lpstr>ONLINE OLARAK HAZIRLAMA</vt:lpstr>
      <vt:lpstr>MANUEL OLARAK HAZIRLAMA</vt:lpstr>
      <vt:lpstr>SSL Sertifikası Nedir ?</vt:lpstr>
      <vt:lpstr>SSL sertifikası Nedir ?</vt:lpstr>
      <vt:lpstr>SSL Çeşitleri</vt:lpstr>
      <vt:lpstr>Nasıl Kurulur ?</vt:lpstr>
      <vt:lpstr>OWASP nedir ? </vt:lpstr>
      <vt:lpstr>Hacklenen bir WebSitesi nasıl anlaşılır ?</vt:lpstr>
      <vt:lpstr>Ne yapılır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Güvenliği</dc:title>
  <dc:creator>anıl kuş</dc:creator>
  <cp:lastModifiedBy>anıl kuş</cp:lastModifiedBy>
  <cp:revision>27</cp:revision>
  <dcterms:created xsi:type="dcterms:W3CDTF">2020-04-18T12:10:14Z</dcterms:created>
  <dcterms:modified xsi:type="dcterms:W3CDTF">2022-12-27T12:21:58Z</dcterms:modified>
</cp:coreProperties>
</file>