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1ABEB46-6A41-41E8-B8A7-1B54246CCD0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29FF7D5-6422-4CE7-B597-1B9C1EA1817B}">
      <dgm:prSet/>
      <dgm:spPr/>
      <dgm:t>
        <a:bodyPr/>
        <a:lstStyle/>
        <a:p>
          <a:r>
            <a:rPr lang="tr-TR"/>
            <a:t>2 Teorik 2 lab saati olarak işlenir.</a:t>
          </a:r>
          <a:endParaRPr lang="en-US"/>
        </a:p>
      </dgm:t>
    </dgm:pt>
    <dgm:pt modelId="{4548CEC5-F11C-4A84-B6C7-4D083749747D}" type="parTrans" cxnId="{D21EB9E5-918E-481D-B61B-31C0B0AA970A}">
      <dgm:prSet/>
      <dgm:spPr/>
      <dgm:t>
        <a:bodyPr/>
        <a:lstStyle/>
        <a:p>
          <a:endParaRPr lang="en-US"/>
        </a:p>
      </dgm:t>
    </dgm:pt>
    <dgm:pt modelId="{3782F7F4-EF52-43C8-BD47-A2C1894E7D61}" type="sibTrans" cxnId="{D21EB9E5-918E-481D-B61B-31C0B0AA970A}">
      <dgm:prSet/>
      <dgm:spPr/>
      <dgm:t>
        <a:bodyPr/>
        <a:lstStyle/>
        <a:p>
          <a:endParaRPr lang="en-US"/>
        </a:p>
      </dgm:t>
    </dgm:pt>
    <dgm:pt modelId="{E269D6DE-2781-4F15-9362-C7E732A5AFE8}">
      <dgm:prSet/>
      <dgm:spPr/>
      <dgm:t>
        <a:bodyPr/>
        <a:lstStyle/>
        <a:p>
          <a:r>
            <a:rPr lang="tr-TR"/>
            <a:t>%30 Vize %20 Proje ve %50 Final olarak değerlendirilir.</a:t>
          </a:r>
          <a:endParaRPr lang="en-US"/>
        </a:p>
      </dgm:t>
    </dgm:pt>
    <dgm:pt modelId="{4CE89A2A-709A-4C2E-A504-9D9962A32F94}" type="parTrans" cxnId="{7D8EB54E-92EE-4E4F-B18B-6C19D31FB0DD}">
      <dgm:prSet/>
      <dgm:spPr/>
      <dgm:t>
        <a:bodyPr/>
        <a:lstStyle/>
        <a:p>
          <a:endParaRPr lang="en-US"/>
        </a:p>
      </dgm:t>
    </dgm:pt>
    <dgm:pt modelId="{4E622F75-FFA5-408A-BF85-F92F2C41D1B4}" type="sibTrans" cxnId="{7D8EB54E-92EE-4E4F-B18B-6C19D31FB0DD}">
      <dgm:prSet/>
      <dgm:spPr/>
      <dgm:t>
        <a:bodyPr/>
        <a:lstStyle/>
        <a:p>
          <a:endParaRPr lang="en-US"/>
        </a:p>
      </dgm:t>
    </dgm:pt>
    <dgm:pt modelId="{0538E9B1-414D-4E7C-B507-10F971BEC61C}">
      <dgm:prSet/>
      <dgm:spPr/>
      <dgm:t>
        <a:bodyPr/>
        <a:lstStyle/>
        <a:p>
          <a:r>
            <a:rPr lang="tr-TR"/>
            <a:t>%70 devam zorunluluğu vardır.</a:t>
          </a:r>
          <a:endParaRPr lang="en-US"/>
        </a:p>
      </dgm:t>
    </dgm:pt>
    <dgm:pt modelId="{87C7AEB4-90D3-43C8-92B8-60345FECE1B5}" type="parTrans" cxnId="{2F92A84C-6283-4733-9D51-71BD008C9A55}">
      <dgm:prSet/>
      <dgm:spPr/>
      <dgm:t>
        <a:bodyPr/>
        <a:lstStyle/>
        <a:p>
          <a:endParaRPr lang="en-US"/>
        </a:p>
      </dgm:t>
    </dgm:pt>
    <dgm:pt modelId="{19A521D5-50A0-4428-866B-54BC3C9F524E}" type="sibTrans" cxnId="{2F92A84C-6283-4733-9D51-71BD008C9A55}">
      <dgm:prSet/>
      <dgm:spPr/>
      <dgm:t>
        <a:bodyPr/>
        <a:lstStyle/>
        <a:p>
          <a:endParaRPr lang="en-US"/>
        </a:p>
      </dgm:t>
    </dgm:pt>
    <dgm:pt modelId="{374A4DBC-EB08-4830-A868-03B21A42D281}">
      <dgm:prSet/>
      <dgm:spPr/>
      <dgm:t>
        <a:bodyPr/>
        <a:lstStyle/>
        <a:p>
          <a:r>
            <a:rPr lang="tr-TR"/>
            <a:t>Derste izinsiz kayıt altına alınması yasaktır.</a:t>
          </a:r>
          <a:endParaRPr lang="en-US"/>
        </a:p>
      </dgm:t>
    </dgm:pt>
    <dgm:pt modelId="{0DEB9883-996C-4DF7-B900-CEF794961433}" type="parTrans" cxnId="{94B20B17-B417-44C2-B6BB-D6C0216F6F7B}">
      <dgm:prSet/>
      <dgm:spPr/>
      <dgm:t>
        <a:bodyPr/>
        <a:lstStyle/>
        <a:p>
          <a:endParaRPr lang="en-US"/>
        </a:p>
      </dgm:t>
    </dgm:pt>
    <dgm:pt modelId="{9B86E69C-3599-4EAD-8245-80E57411764D}" type="sibTrans" cxnId="{94B20B17-B417-44C2-B6BB-D6C0216F6F7B}">
      <dgm:prSet/>
      <dgm:spPr/>
      <dgm:t>
        <a:bodyPr/>
        <a:lstStyle/>
        <a:p>
          <a:endParaRPr lang="en-US"/>
        </a:p>
      </dgm:t>
    </dgm:pt>
    <dgm:pt modelId="{B2959BB8-AB3E-40C8-AE4E-7B920CACD32B}" type="pres">
      <dgm:prSet presAssocID="{41ABEB46-6A41-41E8-B8A7-1B54246CCD00}" presName="vert0" presStyleCnt="0">
        <dgm:presLayoutVars>
          <dgm:dir/>
          <dgm:animOne val="branch"/>
          <dgm:animLvl val="lvl"/>
        </dgm:presLayoutVars>
      </dgm:prSet>
      <dgm:spPr/>
    </dgm:pt>
    <dgm:pt modelId="{A3FC92EF-3B8B-4DB4-958F-62269E6C0272}" type="pres">
      <dgm:prSet presAssocID="{B29FF7D5-6422-4CE7-B597-1B9C1EA1817B}" presName="thickLine" presStyleLbl="alignNode1" presStyleIdx="0" presStyleCnt="4"/>
      <dgm:spPr/>
    </dgm:pt>
    <dgm:pt modelId="{A504ABC3-E6DE-412C-A963-0C9D64D7F04B}" type="pres">
      <dgm:prSet presAssocID="{B29FF7D5-6422-4CE7-B597-1B9C1EA1817B}" presName="horz1" presStyleCnt="0"/>
      <dgm:spPr/>
    </dgm:pt>
    <dgm:pt modelId="{F243171E-84CC-4631-B5F2-7EBEC2970385}" type="pres">
      <dgm:prSet presAssocID="{B29FF7D5-6422-4CE7-B597-1B9C1EA1817B}" presName="tx1" presStyleLbl="revTx" presStyleIdx="0" presStyleCnt="4"/>
      <dgm:spPr/>
    </dgm:pt>
    <dgm:pt modelId="{CEA33B2A-DF2D-4495-B15C-44C61CB78565}" type="pres">
      <dgm:prSet presAssocID="{B29FF7D5-6422-4CE7-B597-1B9C1EA1817B}" presName="vert1" presStyleCnt="0"/>
      <dgm:spPr/>
    </dgm:pt>
    <dgm:pt modelId="{377E4FFA-26D1-42AA-A851-3F102DDBC0DB}" type="pres">
      <dgm:prSet presAssocID="{E269D6DE-2781-4F15-9362-C7E732A5AFE8}" presName="thickLine" presStyleLbl="alignNode1" presStyleIdx="1" presStyleCnt="4"/>
      <dgm:spPr/>
    </dgm:pt>
    <dgm:pt modelId="{A0843793-1965-4D4B-B897-FDD26FDBB57E}" type="pres">
      <dgm:prSet presAssocID="{E269D6DE-2781-4F15-9362-C7E732A5AFE8}" presName="horz1" presStyleCnt="0"/>
      <dgm:spPr/>
    </dgm:pt>
    <dgm:pt modelId="{00BEB218-B3A5-48BB-BB98-96E1E79B7D21}" type="pres">
      <dgm:prSet presAssocID="{E269D6DE-2781-4F15-9362-C7E732A5AFE8}" presName="tx1" presStyleLbl="revTx" presStyleIdx="1" presStyleCnt="4"/>
      <dgm:spPr/>
    </dgm:pt>
    <dgm:pt modelId="{8BDA1C25-2D0F-40D4-B882-98A09AD38DD6}" type="pres">
      <dgm:prSet presAssocID="{E269D6DE-2781-4F15-9362-C7E732A5AFE8}" presName="vert1" presStyleCnt="0"/>
      <dgm:spPr/>
    </dgm:pt>
    <dgm:pt modelId="{FA96E02D-E27D-4EF5-9D9C-7E05B55A4A1A}" type="pres">
      <dgm:prSet presAssocID="{0538E9B1-414D-4E7C-B507-10F971BEC61C}" presName="thickLine" presStyleLbl="alignNode1" presStyleIdx="2" presStyleCnt="4"/>
      <dgm:spPr/>
    </dgm:pt>
    <dgm:pt modelId="{D5BA4386-D6BE-466E-AB0A-1DE4FF460B44}" type="pres">
      <dgm:prSet presAssocID="{0538E9B1-414D-4E7C-B507-10F971BEC61C}" presName="horz1" presStyleCnt="0"/>
      <dgm:spPr/>
    </dgm:pt>
    <dgm:pt modelId="{4A8783DB-0832-4FFC-8FC7-7A87D90A1D13}" type="pres">
      <dgm:prSet presAssocID="{0538E9B1-414D-4E7C-B507-10F971BEC61C}" presName="tx1" presStyleLbl="revTx" presStyleIdx="2" presStyleCnt="4"/>
      <dgm:spPr/>
    </dgm:pt>
    <dgm:pt modelId="{0FAE2B99-A2DC-4C8A-AED7-CDC78C2428AE}" type="pres">
      <dgm:prSet presAssocID="{0538E9B1-414D-4E7C-B507-10F971BEC61C}" presName="vert1" presStyleCnt="0"/>
      <dgm:spPr/>
    </dgm:pt>
    <dgm:pt modelId="{084D89AE-2A44-4B0E-B04C-C5A6A1A355BF}" type="pres">
      <dgm:prSet presAssocID="{374A4DBC-EB08-4830-A868-03B21A42D281}" presName="thickLine" presStyleLbl="alignNode1" presStyleIdx="3" presStyleCnt="4"/>
      <dgm:spPr/>
    </dgm:pt>
    <dgm:pt modelId="{9816EE22-B085-4F88-A159-A483EFB26B43}" type="pres">
      <dgm:prSet presAssocID="{374A4DBC-EB08-4830-A868-03B21A42D281}" presName="horz1" presStyleCnt="0"/>
      <dgm:spPr/>
    </dgm:pt>
    <dgm:pt modelId="{EF176CEB-28A6-468E-AAFD-74CD5605713D}" type="pres">
      <dgm:prSet presAssocID="{374A4DBC-EB08-4830-A868-03B21A42D281}" presName="tx1" presStyleLbl="revTx" presStyleIdx="3" presStyleCnt="4"/>
      <dgm:spPr/>
    </dgm:pt>
    <dgm:pt modelId="{C6424DE5-6CFD-4704-8452-25AB67120D7F}" type="pres">
      <dgm:prSet presAssocID="{374A4DBC-EB08-4830-A868-03B21A42D281}" presName="vert1" presStyleCnt="0"/>
      <dgm:spPr/>
    </dgm:pt>
  </dgm:ptLst>
  <dgm:cxnLst>
    <dgm:cxn modelId="{94B20B17-B417-44C2-B6BB-D6C0216F6F7B}" srcId="{41ABEB46-6A41-41E8-B8A7-1B54246CCD00}" destId="{374A4DBC-EB08-4830-A868-03B21A42D281}" srcOrd="3" destOrd="0" parTransId="{0DEB9883-996C-4DF7-B900-CEF794961433}" sibTransId="{9B86E69C-3599-4EAD-8245-80E57411764D}"/>
    <dgm:cxn modelId="{8C0C515C-2240-49AA-878B-59B81BC6F091}" type="presOf" srcId="{E269D6DE-2781-4F15-9362-C7E732A5AFE8}" destId="{00BEB218-B3A5-48BB-BB98-96E1E79B7D21}" srcOrd="0" destOrd="0" presId="urn:microsoft.com/office/officeart/2008/layout/LinedList"/>
    <dgm:cxn modelId="{2F92A84C-6283-4733-9D51-71BD008C9A55}" srcId="{41ABEB46-6A41-41E8-B8A7-1B54246CCD00}" destId="{0538E9B1-414D-4E7C-B507-10F971BEC61C}" srcOrd="2" destOrd="0" parTransId="{87C7AEB4-90D3-43C8-92B8-60345FECE1B5}" sibTransId="{19A521D5-50A0-4428-866B-54BC3C9F524E}"/>
    <dgm:cxn modelId="{7D8EB54E-92EE-4E4F-B18B-6C19D31FB0DD}" srcId="{41ABEB46-6A41-41E8-B8A7-1B54246CCD00}" destId="{E269D6DE-2781-4F15-9362-C7E732A5AFE8}" srcOrd="1" destOrd="0" parTransId="{4CE89A2A-709A-4C2E-A504-9D9962A32F94}" sibTransId="{4E622F75-FFA5-408A-BF85-F92F2C41D1B4}"/>
    <dgm:cxn modelId="{487F8878-DF1F-41CB-B6DA-0E59A1C01C1A}" type="presOf" srcId="{41ABEB46-6A41-41E8-B8A7-1B54246CCD00}" destId="{B2959BB8-AB3E-40C8-AE4E-7B920CACD32B}" srcOrd="0" destOrd="0" presId="urn:microsoft.com/office/officeart/2008/layout/LinedList"/>
    <dgm:cxn modelId="{9B8677CC-5A24-490D-B95B-4E9D91E18FD4}" type="presOf" srcId="{0538E9B1-414D-4E7C-B507-10F971BEC61C}" destId="{4A8783DB-0832-4FFC-8FC7-7A87D90A1D13}" srcOrd="0" destOrd="0" presId="urn:microsoft.com/office/officeart/2008/layout/LinedList"/>
    <dgm:cxn modelId="{78662DD7-E4B5-4ECE-B037-FA86B1990635}" type="presOf" srcId="{B29FF7D5-6422-4CE7-B597-1B9C1EA1817B}" destId="{F243171E-84CC-4631-B5F2-7EBEC2970385}" srcOrd="0" destOrd="0" presId="urn:microsoft.com/office/officeart/2008/layout/LinedList"/>
    <dgm:cxn modelId="{D21EB9E5-918E-481D-B61B-31C0B0AA970A}" srcId="{41ABEB46-6A41-41E8-B8A7-1B54246CCD00}" destId="{B29FF7D5-6422-4CE7-B597-1B9C1EA1817B}" srcOrd="0" destOrd="0" parTransId="{4548CEC5-F11C-4A84-B6C7-4D083749747D}" sibTransId="{3782F7F4-EF52-43C8-BD47-A2C1894E7D61}"/>
    <dgm:cxn modelId="{3651A4FE-2ACB-4D5C-95CB-18EA60C43479}" type="presOf" srcId="{374A4DBC-EB08-4830-A868-03B21A42D281}" destId="{EF176CEB-28A6-468E-AAFD-74CD5605713D}" srcOrd="0" destOrd="0" presId="urn:microsoft.com/office/officeart/2008/layout/LinedList"/>
    <dgm:cxn modelId="{808C0DBD-2204-4218-B54D-F8E61C8AFA39}" type="presParOf" srcId="{B2959BB8-AB3E-40C8-AE4E-7B920CACD32B}" destId="{A3FC92EF-3B8B-4DB4-958F-62269E6C0272}" srcOrd="0" destOrd="0" presId="urn:microsoft.com/office/officeart/2008/layout/LinedList"/>
    <dgm:cxn modelId="{065E54E8-2677-4BF6-8B65-294CB9F4E822}" type="presParOf" srcId="{B2959BB8-AB3E-40C8-AE4E-7B920CACD32B}" destId="{A504ABC3-E6DE-412C-A963-0C9D64D7F04B}" srcOrd="1" destOrd="0" presId="urn:microsoft.com/office/officeart/2008/layout/LinedList"/>
    <dgm:cxn modelId="{8318A69F-76E3-4C9F-B016-BDB0BF219678}" type="presParOf" srcId="{A504ABC3-E6DE-412C-A963-0C9D64D7F04B}" destId="{F243171E-84CC-4631-B5F2-7EBEC2970385}" srcOrd="0" destOrd="0" presId="urn:microsoft.com/office/officeart/2008/layout/LinedList"/>
    <dgm:cxn modelId="{0ADFFCF7-7326-4D9D-8775-D5E719F69D98}" type="presParOf" srcId="{A504ABC3-E6DE-412C-A963-0C9D64D7F04B}" destId="{CEA33B2A-DF2D-4495-B15C-44C61CB78565}" srcOrd="1" destOrd="0" presId="urn:microsoft.com/office/officeart/2008/layout/LinedList"/>
    <dgm:cxn modelId="{FC307682-891A-4632-8C02-ADA8D9F99A78}" type="presParOf" srcId="{B2959BB8-AB3E-40C8-AE4E-7B920CACD32B}" destId="{377E4FFA-26D1-42AA-A851-3F102DDBC0DB}" srcOrd="2" destOrd="0" presId="urn:microsoft.com/office/officeart/2008/layout/LinedList"/>
    <dgm:cxn modelId="{AA8EA233-8BAC-4060-85D1-57BD100011AA}" type="presParOf" srcId="{B2959BB8-AB3E-40C8-AE4E-7B920CACD32B}" destId="{A0843793-1965-4D4B-B897-FDD26FDBB57E}" srcOrd="3" destOrd="0" presId="urn:microsoft.com/office/officeart/2008/layout/LinedList"/>
    <dgm:cxn modelId="{BF95FCCC-65F9-4D17-8474-5514400873F8}" type="presParOf" srcId="{A0843793-1965-4D4B-B897-FDD26FDBB57E}" destId="{00BEB218-B3A5-48BB-BB98-96E1E79B7D21}" srcOrd="0" destOrd="0" presId="urn:microsoft.com/office/officeart/2008/layout/LinedList"/>
    <dgm:cxn modelId="{3F36FAB8-6470-4C66-9509-64D8B3EB57FE}" type="presParOf" srcId="{A0843793-1965-4D4B-B897-FDD26FDBB57E}" destId="{8BDA1C25-2D0F-40D4-B882-98A09AD38DD6}" srcOrd="1" destOrd="0" presId="urn:microsoft.com/office/officeart/2008/layout/LinedList"/>
    <dgm:cxn modelId="{1187D270-A0CD-4F12-9D59-14E2CD8FBD65}" type="presParOf" srcId="{B2959BB8-AB3E-40C8-AE4E-7B920CACD32B}" destId="{FA96E02D-E27D-4EF5-9D9C-7E05B55A4A1A}" srcOrd="4" destOrd="0" presId="urn:microsoft.com/office/officeart/2008/layout/LinedList"/>
    <dgm:cxn modelId="{5C6F249D-7D98-4D96-9593-D255C25C27F2}" type="presParOf" srcId="{B2959BB8-AB3E-40C8-AE4E-7B920CACD32B}" destId="{D5BA4386-D6BE-466E-AB0A-1DE4FF460B44}" srcOrd="5" destOrd="0" presId="urn:microsoft.com/office/officeart/2008/layout/LinedList"/>
    <dgm:cxn modelId="{A40DE465-A74A-4109-9E91-A46C10C07615}" type="presParOf" srcId="{D5BA4386-D6BE-466E-AB0A-1DE4FF460B44}" destId="{4A8783DB-0832-4FFC-8FC7-7A87D90A1D13}" srcOrd="0" destOrd="0" presId="urn:microsoft.com/office/officeart/2008/layout/LinedList"/>
    <dgm:cxn modelId="{B8B570DB-D087-463B-8C61-F1AB11BD23B2}" type="presParOf" srcId="{D5BA4386-D6BE-466E-AB0A-1DE4FF460B44}" destId="{0FAE2B99-A2DC-4C8A-AED7-CDC78C2428AE}" srcOrd="1" destOrd="0" presId="urn:microsoft.com/office/officeart/2008/layout/LinedList"/>
    <dgm:cxn modelId="{FFD06B05-54F8-4A1E-8E7B-367BFE3945EC}" type="presParOf" srcId="{B2959BB8-AB3E-40C8-AE4E-7B920CACD32B}" destId="{084D89AE-2A44-4B0E-B04C-C5A6A1A355BF}" srcOrd="6" destOrd="0" presId="urn:microsoft.com/office/officeart/2008/layout/LinedList"/>
    <dgm:cxn modelId="{91D6FD04-0467-4B22-8199-416AFFDB9171}" type="presParOf" srcId="{B2959BB8-AB3E-40C8-AE4E-7B920CACD32B}" destId="{9816EE22-B085-4F88-A159-A483EFB26B43}" srcOrd="7" destOrd="0" presId="urn:microsoft.com/office/officeart/2008/layout/LinedList"/>
    <dgm:cxn modelId="{D2731134-62F2-4874-AAC2-9352A167B534}" type="presParOf" srcId="{9816EE22-B085-4F88-A159-A483EFB26B43}" destId="{EF176CEB-28A6-468E-AAFD-74CD5605713D}" srcOrd="0" destOrd="0" presId="urn:microsoft.com/office/officeart/2008/layout/LinedList"/>
    <dgm:cxn modelId="{7376239D-C80C-4919-8E84-FB080A2AB9DA}" type="presParOf" srcId="{9816EE22-B085-4F88-A159-A483EFB26B43}" destId="{C6424DE5-6CFD-4704-8452-25AB67120D7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DAEA90-8A8A-41D6-A491-EFAB918DF1F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7185B03-A020-4102-9D58-1EEFE9A06C81}">
      <dgm:prSet/>
      <dgm:spPr/>
      <dgm:t>
        <a:bodyPr/>
        <a:lstStyle/>
        <a:p>
          <a:r>
            <a:rPr lang="tr-TR"/>
            <a:t>Web 1.0, sürecinde bilgisayar ve internet teknolojisinin erişilebilir olmasıyla kullanılabilirliği ve kullanıcı sayısı da artış göstermiştir. Ancak bu ilk aşamada aktif internet kullanıcıların çok büyük bölümü sadece internetteki içerikleri edinmekle sınırlı kalmışlardır. İnternetteki mevcut ve kısıtlı bilgiyi tüketip, kendileri katkı sunmak imkanına erişemediler.</a:t>
          </a:r>
          <a:endParaRPr lang="en-US"/>
        </a:p>
      </dgm:t>
    </dgm:pt>
    <dgm:pt modelId="{C26829ED-5E60-47A6-B618-C83297EFB88E}" type="parTrans" cxnId="{495D7564-9B71-4729-A955-C43C58DAB627}">
      <dgm:prSet/>
      <dgm:spPr/>
      <dgm:t>
        <a:bodyPr/>
        <a:lstStyle/>
        <a:p>
          <a:endParaRPr lang="en-US"/>
        </a:p>
      </dgm:t>
    </dgm:pt>
    <dgm:pt modelId="{9584DD80-DF7E-4377-8492-6AE9B1209D05}" type="sibTrans" cxnId="{495D7564-9B71-4729-A955-C43C58DAB627}">
      <dgm:prSet/>
      <dgm:spPr/>
      <dgm:t>
        <a:bodyPr/>
        <a:lstStyle/>
        <a:p>
          <a:endParaRPr lang="en-US"/>
        </a:p>
      </dgm:t>
    </dgm:pt>
    <dgm:pt modelId="{A3FF4915-FBDC-478D-AE62-1CDECE3D6C94}">
      <dgm:prSet/>
      <dgm:spPr/>
      <dgm:t>
        <a:bodyPr/>
        <a:lstStyle/>
        <a:p>
          <a:r>
            <a:rPr lang="tr-TR"/>
            <a:t>Örneğin ilk başlarda kişisel web siteleri, bloglar ve benzeri mecralar yok denecek kadar azdı. Bu, internetin Web 1.0 aşamasıdır. Bu aşamada tek yönlü bir iletişim, yani iletim söz konusudur.</a:t>
          </a:r>
          <a:endParaRPr lang="en-US"/>
        </a:p>
      </dgm:t>
    </dgm:pt>
    <dgm:pt modelId="{27A1ACDC-4E7D-4A5B-A462-3F263796F0FB}" type="parTrans" cxnId="{E0D04099-6B8C-4249-9044-25199CAA6DC7}">
      <dgm:prSet/>
      <dgm:spPr/>
      <dgm:t>
        <a:bodyPr/>
        <a:lstStyle/>
        <a:p>
          <a:endParaRPr lang="en-US"/>
        </a:p>
      </dgm:t>
    </dgm:pt>
    <dgm:pt modelId="{2FEAF43B-9325-46ED-A4EA-D26179D6D012}" type="sibTrans" cxnId="{E0D04099-6B8C-4249-9044-25199CAA6DC7}">
      <dgm:prSet/>
      <dgm:spPr/>
      <dgm:t>
        <a:bodyPr/>
        <a:lstStyle/>
        <a:p>
          <a:endParaRPr lang="en-US"/>
        </a:p>
      </dgm:t>
    </dgm:pt>
    <dgm:pt modelId="{16007B0F-6014-436A-BE6A-B9F0FAFAFA87}" type="pres">
      <dgm:prSet presAssocID="{46DAEA90-8A8A-41D6-A491-EFAB918DF1FD}" presName="linear" presStyleCnt="0">
        <dgm:presLayoutVars>
          <dgm:animLvl val="lvl"/>
          <dgm:resizeHandles val="exact"/>
        </dgm:presLayoutVars>
      </dgm:prSet>
      <dgm:spPr/>
    </dgm:pt>
    <dgm:pt modelId="{86CFDF5D-27E1-4376-8742-FAAC450796A1}" type="pres">
      <dgm:prSet presAssocID="{B7185B03-A020-4102-9D58-1EEFE9A06C81}" presName="parentText" presStyleLbl="node1" presStyleIdx="0" presStyleCnt="2">
        <dgm:presLayoutVars>
          <dgm:chMax val="0"/>
          <dgm:bulletEnabled val="1"/>
        </dgm:presLayoutVars>
      </dgm:prSet>
      <dgm:spPr/>
    </dgm:pt>
    <dgm:pt modelId="{68BD8E44-698C-4E42-877B-72D14BEBA24B}" type="pres">
      <dgm:prSet presAssocID="{9584DD80-DF7E-4377-8492-6AE9B1209D05}" presName="spacer" presStyleCnt="0"/>
      <dgm:spPr/>
    </dgm:pt>
    <dgm:pt modelId="{71616204-A153-483D-8C4C-D80B283E1649}" type="pres">
      <dgm:prSet presAssocID="{A3FF4915-FBDC-478D-AE62-1CDECE3D6C94}" presName="parentText" presStyleLbl="node1" presStyleIdx="1" presStyleCnt="2">
        <dgm:presLayoutVars>
          <dgm:chMax val="0"/>
          <dgm:bulletEnabled val="1"/>
        </dgm:presLayoutVars>
      </dgm:prSet>
      <dgm:spPr/>
    </dgm:pt>
  </dgm:ptLst>
  <dgm:cxnLst>
    <dgm:cxn modelId="{495D7564-9B71-4729-A955-C43C58DAB627}" srcId="{46DAEA90-8A8A-41D6-A491-EFAB918DF1FD}" destId="{B7185B03-A020-4102-9D58-1EEFE9A06C81}" srcOrd="0" destOrd="0" parTransId="{C26829ED-5E60-47A6-B618-C83297EFB88E}" sibTransId="{9584DD80-DF7E-4377-8492-6AE9B1209D05}"/>
    <dgm:cxn modelId="{8046DA4E-C441-44AA-BBEF-48BFF14C40CE}" type="presOf" srcId="{B7185B03-A020-4102-9D58-1EEFE9A06C81}" destId="{86CFDF5D-27E1-4376-8742-FAAC450796A1}" srcOrd="0" destOrd="0" presId="urn:microsoft.com/office/officeart/2005/8/layout/vList2"/>
    <dgm:cxn modelId="{F4A89359-6001-43FC-B94C-45C8DA8CEDC2}" type="presOf" srcId="{A3FF4915-FBDC-478D-AE62-1CDECE3D6C94}" destId="{71616204-A153-483D-8C4C-D80B283E1649}" srcOrd="0" destOrd="0" presId="urn:microsoft.com/office/officeart/2005/8/layout/vList2"/>
    <dgm:cxn modelId="{E0D04099-6B8C-4249-9044-25199CAA6DC7}" srcId="{46DAEA90-8A8A-41D6-A491-EFAB918DF1FD}" destId="{A3FF4915-FBDC-478D-AE62-1CDECE3D6C94}" srcOrd="1" destOrd="0" parTransId="{27A1ACDC-4E7D-4A5B-A462-3F263796F0FB}" sibTransId="{2FEAF43B-9325-46ED-A4EA-D26179D6D012}"/>
    <dgm:cxn modelId="{0A2EE0D2-491F-4DD0-8320-6F2FF166B031}" type="presOf" srcId="{46DAEA90-8A8A-41D6-A491-EFAB918DF1FD}" destId="{16007B0F-6014-436A-BE6A-B9F0FAFAFA87}" srcOrd="0" destOrd="0" presId="urn:microsoft.com/office/officeart/2005/8/layout/vList2"/>
    <dgm:cxn modelId="{64C2876B-0E28-4666-BFF6-9CBE40C2EC37}" type="presParOf" srcId="{16007B0F-6014-436A-BE6A-B9F0FAFAFA87}" destId="{86CFDF5D-27E1-4376-8742-FAAC450796A1}" srcOrd="0" destOrd="0" presId="urn:microsoft.com/office/officeart/2005/8/layout/vList2"/>
    <dgm:cxn modelId="{55B45A28-F380-4A42-B488-BF27540DDA02}" type="presParOf" srcId="{16007B0F-6014-436A-BE6A-B9F0FAFAFA87}" destId="{68BD8E44-698C-4E42-877B-72D14BEBA24B}" srcOrd="1" destOrd="0" presId="urn:microsoft.com/office/officeart/2005/8/layout/vList2"/>
    <dgm:cxn modelId="{04322882-ED8C-4EC4-9114-9C0643C85D89}" type="presParOf" srcId="{16007B0F-6014-436A-BE6A-B9F0FAFAFA87}" destId="{71616204-A153-483D-8C4C-D80B283E164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E76041-C5BA-4C9E-B6A2-9E819393DA1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A659BE-421A-4591-862B-8F1C95BE221F}">
      <dgm:prSet/>
      <dgm:spPr/>
      <dgm:t>
        <a:bodyPr/>
        <a:lstStyle/>
        <a:p>
          <a:r>
            <a:rPr lang="tr-TR"/>
            <a:t>İnternetin ilk kez toplu olarak kullanılmaya başlandığı dönem olan 1990’lı yıllar Web 1.0 dönemidir ve bu dönemde web sitelerinin görünümü günümüze göre daha ilkel ve broşür şeklindedir. </a:t>
          </a:r>
          <a:endParaRPr lang="en-US"/>
        </a:p>
      </dgm:t>
    </dgm:pt>
    <dgm:pt modelId="{C34157D3-23F2-4DAE-B6DF-0AF890EDE1DB}" type="parTrans" cxnId="{E2417746-14BE-4B25-B760-500DA1F2F246}">
      <dgm:prSet/>
      <dgm:spPr/>
      <dgm:t>
        <a:bodyPr/>
        <a:lstStyle/>
        <a:p>
          <a:endParaRPr lang="en-US"/>
        </a:p>
      </dgm:t>
    </dgm:pt>
    <dgm:pt modelId="{CD56A2E6-0E93-4FA3-830F-BBBD45907F71}" type="sibTrans" cxnId="{E2417746-14BE-4B25-B760-500DA1F2F246}">
      <dgm:prSet/>
      <dgm:spPr/>
      <dgm:t>
        <a:bodyPr/>
        <a:lstStyle/>
        <a:p>
          <a:endParaRPr lang="en-US"/>
        </a:p>
      </dgm:t>
    </dgm:pt>
    <dgm:pt modelId="{3189C35C-9C51-432B-9C5E-61299BEBB3DA}">
      <dgm:prSet/>
      <dgm:spPr/>
      <dgm:t>
        <a:bodyPr/>
        <a:lstStyle/>
        <a:p>
          <a:r>
            <a:rPr lang="tr-TR"/>
            <a:t>Web 1.0 döneminde yalnızca belirli web siteleri bulunurken kullanıcılar yalnızca verilen bilgiyi alan kişiler konumundaydılar. Bugünlerde hayatımızın her alanında kullandığımız internet, bizim için önemli bir yaşam stili haline gelmiş ve birçok nedenden ötürü internette vakit geçirmekteyiz. </a:t>
          </a:r>
          <a:endParaRPr lang="en-US"/>
        </a:p>
      </dgm:t>
    </dgm:pt>
    <dgm:pt modelId="{7F07BAD9-7B42-450F-BAA2-366B7D8E36B3}" type="parTrans" cxnId="{562BEEB9-17EA-4AF7-B20C-4DDF973F5146}">
      <dgm:prSet/>
      <dgm:spPr/>
      <dgm:t>
        <a:bodyPr/>
        <a:lstStyle/>
        <a:p>
          <a:endParaRPr lang="en-US"/>
        </a:p>
      </dgm:t>
    </dgm:pt>
    <dgm:pt modelId="{501DEB05-66F6-4600-8C9D-7D77B5898469}" type="sibTrans" cxnId="{562BEEB9-17EA-4AF7-B20C-4DDF973F5146}">
      <dgm:prSet/>
      <dgm:spPr/>
      <dgm:t>
        <a:bodyPr/>
        <a:lstStyle/>
        <a:p>
          <a:endParaRPr lang="en-US"/>
        </a:p>
      </dgm:t>
    </dgm:pt>
    <dgm:pt modelId="{6239C1BD-A6B9-4B7F-BA76-FF00728B8DB2}">
      <dgm:prSet/>
      <dgm:spPr/>
      <dgm:t>
        <a:bodyPr/>
        <a:lstStyle/>
        <a:p>
          <a:r>
            <a:rPr lang="tr-TR"/>
            <a:t>Alışveriş yapmaktan sosyal ilişkilere, boş zaman değerlendirmekten araştırma yapmaya, hatta seyahat planlamasına kadar birçok faaliyet için internet kullanılmaktadır. “21. yüzyılda teknolojinin gelişmesiyle birlikte -özelde internet imkânlarının gelişmesi- yaşam tarzı ve tüketim alışkanlıklarının hızla değiştiği gözlemlenmektedir”</a:t>
          </a:r>
          <a:endParaRPr lang="en-US"/>
        </a:p>
      </dgm:t>
    </dgm:pt>
    <dgm:pt modelId="{446E6FB5-44EE-49E9-A59D-C848B452E724}" type="parTrans" cxnId="{E6E5CC51-272C-476B-B767-66611F70D1E7}">
      <dgm:prSet/>
      <dgm:spPr/>
      <dgm:t>
        <a:bodyPr/>
        <a:lstStyle/>
        <a:p>
          <a:endParaRPr lang="en-US"/>
        </a:p>
      </dgm:t>
    </dgm:pt>
    <dgm:pt modelId="{0D3B6EA7-2ADE-4E97-8FB2-D6678816F44A}" type="sibTrans" cxnId="{E6E5CC51-272C-476B-B767-66611F70D1E7}">
      <dgm:prSet/>
      <dgm:spPr/>
      <dgm:t>
        <a:bodyPr/>
        <a:lstStyle/>
        <a:p>
          <a:endParaRPr lang="en-US"/>
        </a:p>
      </dgm:t>
    </dgm:pt>
    <dgm:pt modelId="{5CB57FBF-78F6-4751-AAB9-120C03D41AF0}" type="pres">
      <dgm:prSet presAssocID="{A5E76041-C5BA-4C9E-B6A2-9E819393DA12}" presName="root" presStyleCnt="0">
        <dgm:presLayoutVars>
          <dgm:dir/>
          <dgm:resizeHandles val="exact"/>
        </dgm:presLayoutVars>
      </dgm:prSet>
      <dgm:spPr/>
    </dgm:pt>
    <dgm:pt modelId="{4AE6AA25-6D04-467E-BDC0-076D64B1EFE8}" type="pres">
      <dgm:prSet presAssocID="{BAA659BE-421A-4591-862B-8F1C95BE221F}" presName="compNode" presStyleCnt="0"/>
      <dgm:spPr/>
    </dgm:pt>
    <dgm:pt modelId="{7201B9F6-DCE1-4FC1-8711-BAE58050D071}" type="pres">
      <dgm:prSet presAssocID="{BAA659BE-421A-4591-862B-8F1C95BE221F}" presName="bgRect" presStyleLbl="bgShp" presStyleIdx="0" presStyleCnt="3"/>
      <dgm:spPr/>
    </dgm:pt>
    <dgm:pt modelId="{C8D6DEF9-F07F-4F8D-8605-227D8E21C46E}" type="pres">
      <dgm:prSet presAssocID="{BAA659BE-421A-4591-862B-8F1C95BE22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ronometre"/>
        </a:ext>
      </dgm:extLst>
    </dgm:pt>
    <dgm:pt modelId="{E0793962-DACB-43E0-9877-DFD4F9BFDDEF}" type="pres">
      <dgm:prSet presAssocID="{BAA659BE-421A-4591-862B-8F1C95BE221F}" presName="spaceRect" presStyleCnt="0"/>
      <dgm:spPr/>
    </dgm:pt>
    <dgm:pt modelId="{2F5B0949-2D3F-4E57-A9CB-E2CE2059BDE3}" type="pres">
      <dgm:prSet presAssocID="{BAA659BE-421A-4591-862B-8F1C95BE221F}" presName="parTx" presStyleLbl="revTx" presStyleIdx="0" presStyleCnt="3">
        <dgm:presLayoutVars>
          <dgm:chMax val="0"/>
          <dgm:chPref val="0"/>
        </dgm:presLayoutVars>
      </dgm:prSet>
      <dgm:spPr/>
    </dgm:pt>
    <dgm:pt modelId="{D0B8C261-2423-40AF-BBE0-12849B48B34E}" type="pres">
      <dgm:prSet presAssocID="{CD56A2E6-0E93-4FA3-830F-BBBD45907F71}" presName="sibTrans" presStyleCnt="0"/>
      <dgm:spPr/>
    </dgm:pt>
    <dgm:pt modelId="{054DDF16-613A-4904-830D-F3F98CC6557F}" type="pres">
      <dgm:prSet presAssocID="{3189C35C-9C51-432B-9C5E-61299BEBB3DA}" presName="compNode" presStyleCnt="0"/>
      <dgm:spPr/>
    </dgm:pt>
    <dgm:pt modelId="{74DE3D43-CBF6-4DE0-B616-42E0026EC3A4}" type="pres">
      <dgm:prSet presAssocID="{3189C35C-9C51-432B-9C5E-61299BEBB3DA}" presName="bgRect" presStyleLbl="bgShp" presStyleIdx="1" presStyleCnt="3"/>
      <dgm:spPr/>
    </dgm:pt>
    <dgm:pt modelId="{4D80B6E7-BD05-4AA2-A85A-A000C445C235}" type="pres">
      <dgm:prSet presAssocID="{3189C35C-9C51-432B-9C5E-61299BEBB3D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ullanıcı"/>
        </a:ext>
      </dgm:extLst>
    </dgm:pt>
    <dgm:pt modelId="{3A0EA9B7-CFC5-43D4-862D-4AD4BE1C4EFA}" type="pres">
      <dgm:prSet presAssocID="{3189C35C-9C51-432B-9C5E-61299BEBB3DA}" presName="spaceRect" presStyleCnt="0"/>
      <dgm:spPr/>
    </dgm:pt>
    <dgm:pt modelId="{5960AB58-7C69-4BF7-9245-792C02426BB8}" type="pres">
      <dgm:prSet presAssocID="{3189C35C-9C51-432B-9C5E-61299BEBB3DA}" presName="parTx" presStyleLbl="revTx" presStyleIdx="1" presStyleCnt="3">
        <dgm:presLayoutVars>
          <dgm:chMax val="0"/>
          <dgm:chPref val="0"/>
        </dgm:presLayoutVars>
      </dgm:prSet>
      <dgm:spPr/>
    </dgm:pt>
    <dgm:pt modelId="{A0F0D21F-C1E1-4985-BCA6-DEBF873C08F2}" type="pres">
      <dgm:prSet presAssocID="{501DEB05-66F6-4600-8C9D-7D77B5898469}" presName="sibTrans" presStyleCnt="0"/>
      <dgm:spPr/>
    </dgm:pt>
    <dgm:pt modelId="{D75A1927-F47F-42CA-9CCF-BC9854F2BA0A}" type="pres">
      <dgm:prSet presAssocID="{6239C1BD-A6B9-4B7F-BA76-FF00728B8DB2}" presName="compNode" presStyleCnt="0"/>
      <dgm:spPr/>
    </dgm:pt>
    <dgm:pt modelId="{B428B332-F6A6-431A-B560-8C901C11FD61}" type="pres">
      <dgm:prSet presAssocID="{6239C1BD-A6B9-4B7F-BA76-FF00728B8DB2}" presName="bgRect" presStyleLbl="bgShp" presStyleIdx="2" presStyleCnt="3"/>
      <dgm:spPr/>
    </dgm:pt>
    <dgm:pt modelId="{F788A7EA-421C-4E81-A809-C679D845AD40}" type="pres">
      <dgm:prSet presAssocID="{6239C1BD-A6B9-4B7F-BA76-FF00728B8D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cart"/>
        </a:ext>
      </dgm:extLst>
    </dgm:pt>
    <dgm:pt modelId="{CBAAEE6B-FF10-4A4A-B989-EFED6672B4BE}" type="pres">
      <dgm:prSet presAssocID="{6239C1BD-A6B9-4B7F-BA76-FF00728B8DB2}" presName="spaceRect" presStyleCnt="0"/>
      <dgm:spPr/>
    </dgm:pt>
    <dgm:pt modelId="{8E88895D-E77B-44A7-A35D-FF9F9D154778}" type="pres">
      <dgm:prSet presAssocID="{6239C1BD-A6B9-4B7F-BA76-FF00728B8DB2}" presName="parTx" presStyleLbl="revTx" presStyleIdx="2" presStyleCnt="3">
        <dgm:presLayoutVars>
          <dgm:chMax val="0"/>
          <dgm:chPref val="0"/>
        </dgm:presLayoutVars>
      </dgm:prSet>
      <dgm:spPr/>
    </dgm:pt>
  </dgm:ptLst>
  <dgm:cxnLst>
    <dgm:cxn modelId="{E2417746-14BE-4B25-B760-500DA1F2F246}" srcId="{A5E76041-C5BA-4C9E-B6A2-9E819393DA12}" destId="{BAA659BE-421A-4591-862B-8F1C95BE221F}" srcOrd="0" destOrd="0" parTransId="{C34157D3-23F2-4DAE-B6DF-0AF890EDE1DB}" sibTransId="{CD56A2E6-0E93-4FA3-830F-BBBD45907F71}"/>
    <dgm:cxn modelId="{E6E5CC51-272C-476B-B767-66611F70D1E7}" srcId="{A5E76041-C5BA-4C9E-B6A2-9E819393DA12}" destId="{6239C1BD-A6B9-4B7F-BA76-FF00728B8DB2}" srcOrd="2" destOrd="0" parTransId="{446E6FB5-44EE-49E9-A59D-C848B452E724}" sibTransId="{0D3B6EA7-2ADE-4E97-8FB2-D6678816F44A}"/>
    <dgm:cxn modelId="{8514C4AA-3B52-4C2E-8A62-F0C8C151DF48}" type="presOf" srcId="{BAA659BE-421A-4591-862B-8F1C95BE221F}" destId="{2F5B0949-2D3F-4E57-A9CB-E2CE2059BDE3}" srcOrd="0" destOrd="0" presId="urn:microsoft.com/office/officeart/2018/2/layout/IconVerticalSolidList"/>
    <dgm:cxn modelId="{562BEEB9-17EA-4AF7-B20C-4DDF973F5146}" srcId="{A5E76041-C5BA-4C9E-B6A2-9E819393DA12}" destId="{3189C35C-9C51-432B-9C5E-61299BEBB3DA}" srcOrd="1" destOrd="0" parTransId="{7F07BAD9-7B42-450F-BAA2-366B7D8E36B3}" sibTransId="{501DEB05-66F6-4600-8C9D-7D77B5898469}"/>
    <dgm:cxn modelId="{4B0ED2BA-A192-43B5-AEF2-E2204A7BC3E4}" type="presOf" srcId="{A5E76041-C5BA-4C9E-B6A2-9E819393DA12}" destId="{5CB57FBF-78F6-4751-AAB9-120C03D41AF0}" srcOrd="0" destOrd="0" presId="urn:microsoft.com/office/officeart/2018/2/layout/IconVerticalSolidList"/>
    <dgm:cxn modelId="{250E6ED3-C0AF-403B-84A5-3B2431008071}" type="presOf" srcId="{3189C35C-9C51-432B-9C5E-61299BEBB3DA}" destId="{5960AB58-7C69-4BF7-9245-792C02426BB8}" srcOrd="0" destOrd="0" presId="urn:microsoft.com/office/officeart/2018/2/layout/IconVerticalSolidList"/>
    <dgm:cxn modelId="{B86EC1FD-E4EC-4A50-959B-43C5C4C44E7B}" type="presOf" srcId="{6239C1BD-A6B9-4B7F-BA76-FF00728B8DB2}" destId="{8E88895D-E77B-44A7-A35D-FF9F9D154778}" srcOrd="0" destOrd="0" presId="urn:microsoft.com/office/officeart/2018/2/layout/IconVerticalSolidList"/>
    <dgm:cxn modelId="{527B1088-C7C2-4002-9AE4-AC1C2C64DD2D}" type="presParOf" srcId="{5CB57FBF-78F6-4751-AAB9-120C03D41AF0}" destId="{4AE6AA25-6D04-467E-BDC0-076D64B1EFE8}" srcOrd="0" destOrd="0" presId="urn:microsoft.com/office/officeart/2018/2/layout/IconVerticalSolidList"/>
    <dgm:cxn modelId="{D14B522D-2B80-4515-A896-627EDF4877B9}" type="presParOf" srcId="{4AE6AA25-6D04-467E-BDC0-076D64B1EFE8}" destId="{7201B9F6-DCE1-4FC1-8711-BAE58050D071}" srcOrd="0" destOrd="0" presId="urn:microsoft.com/office/officeart/2018/2/layout/IconVerticalSolidList"/>
    <dgm:cxn modelId="{E2E91CB6-5ACB-4C1F-9405-2B97D0C8A43F}" type="presParOf" srcId="{4AE6AA25-6D04-467E-BDC0-076D64B1EFE8}" destId="{C8D6DEF9-F07F-4F8D-8605-227D8E21C46E}" srcOrd="1" destOrd="0" presId="urn:microsoft.com/office/officeart/2018/2/layout/IconVerticalSolidList"/>
    <dgm:cxn modelId="{D50EF6C9-077E-43EC-B959-6B08448EF525}" type="presParOf" srcId="{4AE6AA25-6D04-467E-BDC0-076D64B1EFE8}" destId="{E0793962-DACB-43E0-9877-DFD4F9BFDDEF}" srcOrd="2" destOrd="0" presId="urn:microsoft.com/office/officeart/2018/2/layout/IconVerticalSolidList"/>
    <dgm:cxn modelId="{539AD359-F850-4327-9E01-99CE34865C5F}" type="presParOf" srcId="{4AE6AA25-6D04-467E-BDC0-076D64B1EFE8}" destId="{2F5B0949-2D3F-4E57-A9CB-E2CE2059BDE3}" srcOrd="3" destOrd="0" presId="urn:microsoft.com/office/officeart/2018/2/layout/IconVerticalSolidList"/>
    <dgm:cxn modelId="{B0CBE844-2AF6-4A44-9738-D7AA17F06203}" type="presParOf" srcId="{5CB57FBF-78F6-4751-AAB9-120C03D41AF0}" destId="{D0B8C261-2423-40AF-BBE0-12849B48B34E}" srcOrd="1" destOrd="0" presId="urn:microsoft.com/office/officeart/2018/2/layout/IconVerticalSolidList"/>
    <dgm:cxn modelId="{F68265AA-40E9-40DB-B050-E89EEB19E173}" type="presParOf" srcId="{5CB57FBF-78F6-4751-AAB9-120C03D41AF0}" destId="{054DDF16-613A-4904-830D-F3F98CC6557F}" srcOrd="2" destOrd="0" presId="urn:microsoft.com/office/officeart/2018/2/layout/IconVerticalSolidList"/>
    <dgm:cxn modelId="{CD5B81C6-42F1-4000-AE88-BAF4BA9ACA53}" type="presParOf" srcId="{054DDF16-613A-4904-830D-F3F98CC6557F}" destId="{74DE3D43-CBF6-4DE0-B616-42E0026EC3A4}" srcOrd="0" destOrd="0" presId="urn:microsoft.com/office/officeart/2018/2/layout/IconVerticalSolidList"/>
    <dgm:cxn modelId="{1FCAACD8-46C3-431E-AB0B-D34718F34C81}" type="presParOf" srcId="{054DDF16-613A-4904-830D-F3F98CC6557F}" destId="{4D80B6E7-BD05-4AA2-A85A-A000C445C235}" srcOrd="1" destOrd="0" presId="urn:microsoft.com/office/officeart/2018/2/layout/IconVerticalSolidList"/>
    <dgm:cxn modelId="{E5972601-D493-4E20-A51B-CD294D6E75CC}" type="presParOf" srcId="{054DDF16-613A-4904-830D-F3F98CC6557F}" destId="{3A0EA9B7-CFC5-43D4-862D-4AD4BE1C4EFA}" srcOrd="2" destOrd="0" presId="urn:microsoft.com/office/officeart/2018/2/layout/IconVerticalSolidList"/>
    <dgm:cxn modelId="{442AC3C7-A374-49B7-941E-6920CDFEC3D1}" type="presParOf" srcId="{054DDF16-613A-4904-830D-F3F98CC6557F}" destId="{5960AB58-7C69-4BF7-9245-792C02426BB8}" srcOrd="3" destOrd="0" presId="urn:microsoft.com/office/officeart/2018/2/layout/IconVerticalSolidList"/>
    <dgm:cxn modelId="{E4DD8261-856A-40A2-89C2-10A9EC220172}" type="presParOf" srcId="{5CB57FBF-78F6-4751-AAB9-120C03D41AF0}" destId="{A0F0D21F-C1E1-4985-BCA6-DEBF873C08F2}" srcOrd="3" destOrd="0" presId="urn:microsoft.com/office/officeart/2018/2/layout/IconVerticalSolidList"/>
    <dgm:cxn modelId="{2F61B941-BED3-4C5D-A65D-B1130F29432B}" type="presParOf" srcId="{5CB57FBF-78F6-4751-AAB9-120C03D41AF0}" destId="{D75A1927-F47F-42CA-9CCF-BC9854F2BA0A}" srcOrd="4" destOrd="0" presId="urn:microsoft.com/office/officeart/2018/2/layout/IconVerticalSolidList"/>
    <dgm:cxn modelId="{2874FE97-2CD5-4392-9D44-6FCFE79B99E7}" type="presParOf" srcId="{D75A1927-F47F-42CA-9CCF-BC9854F2BA0A}" destId="{B428B332-F6A6-431A-B560-8C901C11FD61}" srcOrd="0" destOrd="0" presId="urn:microsoft.com/office/officeart/2018/2/layout/IconVerticalSolidList"/>
    <dgm:cxn modelId="{0AA42F1D-5BDC-4F37-B64D-86D785598A5B}" type="presParOf" srcId="{D75A1927-F47F-42CA-9CCF-BC9854F2BA0A}" destId="{F788A7EA-421C-4E81-A809-C679D845AD40}" srcOrd="1" destOrd="0" presId="urn:microsoft.com/office/officeart/2018/2/layout/IconVerticalSolidList"/>
    <dgm:cxn modelId="{D6ACF10B-4F1F-47AE-B71B-37B1903A9F52}" type="presParOf" srcId="{D75A1927-F47F-42CA-9CCF-BC9854F2BA0A}" destId="{CBAAEE6B-FF10-4A4A-B989-EFED6672B4BE}" srcOrd="2" destOrd="0" presId="urn:microsoft.com/office/officeart/2018/2/layout/IconVerticalSolidList"/>
    <dgm:cxn modelId="{08D4BC8A-02C3-4EED-97FA-9F3AB050E089}" type="presParOf" srcId="{D75A1927-F47F-42CA-9CCF-BC9854F2BA0A}" destId="{8E88895D-E77B-44A7-A35D-FF9F9D1547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C92EF-3B8B-4DB4-958F-62269E6C0272}">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3171E-84CC-4631-B5F2-7EBEC2970385}">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tr-TR" sz="3600" kern="1200"/>
            <a:t>2 Teorik 2 lab saati olarak işlenir.</a:t>
          </a:r>
          <a:endParaRPr lang="en-US" sz="3600" kern="1200"/>
        </a:p>
      </dsp:txBody>
      <dsp:txXfrm>
        <a:off x="0" y="0"/>
        <a:ext cx="10515600" cy="1087834"/>
      </dsp:txXfrm>
    </dsp:sp>
    <dsp:sp modelId="{377E4FFA-26D1-42AA-A851-3F102DDBC0DB}">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BEB218-B3A5-48BB-BB98-96E1E79B7D21}">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tr-TR" sz="3600" kern="1200"/>
            <a:t>%30 Vize %20 Proje ve %50 Final olarak değerlendirilir.</a:t>
          </a:r>
          <a:endParaRPr lang="en-US" sz="3600" kern="1200"/>
        </a:p>
      </dsp:txBody>
      <dsp:txXfrm>
        <a:off x="0" y="1087834"/>
        <a:ext cx="10515600" cy="1087834"/>
      </dsp:txXfrm>
    </dsp:sp>
    <dsp:sp modelId="{FA96E02D-E27D-4EF5-9D9C-7E05B55A4A1A}">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8783DB-0832-4FFC-8FC7-7A87D90A1D13}">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tr-TR" sz="3600" kern="1200"/>
            <a:t>%70 devam zorunluluğu vardır.</a:t>
          </a:r>
          <a:endParaRPr lang="en-US" sz="3600" kern="1200"/>
        </a:p>
      </dsp:txBody>
      <dsp:txXfrm>
        <a:off x="0" y="2175669"/>
        <a:ext cx="10515600" cy="1087834"/>
      </dsp:txXfrm>
    </dsp:sp>
    <dsp:sp modelId="{084D89AE-2A44-4B0E-B04C-C5A6A1A355BF}">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176CEB-28A6-468E-AAFD-74CD5605713D}">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tr-TR" sz="3600" kern="1200"/>
            <a:t>Derste izinsiz kayıt altına alınması yasaktır.</a:t>
          </a:r>
          <a:endParaRPr lang="en-US" sz="3600" kern="1200"/>
        </a:p>
      </dsp:txBody>
      <dsp:txXfrm>
        <a:off x="0" y="3263503"/>
        <a:ext cx="10515600" cy="1087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FDF5D-27E1-4376-8742-FAAC450796A1}">
      <dsp:nvSpPr>
        <dsp:cNvPr id="0" name=""/>
        <dsp:cNvSpPr/>
      </dsp:nvSpPr>
      <dsp:spPr>
        <a:xfrm>
          <a:off x="0" y="265103"/>
          <a:ext cx="6263640" cy="2457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Web 1.0, sürecinde bilgisayar ve internet teknolojisinin erişilebilir olmasıyla kullanılabilirliği ve kullanıcı sayısı da artış göstermiştir. Ancak bu ilk aşamada aktif internet kullanıcıların çok büyük bölümü sadece internetteki içerikleri edinmekle sınırlı kalmışlardır. İnternetteki mevcut ve kısıtlı bilgiyi tüketip, kendileri katkı sunmak imkanına erişemediler.</a:t>
          </a:r>
          <a:endParaRPr lang="en-US" sz="2100" kern="1200"/>
        </a:p>
      </dsp:txBody>
      <dsp:txXfrm>
        <a:off x="119941" y="385044"/>
        <a:ext cx="6023758" cy="2217118"/>
      </dsp:txXfrm>
    </dsp:sp>
    <dsp:sp modelId="{71616204-A153-483D-8C4C-D80B283E1649}">
      <dsp:nvSpPr>
        <dsp:cNvPr id="0" name=""/>
        <dsp:cNvSpPr/>
      </dsp:nvSpPr>
      <dsp:spPr>
        <a:xfrm>
          <a:off x="0" y="2782584"/>
          <a:ext cx="6263640" cy="2457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Örneğin ilk başlarda kişisel web siteleri, bloglar ve benzeri mecralar yok denecek kadar azdı. Bu, internetin Web 1.0 aşamasıdır. Bu aşamada tek yönlü bir iletişim, yani iletim söz konusudur.</a:t>
          </a:r>
          <a:endParaRPr lang="en-US" sz="2100" kern="1200"/>
        </a:p>
      </dsp:txBody>
      <dsp:txXfrm>
        <a:off x="119941" y="2902525"/>
        <a:ext cx="6023758" cy="2217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1B9F6-DCE1-4FC1-8711-BAE58050D071}">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D6DEF9-F07F-4F8D-8605-227D8E21C46E}">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5B0949-2D3F-4E57-A9CB-E2CE2059BDE3}">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tr-TR" sz="1700" kern="1200"/>
            <a:t>İnternetin ilk kez toplu olarak kullanılmaya başlandığı dönem olan 1990’lı yıllar Web 1.0 dönemidir ve bu dönemde web sitelerinin görünümü günümüze göre daha ilkel ve broşür şeklindedir. </a:t>
          </a:r>
          <a:endParaRPr lang="en-US" sz="1700" kern="1200"/>
        </a:p>
      </dsp:txBody>
      <dsp:txXfrm>
        <a:off x="1437631" y="531"/>
        <a:ext cx="9077968" cy="1244702"/>
      </dsp:txXfrm>
    </dsp:sp>
    <dsp:sp modelId="{74DE3D43-CBF6-4DE0-B616-42E0026EC3A4}">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80B6E7-BD05-4AA2-A85A-A000C445C235}">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60AB58-7C69-4BF7-9245-792C02426BB8}">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tr-TR" sz="1700" kern="1200"/>
            <a:t>Web 1.0 döneminde yalnızca belirli web siteleri bulunurken kullanıcılar yalnızca verilen bilgiyi alan kişiler konumundaydılar. Bugünlerde hayatımızın her alanında kullandığımız internet, bizim için önemli bir yaşam stili haline gelmiş ve birçok nedenden ötürü internette vakit geçirmekteyiz. </a:t>
          </a:r>
          <a:endParaRPr lang="en-US" sz="1700" kern="1200"/>
        </a:p>
      </dsp:txBody>
      <dsp:txXfrm>
        <a:off x="1437631" y="1556410"/>
        <a:ext cx="9077968" cy="1244702"/>
      </dsp:txXfrm>
    </dsp:sp>
    <dsp:sp modelId="{B428B332-F6A6-431A-B560-8C901C11FD61}">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88A7EA-421C-4E81-A809-C679D845AD40}">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8895D-E77B-44A7-A35D-FF9F9D154778}">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tr-TR" sz="1700" kern="1200"/>
            <a:t>Alışveriş yapmaktan sosyal ilişkilere, boş zaman değerlendirmekten araştırma yapmaya, hatta seyahat planlamasına kadar birçok faaliyet için internet kullanılmaktadır. “21. yüzyılda teknolojinin gelişmesiyle birlikte -özelde internet imkânlarının gelişmesi- yaşam tarzı ve tüketim alışkanlıklarının hızla değiştiği gözlemlenmektedir”</a:t>
          </a:r>
          <a:endParaRPr lang="en-US" sz="17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570694-EFAF-4B64-ADBD-9EE338A7532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9E67162-2E3A-4868-8A58-96C1CCA27D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260EDEF-43FE-408D-A83A-46184472EEB6}"/>
              </a:ext>
            </a:extLst>
          </p:cNvPr>
          <p:cNvSpPr>
            <a:spLocks noGrp="1"/>
          </p:cNvSpPr>
          <p:nvPr>
            <p:ph type="dt" sz="half" idx="10"/>
          </p:nvPr>
        </p:nvSpPr>
        <p:spPr/>
        <p:txBody>
          <a:bodyPr/>
          <a:lstStyle/>
          <a:p>
            <a:fld id="{7B565B23-C3E9-483E-A0A8-C504A5EFBA9C}" type="datetimeFigureOut">
              <a:rPr lang="tr-TR" smtClean="0"/>
              <a:t>8.03.2022</a:t>
            </a:fld>
            <a:endParaRPr lang="tr-TR"/>
          </a:p>
        </p:txBody>
      </p:sp>
      <p:sp>
        <p:nvSpPr>
          <p:cNvPr id="5" name="Alt Bilgi Yer Tutucusu 4">
            <a:extLst>
              <a:ext uri="{FF2B5EF4-FFF2-40B4-BE49-F238E27FC236}">
                <a16:creationId xmlns:a16="http://schemas.microsoft.com/office/drawing/2014/main" id="{FB958D7A-314E-48BF-9BBA-948E61340E7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B29CBEE-2B88-4470-B4A8-0C0A92A40099}"/>
              </a:ext>
            </a:extLst>
          </p:cNvPr>
          <p:cNvSpPr>
            <a:spLocks noGrp="1"/>
          </p:cNvSpPr>
          <p:nvPr>
            <p:ph type="sldNum" sz="quarter" idx="12"/>
          </p:nvPr>
        </p:nvSpPr>
        <p:spPr/>
        <p:txBody>
          <a:bodyPr/>
          <a:lstStyle/>
          <a:p>
            <a:fld id="{53EC97E9-A130-488F-9E24-436B29454785}" type="slidenum">
              <a:rPr lang="tr-TR" smtClean="0"/>
              <a:t>‹#›</a:t>
            </a:fld>
            <a:endParaRPr lang="tr-TR"/>
          </a:p>
        </p:txBody>
      </p:sp>
    </p:spTree>
    <p:extLst>
      <p:ext uri="{BB962C8B-B14F-4D97-AF65-F5344CB8AC3E}">
        <p14:creationId xmlns:p14="http://schemas.microsoft.com/office/powerpoint/2010/main" val="3675505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A23D4-24F0-464B-AC02-38AD75A2B25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DF60375-A349-48D0-B840-6179751EB90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B00550C-7C91-4CF8-8171-1C0C9E37EBD2}"/>
              </a:ext>
            </a:extLst>
          </p:cNvPr>
          <p:cNvSpPr>
            <a:spLocks noGrp="1"/>
          </p:cNvSpPr>
          <p:nvPr>
            <p:ph type="dt" sz="half" idx="10"/>
          </p:nvPr>
        </p:nvSpPr>
        <p:spPr/>
        <p:txBody>
          <a:bodyPr/>
          <a:lstStyle/>
          <a:p>
            <a:fld id="{7B565B23-C3E9-483E-A0A8-C504A5EFBA9C}" type="datetimeFigureOut">
              <a:rPr lang="tr-TR" smtClean="0"/>
              <a:t>8.03.2022</a:t>
            </a:fld>
            <a:endParaRPr lang="tr-TR"/>
          </a:p>
        </p:txBody>
      </p:sp>
      <p:sp>
        <p:nvSpPr>
          <p:cNvPr id="5" name="Alt Bilgi Yer Tutucusu 4">
            <a:extLst>
              <a:ext uri="{FF2B5EF4-FFF2-40B4-BE49-F238E27FC236}">
                <a16:creationId xmlns:a16="http://schemas.microsoft.com/office/drawing/2014/main" id="{B8151FA6-3C99-4C76-A80F-998C19D19F3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B4405B1-4E75-4550-8FAA-EDBCB4214288}"/>
              </a:ext>
            </a:extLst>
          </p:cNvPr>
          <p:cNvSpPr>
            <a:spLocks noGrp="1"/>
          </p:cNvSpPr>
          <p:nvPr>
            <p:ph type="sldNum" sz="quarter" idx="12"/>
          </p:nvPr>
        </p:nvSpPr>
        <p:spPr/>
        <p:txBody>
          <a:bodyPr/>
          <a:lstStyle/>
          <a:p>
            <a:fld id="{53EC97E9-A130-488F-9E24-436B29454785}" type="slidenum">
              <a:rPr lang="tr-TR" smtClean="0"/>
              <a:t>‹#›</a:t>
            </a:fld>
            <a:endParaRPr lang="tr-TR"/>
          </a:p>
        </p:txBody>
      </p:sp>
    </p:spTree>
    <p:extLst>
      <p:ext uri="{BB962C8B-B14F-4D97-AF65-F5344CB8AC3E}">
        <p14:creationId xmlns:p14="http://schemas.microsoft.com/office/powerpoint/2010/main" val="183246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C48A2AF-C8F7-4E60-9A0A-913566215E7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8F73AB2F-B3D6-4776-A180-A9EF1CE4896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A354E5B-1F0B-4226-846D-3904F21758DD}"/>
              </a:ext>
            </a:extLst>
          </p:cNvPr>
          <p:cNvSpPr>
            <a:spLocks noGrp="1"/>
          </p:cNvSpPr>
          <p:nvPr>
            <p:ph type="dt" sz="half" idx="10"/>
          </p:nvPr>
        </p:nvSpPr>
        <p:spPr/>
        <p:txBody>
          <a:bodyPr/>
          <a:lstStyle/>
          <a:p>
            <a:fld id="{7B565B23-C3E9-483E-A0A8-C504A5EFBA9C}" type="datetimeFigureOut">
              <a:rPr lang="tr-TR" smtClean="0"/>
              <a:t>8.03.2022</a:t>
            </a:fld>
            <a:endParaRPr lang="tr-TR"/>
          </a:p>
        </p:txBody>
      </p:sp>
      <p:sp>
        <p:nvSpPr>
          <p:cNvPr id="5" name="Alt Bilgi Yer Tutucusu 4">
            <a:extLst>
              <a:ext uri="{FF2B5EF4-FFF2-40B4-BE49-F238E27FC236}">
                <a16:creationId xmlns:a16="http://schemas.microsoft.com/office/drawing/2014/main" id="{0495D5C6-9980-427D-9EE2-6CF5312694B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8C81B7D-8CFD-4ACE-9BAC-8C4E3CCC02BA}"/>
              </a:ext>
            </a:extLst>
          </p:cNvPr>
          <p:cNvSpPr>
            <a:spLocks noGrp="1"/>
          </p:cNvSpPr>
          <p:nvPr>
            <p:ph type="sldNum" sz="quarter" idx="12"/>
          </p:nvPr>
        </p:nvSpPr>
        <p:spPr/>
        <p:txBody>
          <a:bodyPr/>
          <a:lstStyle/>
          <a:p>
            <a:fld id="{53EC97E9-A130-488F-9E24-436B29454785}" type="slidenum">
              <a:rPr lang="tr-TR" smtClean="0"/>
              <a:t>‹#›</a:t>
            </a:fld>
            <a:endParaRPr lang="tr-TR"/>
          </a:p>
        </p:txBody>
      </p:sp>
    </p:spTree>
    <p:extLst>
      <p:ext uri="{BB962C8B-B14F-4D97-AF65-F5344CB8AC3E}">
        <p14:creationId xmlns:p14="http://schemas.microsoft.com/office/powerpoint/2010/main" val="146253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E75FA3-8438-46D2-AC67-357CD2EC808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8EC5396-F308-45D5-95D7-BFEADCC7133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899D099-15D6-4B5F-9831-2EF194A4CCA2}"/>
              </a:ext>
            </a:extLst>
          </p:cNvPr>
          <p:cNvSpPr>
            <a:spLocks noGrp="1"/>
          </p:cNvSpPr>
          <p:nvPr>
            <p:ph type="dt" sz="half" idx="10"/>
          </p:nvPr>
        </p:nvSpPr>
        <p:spPr/>
        <p:txBody>
          <a:bodyPr/>
          <a:lstStyle/>
          <a:p>
            <a:fld id="{7B565B23-C3E9-483E-A0A8-C504A5EFBA9C}" type="datetimeFigureOut">
              <a:rPr lang="tr-TR" smtClean="0"/>
              <a:t>8.03.2022</a:t>
            </a:fld>
            <a:endParaRPr lang="tr-TR"/>
          </a:p>
        </p:txBody>
      </p:sp>
      <p:sp>
        <p:nvSpPr>
          <p:cNvPr id="5" name="Alt Bilgi Yer Tutucusu 4">
            <a:extLst>
              <a:ext uri="{FF2B5EF4-FFF2-40B4-BE49-F238E27FC236}">
                <a16:creationId xmlns:a16="http://schemas.microsoft.com/office/drawing/2014/main" id="{F24A039B-CDC3-4C0F-94FE-0537CBAB753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505CC3B-1D76-471E-AE84-4AE8A6CCB27B}"/>
              </a:ext>
            </a:extLst>
          </p:cNvPr>
          <p:cNvSpPr>
            <a:spLocks noGrp="1"/>
          </p:cNvSpPr>
          <p:nvPr>
            <p:ph type="sldNum" sz="quarter" idx="12"/>
          </p:nvPr>
        </p:nvSpPr>
        <p:spPr/>
        <p:txBody>
          <a:bodyPr/>
          <a:lstStyle/>
          <a:p>
            <a:fld id="{53EC97E9-A130-488F-9E24-436B29454785}" type="slidenum">
              <a:rPr lang="tr-TR" smtClean="0"/>
              <a:t>‹#›</a:t>
            </a:fld>
            <a:endParaRPr lang="tr-TR"/>
          </a:p>
        </p:txBody>
      </p:sp>
    </p:spTree>
    <p:extLst>
      <p:ext uri="{BB962C8B-B14F-4D97-AF65-F5344CB8AC3E}">
        <p14:creationId xmlns:p14="http://schemas.microsoft.com/office/powerpoint/2010/main" val="24997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A3215D-2944-4CBE-BF5D-50563A7B79AD}"/>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FDACF16-B73E-4168-9CE4-68634530C7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4CC84CF-E4F1-4162-A514-96B83307C37D}"/>
              </a:ext>
            </a:extLst>
          </p:cNvPr>
          <p:cNvSpPr>
            <a:spLocks noGrp="1"/>
          </p:cNvSpPr>
          <p:nvPr>
            <p:ph type="dt" sz="half" idx="10"/>
          </p:nvPr>
        </p:nvSpPr>
        <p:spPr/>
        <p:txBody>
          <a:bodyPr/>
          <a:lstStyle/>
          <a:p>
            <a:fld id="{7B565B23-C3E9-483E-A0A8-C504A5EFBA9C}" type="datetimeFigureOut">
              <a:rPr lang="tr-TR" smtClean="0"/>
              <a:t>8.03.2022</a:t>
            </a:fld>
            <a:endParaRPr lang="tr-TR"/>
          </a:p>
        </p:txBody>
      </p:sp>
      <p:sp>
        <p:nvSpPr>
          <p:cNvPr id="5" name="Alt Bilgi Yer Tutucusu 4">
            <a:extLst>
              <a:ext uri="{FF2B5EF4-FFF2-40B4-BE49-F238E27FC236}">
                <a16:creationId xmlns:a16="http://schemas.microsoft.com/office/drawing/2014/main" id="{D6B4FB43-D70B-49C9-9536-D46773B2FDB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522E279-26BB-4392-A4CC-2DD9D1AC0CA9}"/>
              </a:ext>
            </a:extLst>
          </p:cNvPr>
          <p:cNvSpPr>
            <a:spLocks noGrp="1"/>
          </p:cNvSpPr>
          <p:nvPr>
            <p:ph type="sldNum" sz="quarter" idx="12"/>
          </p:nvPr>
        </p:nvSpPr>
        <p:spPr/>
        <p:txBody>
          <a:bodyPr/>
          <a:lstStyle/>
          <a:p>
            <a:fld id="{53EC97E9-A130-488F-9E24-436B29454785}" type="slidenum">
              <a:rPr lang="tr-TR" smtClean="0"/>
              <a:t>‹#›</a:t>
            </a:fld>
            <a:endParaRPr lang="tr-TR"/>
          </a:p>
        </p:txBody>
      </p:sp>
    </p:spTree>
    <p:extLst>
      <p:ext uri="{BB962C8B-B14F-4D97-AF65-F5344CB8AC3E}">
        <p14:creationId xmlns:p14="http://schemas.microsoft.com/office/powerpoint/2010/main" val="2747283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4D0D73-6645-4F5A-9D45-B97A65511C2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1824724-9A15-432B-B5CB-12A3C9C2E32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3451EFFA-FE66-4006-9168-002E3209A98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C0E78D8-BBB9-49D5-A115-237A0C23CEBB}"/>
              </a:ext>
            </a:extLst>
          </p:cNvPr>
          <p:cNvSpPr>
            <a:spLocks noGrp="1"/>
          </p:cNvSpPr>
          <p:nvPr>
            <p:ph type="dt" sz="half" idx="10"/>
          </p:nvPr>
        </p:nvSpPr>
        <p:spPr/>
        <p:txBody>
          <a:bodyPr/>
          <a:lstStyle/>
          <a:p>
            <a:fld id="{7B565B23-C3E9-483E-A0A8-C504A5EFBA9C}" type="datetimeFigureOut">
              <a:rPr lang="tr-TR" smtClean="0"/>
              <a:t>8.03.2022</a:t>
            </a:fld>
            <a:endParaRPr lang="tr-TR"/>
          </a:p>
        </p:txBody>
      </p:sp>
      <p:sp>
        <p:nvSpPr>
          <p:cNvPr id="6" name="Alt Bilgi Yer Tutucusu 5">
            <a:extLst>
              <a:ext uri="{FF2B5EF4-FFF2-40B4-BE49-F238E27FC236}">
                <a16:creationId xmlns:a16="http://schemas.microsoft.com/office/drawing/2014/main" id="{EDCA543D-3AF1-4653-A8FB-C5C1B592027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EB7D4F2-CBA5-49CF-B1F8-6A7DFABCA409}"/>
              </a:ext>
            </a:extLst>
          </p:cNvPr>
          <p:cNvSpPr>
            <a:spLocks noGrp="1"/>
          </p:cNvSpPr>
          <p:nvPr>
            <p:ph type="sldNum" sz="quarter" idx="12"/>
          </p:nvPr>
        </p:nvSpPr>
        <p:spPr/>
        <p:txBody>
          <a:bodyPr/>
          <a:lstStyle/>
          <a:p>
            <a:fld id="{53EC97E9-A130-488F-9E24-436B29454785}" type="slidenum">
              <a:rPr lang="tr-TR" smtClean="0"/>
              <a:t>‹#›</a:t>
            </a:fld>
            <a:endParaRPr lang="tr-TR"/>
          </a:p>
        </p:txBody>
      </p:sp>
    </p:spTree>
    <p:extLst>
      <p:ext uri="{BB962C8B-B14F-4D97-AF65-F5344CB8AC3E}">
        <p14:creationId xmlns:p14="http://schemas.microsoft.com/office/powerpoint/2010/main" val="2199667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C51FB0-62AB-4CEC-9A76-FC26635D626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C30AB42-363B-4E37-8E35-B01754596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A864057-4810-4FEB-A312-64671615319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CACA6D3-BB5F-4A02-BB14-38F6FF11A6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EC98412-DFE3-46ED-A4C1-5E05DDBEE13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31A1D08-38A4-479E-B362-E170C7315DA2}"/>
              </a:ext>
            </a:extLst>
          </p:cNvPr>
          <p:cNvSpPr>
            <a:spLocks noGrp="1"/>
          </p:cNvSpPr>
          <p:nvPr>
            <p:ph type="dt" sz="half" idx="10"/>
          </p:nvPr>
        </p:nvSpPr>
        <p:spPr/>
        <p:txBody>
          <a:bodyPr/>
          <a:lstStyle/>
          <a:p>
            <a:fld id="{7B565B23-C3E9-483E-A0A8-C504A5EFBA9C}" type="datetimeFigureOut">
              <a:rPr lang="tr-TR" smtClean="0"/>
              <a:t>8.03.2022</a:t>
            </a:fld>
            <a:endParaRPr lang="tr-TR"/>
          </a:p>
        </p:txBody>
      </p:sp>
      <p:sp>
        <p:nvSpPr>
          <p:cNvPr id="8" name="Alt Bilgi Yer Tutucusu 7">
            <a:extLst>
              <a:ext uri="{FF2B5EF4-FFF2-40B4-BE49-F238E27FC236}">
                <a16:creationId xmlns:a16="http://schemas.microsoft.com/office/drawing/2014/main" id="{26ECAE35-1D95-4AE2-9909-B06A3800325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6A5511D-1593-4DBC-9775-06D413594952}"/>
              </a:ext>
            </a:extLst>
          </p:cNvPr>
          <p:cNvSpPr>
            <a:spLocks noGrp="1"/>
          </p:cNvSpPr>
          <p:nvPr>
            <p:ph type="sldNum" sz="quarter" idx="12"/>
          </p:nvPr>
        </p:nvSpPr>
        <p:spPr/>
        <p:txBody>
          <a:bodyPr/>
          <a:lstStyle/>
          <a:p>
            <a:fld id="{53EC97E9-A130-488F-9E24-436B29454785}" type="slidenum">
              <a:rPr lang="tr-TR" smtClean="0"/>
              <a:t>‹#›</a:t>
            </a:fld>
            <a:endParaRPr lang="tr-TR"/>
          </a:p>
        </p:txBody>
      </p:sp>
    </p:spTree>
    <p:extLst>
      <p:ext uri="{BB962C8B-B14F-4D97-AF65-F5344CB8AC3E}">
        <p14:creationId xmlns:p14="http://schemas.microsoft.com/office/powerpoint/2010/main" val="420448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16C603-67FB-478B-8CDC-CB10A6C1AD6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97B6F25-FEE1-4032-B41F-34434B3645DC}"/>
              </a:ext>
            </a:extLst>
          </p:cNvPr>
          <p:cNvSpPr>
            <a:spLocks noGrp="1"/>
          </p:cNvSpPr>
          <p:nvPr>
            <p:ph type="dt" sz="half" idx="10"/>
          </p:nvPr>
        </p:nvSpPr>
        <p:spPr/>
        <p:txBody>
          <a:bodyPr/>
          <a:lstStyle/>
          <a:p>
            <a:fld id="{7B565B23-C3E9-483E-A0A8-C504A5EFBA9C}" type="datetimeFigureOut">
              <a:rPr lang="tr-TR" smtClean="0"/>
              <a:t>8.03.2022</a:t>
            </a:fld>
            <a:endParaRPr lang="tr-TR"/>
          </a:p>
        </p:txBody>
      </p:sp>
      <p:sp>
        <p:nvSpPr>
          <p:cNvPr id="4" name="Alt Bilgi Yer Tutucusu 3">
            <a:extLst>
              <a:ext uri="{FF2B5EF4-FFF2-40B4-BE49-F238E27FC236}">
                <a16:creationId xmlns:a16="http://schemas.microsoft.com/office/drawing/2014/main" id="{3BBF2BAB-D1C2-41D4-964E-72EC1D7E2DD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2DE96DB-9392-419A-A070-0FB77FD3B09E}"/>
              </a:ext>
            </a:extLst>
          </p:cNvPr>
          <p:cNvSpPr>
            <a:spLocks noGrp="1"/>
          </p:cNvSpPr>
          <p:nvPr>
            <p:ph type="sldNum" sz="quarter" idx="12"/>
          </p:nvPr>
        </p:nvSpPr>
        <p:spPr/>
        <p:txBody>
          <a:bodyPr/>
          <a:lstStyle/>
          <a:p>
            <a:fld id="{53EC97E9-A130-488F-9E24-436B29454785}" type="slidenum">
              <a:rPr lang="tr-TR" smtClean="0"/>
              <a:t>‹#›</a:t>
            </a:fld>
            <a:endParaRPr lang="tr-TR"/>
          </a:p>
        </p:txBody>
      </p:sp>
    </p:spTree>
    <p:extLst>
      <p:ext uri="{BB962C8B-B14F-4D97-AF65-F5344CB8AC3E}">
        <p14:creationId xmlns:p14="http://schemas.microsoft.com/office/powerpoint/2010/main" val="19936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770CA79-427F-42F4-BCC0-7A8D0B03DA30}"/>
              </a:ext>
            </a:extLst>
          </p:cNvPr>
          <p:cNvSpPr>
            <a:spLocks noGrp="1"/>
          </p:cNvSpPr>
          <p:nvPr>
            <p:ph type="dt" sz="half" idx="10"/>
          </p:nvPr>
        </p:nvSpPr>
        <p:spPr/>
        <p:txBody>
          <a:bodyPr/>
          <a:lstStyle/>
          <a:p>
            <a:fld id="{7B565B23-C3E9-483E-A0A8-C504A5EFBA9C}" type="datetimeFigureOut">
              <a:rPr lang="tr-TR" smtClean="0"/>
              <a:t>8.03.2022</a:t>
            </a:fld>
            <a:endParaRPr lang="tr-TR"/>
          </a:p>
        </p:txBody>
      </p:sp>
      <p:sp>
        <p:nvSpPr>
          <p:cNvPr id="3" name="Alt Bilgi Yer Tutucusu 2">
            <a:extLst>
              <a:ext uri="{FF2B5EF4-FFF2-40B4-BE49-F238E27FC236}">
                <a16:creationId xmlns:a16="http://schemas.microsoft.com/office/drawing/2014/main" id="{F7521251-D67F-4DF2-9C17-00BB8F18B78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145B2992-4DD4-4D16-8B43-D720B390479F}"/>
              </a:ext>
            </a:extLst>
          </p:cNvPr>
          <p:cNvSpPr>
            <a:spLocks noGrp="1"/>
          </p:cNvSpPr>
          <p:nvPr>
            <p:ph type="sldNum" sz="quarter" idx="12"/>
          </p:nvPr>
        </p:nvSpPr>
        <p:spPr/>
        <p:txBody>
          <a:bodyPr/>
          <a:lstStyle/>
          <a:p>
            <a:fld id="{53EC97E9-A130-488F-9E24-436B29454785}" type="slidenum">
              <a:rPr lang="tr-TR" smtClean="0"/>
              <a:t>‹#›</a:t>
            </a:fld>
            <a:endParaRPr lang="tr-TR"/>
          </a:p>
        </p:txBody>
      </p:sp>
    </p:spTree>
    <p:extLst>
      <p:ext uri="{BB962C8B-B14F-4D97-AF65-F5344CB8AC3E}">
        <p14:creationId xmlns:p14="http://schemas.microsoft.com/office/powerpoint/2010/main" val="258034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A7141E-28D2-428C-95CD-1F268376E21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4EF4580-051F-41DB-A327-BC5130D2BD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F0F18B1-D0DC-4A22-A163-945406D06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7B50270-A77F-4A8D-A22C-3990C940C26A}"/>
              </a:ext>
            </a:extLst>
          </p:cNvPr>
          <p:cNvSpPr>
            <a:spLocks noGrp="1"/>
          </p:cNvSpPr>
          <p:nvPr>
            <p:ph type="dt" sz="half" idx="10"/>
          </p:nvPr>
        </p:nvSpPr>
        <p:spPr/>
        <p:txBody>
          <a:bodyPr/>
          <a:lstStyle/>
          <a:p>
            <a:fld id="{7B565B23-C3E9-483E-A0A8-C504A5EFBA9C}" type="datetimeFigureOut">
              <a:rPr lang="tr-TR" smtClean="0"/>
              <a:t>8.03.2022</a:t>
            </a:fld>
            <a:endParaRPr lang="tr-TR"/>
          </a:p>
        </p:txBody>
      </p:sp>
      <p:sp>
        <p:nvSpPr>
          <p:cNvPr id="6" name="Alt Bilgi Yer Tutucusu 5">
            <a:extLst>
              <a:ext uri="{FF2B5EF4-FFF2-40B4-BE49-F238E27FC236}">
                <a16:creationId xmlns:a16="http://schemas.microsoft.com/office/drawing/2014/main" id="{AC0650B1-36DA-4C45-AD48-65754CFBEB4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E7991E2-E303-4D8F-999E-DC3B435EA08B}"/>
              </a:ext>
            </a:extLst>
          </p:cNvPr>
          <p:cNvSpPr>
            <a:spLocks noGrp="1"/>
          </p:cNvSpPr>
          <p:nvPr>
            <p:ph type="sldNum" sz="quarter" idx="12"/>
          </p:nvPr>
        </p:nvSpPr>
        <p:spPr/>
        <p:txBody>
          <a:bodyPr/>
          <a:lstStyle/>
          <a:p>
            <a:fld id="{53EC97E9-A130-488F-9E24-436B29454785}" type="slidenum">
              <a:rPr lang="tr-TR" smtClean="0"/>
              <a:t>‹#›</a:t>
            </a:fld>
            <a:endParaRPr lang="tr-TR"/>
          </a:p>
        </p:txBody>
      </p:sp>
    </p:spTree>
    <p:extLst>
      <p:ext uri="{BB962C8B-B14F-4D97-AF65-F5344CB8AC3E}">
        <p14:creationId xmlns:p14="http://schemas.microsoft.com/office/powerpoint/2010/main" val="2678142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7DCF38-9AEE-4867-B1B5-467C8FB589B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1FE0F55-57BB-4F80-9281-68DFB9E5E4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75BB7AE-5F4E-452E-BC1E-1CA54DBC2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1E698A6-EA46-4970-96C9-9FA4DAA97B4F}"/>
              </a:ext>
            </a:extLst>
          </p:cNvPr>
          <p:cNvSpPr>
            <a:spLocks noGrp="1"/>
          </p:cNvSpPr>
          <p:nvPr>
            <p:ph type="dt" sz="half" idx="10"/>
          </p:nvPr>
        </p:nvSpPr>
        <p:spPr/>
        <p:txBody>
          <a:bodyPr/>
          <a:lstStyle/>
          <a:p>
            <a:fld id="{7B565B23-C3E9-483E-A0A8-C504A5EFBA9C}" type="datetimeFigureOut">
              <a:rPr lang="tr-TR" smtClean="0"/>
              <a:t>8.03.2022</a:t>
            </a:fld>
            <a:endParaRPr lang="tr-TR"/>
          </a:p>
        </p:txBody>
      </p:sp>
      <p:sp>
        <p:nvSpPr>
          <p:cNvPr id="6" name="Alt Bilgi Yer Tutucusu 5">
            <a:extLst>
              <a:ext uri="{FF2B5EF4-FFF2-40B4-BE49-F238E27FC236}">
                <a16:creationId xmlns:a16="http://schemas.microsoft.com/office/drawing/2014/main" id="{B85942FC-2600-4201-ABD8-59DC9FAE940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F0E71AB-4CB8-4031-BC63-C3D15C17E8CE}"/>
              </a:ext>
            </a:extLst>
          </p:cNvPr>
          <p:cNvSpPr>
            <a:spLocks noGrp="1"/>
          </p:cNvSpPr>
          <p:nvPr>
            <p:ph type="sldNum" sz="quarter" idx="12"/>
          </p:nvPr>
        </p:nvSpPr>
        <p:spPr/>
        <p:txBody>
          <a:bodyPr/>
          <a:lstStyle/>
          <a:p>
            <a:fld id="{53EC97E9-A130-488F-9E24-436B29454785}" type="slidenum">
              <a:rPr lang="tr-TR" smtClean="0"/>
              <a:t>‹#›</a:t>
            </a:fld>
            <a:endParaRPr lang="tr-TR"/>
          </a:p>
        </p:txBody>
      </p:sp>
    </p:spTree>
    <p:extLst>
      <p:ext uri="{BB962C8B-B14F-4D97-AF65-F5344CB8AC3E}">
        <p14:creationId xmlns:p14="http://schemas.microsoft.com/office/powerpoint/2010/main" val="428191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363465A-89FA-402A-B30F-112756C3CE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7EA94B8-21F9-44FF-80F6-3555BAB7D7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C6A4FC8-409F-40DD-892C-81D51CFAE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65B23-C3E9-483E-A0A8-C504A5EFBA9C}" type="datetimeFigureOut">
              <a:rPr lang="tr-TR" smtClean="0"/>
              <a:t>8.03.2022</a:t>
            </a:fld>
            <a:endParaRPr lang="tr-TR"/>
          </a:p>
        </p:txBody>
      </p:sp>
      <p:sp>
        <p:nvSpPr>
          <p:cNvPr id="5" name="Alt Bilgi Yer Tutucusu 4">
            <a:extLst>
              <a:ext uri="{FF2B5EF4-FFF2-40B4-BE49-F238E27FC236}">
                <a16:creationId xmlns:a16="http://schemas.microsoft.com/office/drawing/2014/main" id="{363E66EF-5539-4CAA-9D1C-4E2E26CB1F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BF7FE7E1-521A-40D3-80B4-CE278830F6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C97E9-A130-488F-9E24-436B29454785}" type="slidenum">
              <a:rPr lang="tr-TR" smtClean="0"/>
              <a:t>‹#›</a:t>
            </a:fld>
            <a:endParaRPr lang="tr-TR"/>
          </a:p>
        </p:txBody>
      </p:sp>
    </p:spTree>
    <p:extLst>
      <p:ext uri="{BB962C8B-B14F-4D97-AF65-F5344CB8AC3E}">
        <p14:creationId xmlns:p14="http://schemas.microsoft.com/office/powerpoint/2010/main" val="1217204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48A25679-F4EB-4A60-9867-EA0946FF3ED4}"/>
              </a:ext>
            </a:extLst>
          </p:cNvPr>
          <p:cNvPicPr>
            <a:picLocks noChangeAspect="1"/>
          </p:cNvPicPr>
          <p:nvPr/>
        </p:nvPicPr>
        <p:blipFill rotWithShape="1">
          <a:blip r:embed="rId2">
            <a:extLst>
              <a:ext uri="{28A0092B-C50C-407E-A947-70E740481C1C}">
                <a14:useLocalDpi xmlns:a14="http://schemas.microsoft.com/office/drawing/2010/main" val="0"/>
              </a:ext>
            </a:extLst>
          </a:blip>
          <a:srcRect t="3621" r="26471" b="3675"/>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AA07087D-4A68-4157-872C-D0BD4E27C4C9}"/>
              </a:ext>
            </a:extLst>
          </p:cNvPr>
          <p:cNvSpPr>
            <a:spLocks noGrp="1"/>
          </p:cNvSpPr>
          <p:nvPr>
            <p:ph type="ctrTitle"/>
          </p:nvPr>
        </p:nvSpPr>
        <p:spPr>
          <a:xfrm>
            <a:off x="477981" y="1122363"/>
            <a:ext cx="4023360" cy="3204134"/>
          </a:xfrm>
        </p:spPr>
        <p:txBody>
          <a:bodyPr anchor="b">
            <a:normAutofit/>
          </a:bodyPr>
          <a:lstStyle/>
          <a:p>
            <a:pPr algn="l"/>
            <a:r>
              <a:rPr lang="tr-TR" sz="4800"/>
              <a:t>Web Programlama I</a:t>
            </a:r>
          </a:p>
        </p:txBody>
      </p:sp>
      <p:sp>
        <p:nvSpPr>
          <p:cNvPr id="3" name="Alt Başlık 2">
            <a:extLst>
              <a:ext uri="{FF2B5EF4-FFF2-40B4-BE49-F238E27FC236}">
                <a16:creationId xmlns:a16="http://schemas.microsoft.com/office/drawing/2014/main" id="{1AC442D7-C327-4851-A2C1-B1CC798756B4}"/>
              </a:ext>
            </a:extLst>
          </p:cNvPr>
          <p:cNvSpPr>
            <a:spLocks noGrp="1"/>
          </p:cNvSpPr>
          <p:nvPr>
            <p:ph type="subTitle" idx="1"/>
          </p:nvPr>
        </p:nvSpPr>
        <p:spPr>
          <a:xfrm>
            <a:off x="477980" y="4872922"/>
            <a:ext cx="4023359" cy="1208141"/>
          </a:xfrm>
        </p:spPr>
        <p:txBody>
          <a:bodyPr>
            <a:normAutofit/>
          </a:bodyPr>
          <a:lstStyle/>
          <a:p>
            <a:pPr algn="l"/>
            <a:r>
              <a:rPr lang="tr-TR" sz="2000" i="1"/>
              <a:t>Bilgisayar Programcılığı</a:t>
            </a:r>
          </a:p>
          <a:p>
            <a:pPr algn="l"/>
            <a:r>
              <a:rPr lang="tr-TR" sz="2000" i="1"/>
              <a:t>Öğr.Gör. Anıl KUŞ</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90482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8F8CF5D-02EC-4DF2-B804-5503AD51977E}"/>
              </a:ext>
            </a:extLst>
          </p:cNvPr>
          <p:cNvSpPr>
            <a:spLocks noGrp="1"/>
          </p:cNvSpPr>
          <p:nvPr>
            <p:ph type="title"/>
          </p:nvPr>
        </p:nvSpPr>
        <p:spPr>
          <a:xfrm>
            <a:off x="686834" y="1153572"/>
            <a:ext cx="3200400" cy="4461163"/>
          </a:xfrm>
        </p:spPr>
        <p:txBody>
          <a:bodyPr>
            <a:normAutofit/>
          </a:bodyPr>
          <a:lstStyle/>
          <a:p>
            <a:r>
              <a:rPr lang="tr-TR">
                <a:solidFill>
                  <a:srgbClr val="FFFFFF"/>
                </a:solidFill>
              </a:rPr>
              <a:t>Web 3.0</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EAB7435A-D91D-4103-9136-AC2C9FC85950}"/>
              </a:ext>
            </a:extLst>
          </p:cNvPr>
          <p:cNvSpPr>
            <a:spLocks noGrp="1"/>
          </p:cNvSpPr>
          <p:nvPr>
            <p:ph idx="1"/>
          </p:nvPr>
        </p:nvSpPr>
        <p:spPr>
          <a:xfrm>
            <a:off x="4447308" y="591344"/>
            <a:ext cx="6906491" cy="5585619"/>
          </a:xfrm>
        </p:spPr>
        <p:txBody>
          <a:bodyPr anchor="ctr">
            <a:normAutofit/>
          </a:bodyPr>
          <a:lstStyle/>
          <a:p>
            <a:r>
              <a:rPr lang="tr-TR" sz="2400" dirty="0"/>
              <a:t>Web 2.0’ın tanımlanmasından yaklaşık 2 yıl sonra, New York Times yazarı, John </a:t>
            </a:r>
            <a:r>
              <a:rPr lang="tr-TR" sz="2400" dirty="0" err="1"/>
              <a:t>Markoff</a:t>
            </a:r>
            <a:r>
              <a:rPr lang="tr-TR" sz="2400" dirty="0"/>
              <a:t>, Web 3.0 kavramını ortaya atmıştır. Web 3.0, internet alanında birçok ilke imza atmış olan Tim </a:t>
            </a:r>
            <a:r>
              <a:rPr lang="tr-TR" sz="2400" dirty="0" err="1"/>
              <a:t>Berners</a:t>
            </a:r>
            <a:r>
              <a:rPr lang="tr-TR" sz="2400" dirty="0"/>
              <a:t>-Lee </a:t>
            </a:r>
            <a:r>
              <a:rPr lang="tr-TR" sz="2400" dirty="0" err="1"/>
              <a:t>tarafınan</a:t>
            </a:r>
            <a:r>
              <a:rPr lang="tr-TR" sz="2400" dirty="0"/>
              <a:t> “semantik web” olarak ifade edilmiştir.</a:t>
            </a:r>
          </a:p>
          <a:p>
            <a:endParaRPr lang="tr-TR" sz="2400" dirty="0"/>
          </a:p>
          <a:p>
            <a:r>
              <a:rPr lang="tr-TR" sz="2400" dirty="0"/>
              <a:t>“Semantik Web” olarak da adlandırdığımız Web 3.0 internetin bir sonraki aşaması olarak tanımlanmaktadır. Web 2.0’dan temel farkı, kontrolün insandan yazılımlara geçmiş olmasıdır.</a:t>
            </a:r>
          </a:p>
          <a:p>
            <a:endParaRPr lang="tr-TR" sz="2400" dirty="0"/>
          </a:p>
          <a:p>
            <a:r>
              <a:rPr lang="tr-TR" sz="2400" dirty="0"/>
              <a:t>Web 3 </a:t>
            </a:r>
            <a:r>
              <a:rPr lang="tr-TR" sz="2400" dirty="0" err="1"/>
              <a:t>aşamasıda</a:t>
            </a:r>
            <a:r>
              <a:rPr lang="tr-TR" sz="2400" dirty="0"/>
              <a:t> sürece yazılımlar ve özellikle yapay zeka dahil olmakta ve böylelikle kullanıcıların deneyimini en üst düzeye çıkartmak amaçlanmaktadır.</a:t>
            </a:r>
          </a:p>
          <a:p>
            <a:endParaRPr lang="tr-TR" sz="2400" dirty="0"/>
          </a:p>
        </p:txBody>
      </p:sp>
    </p:spTree>
    <p:extLst>
      <p:ext uri="{BB962C8B-B14F-4D97-AF65-F5344CB8AC3E}">
        <p14:creationId xmlns:p14="http://schemas.microsoft.com/office/powerpoint/2010/main" val="283688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id="{18F8CF5D-02EC-4DF2-B804-5503AD51977E}"/>
              </a:ext>
            </a:extLst>
          </p:cNvPr>
          <p:cNvSpPr>
            <a:spLocks noGrp="1"/>
          </p:cNvSpPr>
          <p:nvPr>
            <p:ph type="title"/>
          </p:nvPr>
        </p:nvSpPr>
        <p:spPr>
          <a:xfrm>
            <a:off x="958506" y="800392"/>
            <a:ext cx="10264697" cy="1212102"/>
          </a:xfrm>
        </p:spPr>
        <p:txBody>
          <a:bodyPr>
            <a:normAutofit/>
          </a:bodyPr>
          <a:lstStyle/>
          <a:p>
            <a:r>
              <a:rPr lang="tr-TR" sz="4000">
                <a:solidFill>
                  <a:srgbClr val="FFFFFF"/>
                </a:solidFill>
              </a:rPr>
              <a:t>Web 3.0</a:t>
            </a:r>
          </a:p>
        </p:txBody>
      </p:sp>
      <p:sp>
        <p:nvSpPr>
          <p:cNvPr id="3" name="İçerik Yer Tutucusu 2">
            <a:extLst>
              <a:ext uri="{FF2B5EF4-FFF2-40B4-BE49-F238E27FC236}">
                <a16:creationId xmlns:a16="http://schemas.microsoft.com/office/drawing/2014/main" id="{EAB7435A-D91D-4103-9136-AC2C9FC85950}"/>
              </a:ext>
            </a:extLst>
          </p:cNvPr>
          <p:cNvSpPr>
            <a:spLocks noGrp="1"/>
          </p:cNvSpPr>
          <p:nvPr>
            <p:ph idx="1"/>
          </p:nvPr>
        </p:nvSpPr>
        <p:spPr>
          <a:xfrm>
            <a:off x="1367624" y="2490436"/>
            <a:ext cx="9708995" cy="3567173"/>
          </a:xfrm>
        </p:spPr>
        <p:txBody>
          <a:bodyPr anchor="ctr">
            <a:normAutofit/>
          </a:bodyPr>
          <a:lstStyle/>
          <a:p>
            <a:r>
              <a:rPr lang="tr-TR" sz="2000" dirty="0"/>
              <a:t>Web 3.0, tavsiyelerle birlikte akıllı arama, gelişmiş yazılım araçları, yenilikçi ve kişiselleştirilmiş tekniklerle veri madenciliği sürecini geliştirme gibi mevcut hizmetlerin işlevlerini geliştirmeye dayanmaktadır. Bunlara ek olarak birden fazla kullanıcının eş zamanlı kullandığı sanal dünyalar bu web seviyesinin altında kategorize edilmektedir.</a:t>
            </a:r>
          </a:p>
          <a:p>
            <a:r>
              <a:rPr lang="tr-TR" sz="2000" dirty="0"/>
              <a:t>Bu tür sanal ortamlarda kullanıcılar kendileri </a:t>
            </a:r>
            <a:r>
              <a:rPr lang="tr-TR" sz="2000" dirty="0" err="1"/>
              <a:t>avatar</a:t>
            </a:r>
            <a:r>
              <a:rPr lang="tr-TR" sz="2000" dirty="0"/>
              <a:t> olarak temsil edebilir ve diğer kullanıcılarla etkileşime girebilmektedirler. Örneğin </a:t>
            </a:r>
            <a:r>
              <a:rPr lang="tr-TR" sz="2000" dirty="0" err="1"/>
              <a:t>Starwood</a:t>
            </a:r>
            <a:r>
              <a:rPr lang="tr-TR" sz="2000" dirty="0"/>
              <a:t> Otel zinciri, </a:t>
            </a:r>
            <a:r>
              <a:rPr lang="tr-TR" sz="2000" dirty="0" err="1"/>
              <a:t>Aloft</a:t>
            </a:r>
            <a:r>
              <a:rPr lang="tr-TR" sz="2000" dirty="0"/>
              <a:t> adlı oteli açmadan önce sanal bir oyun dünyası olan Second </a:t>
            </a:r>
            <a:r>
              <a:rPr lang="tr-TR" sz="2000" dirty="0" err="1"/>
              <a:t>Life’ı</a:t>
            </a:r>
            <a:r>
              <a:rPr lang="tr-TR" sz="2000" dirty="0"/>
              <a:t> kullanmıştır. Bu sanal dünyada oteli ziyaret eden turistler, burada otelin tasarımı ve benzeri konularda istedikleri değişiklikleri yaparak geri bildirimlerde bulunmuşlardır.</a:t>
            </a:r>
          </a:p>
          <a:p>
            <a:r>
              <a:rPr lang="tr-TR" sz="2000" dirty="0"/>
              <a:t>Böylece otelin gerçek versiyonunun, turistlerin bu sanal dünyadaki davranışları ve dönütleri doğrultusunda inşa edilmesi amaçlanmıştır.</a:t>
            </a:r>
          </a:p>
        </p:txBody>
      </p:sp>
    </p:spTree>
    <p:extLst>
      <p:ext uri="{BB962C8B-B14F-4D97-AF65-F5344CB8AC3E}">
        <p14:creationId xmlns:p14="http://schemas.microsoft.com/office/powerpoint/2010/main" val="52526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288C53-0A78-4A19-BC60-62188A1902BA}"/>
              </a:ext>
            </a:extLst>
          </p:cNvPr>
          <p:cNvSpPr>
            <a:spLocks noGrp="1"/>
          </p:cNvSpPr>
          <p:nvPr>
            <p:ph type="title"/>
          </p:nvPr>
        </p:nvSpPr>
        <p:spPr/>
        <p:txBody>
          <a:bodyPr/>
          <a:lstStyle/>
          <a:p>
            <a:r>
              <a:rPr lang="tr-TR"/>
              <a:t>Ders Kuralları</a:t>
            </a:r>
            <a:endParaRPr lang="tr-TR" dirty="0"/>
          </a:p>
        </p:txBody>
      </p:sp>
      <p:graphicFrame>
        <p:nvGraphicFramePr>
          <p:cNvPr id="5" name="İçerik Yer Tutucusu 2">
            <a:extLst>
              <a:ext uri="{FF2B5EF4-FFF2-40B4-BE49-F238E27FC236}">
                <a16:creationId xmlns:a16="http://schemas.microsoft.com/office/drawing/2014/main" id="{A8E4CFB2-08C9-4C7B-9219-D75FF2FBB46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7513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ECA18B-A3BB-46F8-9430-392AB4A8F690}"/>
              </a:ext>
            </a:extLst>
          </p:cNvPr>
          <p:cNvSpPr>
            <a:spLocks noGrp="1"/>
          </p:cNvSpPr>
          <p:nvPr>
            <p:ph type="title"/>
          </p:nvPr>
        </p:nvSpPr>
        <p:spPr>
          <a:xfrm>
            <a:off x="511153" y="331376"/>
            <a:ext cx="5314536" cy="1325563"/>
          </a:xfrm>
        </p:spPr>
        <p:txBody>
          <a:bodyPr>
            <a:normAutofit/>
          </a:bodyPr>
          <a:lstStyle/>
          <a:p>
            <a:r>
              <a:rPr lang="tr-TR" dirty="0"/>
              <a:t>Web Kavramı</a:t>
            </a:r>
          </a:p>
        </p:txBody>
      </p:sp>
      <p:sp>
        <p:nvSpPr>
          <p:cNvPr id="3" name="İçerik Yer Tutucusu 2">
            <a:extLst>
              <a:ext uri="{FF2B5EF4-FFF2-40B4-BE49-F238E27FC236}">
                <a16:creationId xmlns:a16="http://schemas.microsoft.com/office/drawing/2014/main" id="{82F73177-F0FB-4BE7-9122-233782C3B0FE}"/>
              </a:ext>
            </a:extLst>
          </p:cNvPr>
          <p:cNvSpPr>
            <a:spLocks noGrp="1"/>
          </p:cNvSpPr>
          <p:nvPr>
            <p:ph idx="1"/>
          </p:nvPr>
        </p:nvSpPr>
        <p:spPr>
          <a:xfrm>
            <a:off x="294678" y="1656938"/>
            <a:ext cx="6145451" cy="4675035"/>
          </a:xfrm>
        </p:spPr>
        <p:txBody>
          <a:bodyPr anchor="t">
            <a:normAutofit fontScale="92500" lnSpcReduction="10000"/>
          </a:bodyPr>
          <a:lstStyle/>
          <a:p>
            <a:r>
              <a:rPr lang="tr-TR" sz="1600" dirty="0"/>
              <a:t>World </a:t>
            </a:r>
            <a:r>
              <a:rPr lang="tr-TR" sz="1600" dirty="0" err="1"/>
              <a:t>Wide</a:t>
            </a:r>
            <a:r>
              <a:rPr lang="tr-TR" sz="1600" dirty="0"/>
              <a:t> Web, Dünya Çapında Ağ (kısaca WWW veya Web), İnternet üzerinde yayınlanan birbirleriyle bağlantılı </a:t>
            </a:r>
            <a:r>
              <a:rPr lang="tr-TR" sz="1600" dirty="0" err="1"/>
              <a:t>hiper</a:t>
            </a:r>
            <a:r>
              <a:rPr lang="tr-TR" sz="1600" dirty="0"/>
              <a:t>-metin dokümanlarından oluşan bir bilgi sistemidir. Bu dokümanların her birine Web sayfası adı verilir ve Web sayfalarına İnternet kullanıcısının bilgisayarında çalışan Web tarayıcısı adı verilen bilgisayar programları aracılığıyla erişilir. Web sayfalarında metin, imaj, video ve diğer multimedya ögeleri bulunabilir ve diğer bağlantı ya da link adı verilen </a:t>
            </a:r>
            <a:r>
              <a:rPr lang="tr-TR" sz="1600" dirty="0" err="1"/>
              <a:t>hiper</a:t>
            </a:r>
            <a:r>
              <a:rPr lang="tr-TR" sz="1600" dirty="0"/>
              <a:t>-bağlantılar ile başka Web sayfalarına geçiş yapılabilir.</a:t>
            </a:r>
          </a:p>
          <a:p>
            <a:endParaRPr lang="tr-TR" sz="1600" dirty="0"/>
          </a:p>
          <a:p>
            <a:r>
              <a:rPr lang="tr-TR" sz="1600" dirty="0"/>
              <a:t>(</a:t>
            </a:r>
            <a:r>
              <a:rPr lang="tr-TR" sz="1600" dirty="0" err="1"/>
              <a:t>Hiper</a:t>
            </a:r>
            <a:r>
              <a:rPr lang="tr-TR" sz="1600" dirty="0"/>
              <a:t> metin (İngilizce </a:t>
            </a:r>
            <a:r>
              <a:rPr lang="tr-TR" sz="1600" dirty="0" err="1"/>
              <a:t>hypertext</a:t>
            </a:r>
            <a:r>
              <a:rPr lang="tr-TR" sz="1600" dirty="0"/>
              <a:t>), bilgisayar ekranı ya da diğer elektronik cihazlarda gösterilen ve sadece yazıdan ibaret olmayan gelişmiş özelliklere sahip belgelerdir.)</a:t>
            </a:r>
          </a:p>
          <a:p>
            <a:endParaRPr lang="tr-TR" sz="1600" dirty="0"/>
          </a:p>
          <a:p>
            <a:r>
              <a:rPr lang="tr-TR" sz="1600" dirty="0"/>
              <a:t>Bilgisayar üzerinden ulaştığımız her bir web dokümanına web sayfası denir. Web sitesi ise bir bireyin oluşturduğu web sayfalarının bir araya gelerek oluşturduğu bütüne verilen isimdir. Web sitesi kavramı ilk defa 1991 yılında geliştirilmeye başlanmıştır. 1993 yılında CERN tarafından www ön eki kullanılarak ilk defa kullanıcıların ulaşabileceği şekline getirilmiştir. Her web sitesinin kendine özel bir adresi bulunmaktadır. URL, ismi verilen bu adresler web sitesinin internet üzerindeki yerini belirlerler. Web sayfaları HTML adı verilen bir yazılım, dili ile yazılır ve geliştirilirler. Bu yazılım dili; ses, yazı ve video gibi içeriklerin oluşturulmasını sağar.</a:t>
            </a:r>
          </a:p>
        </p:txBody>
      </p:sp>
      <p:sp>
        <p:nvSpPr>
          <p:cNvPr id="14"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Earth Globe Americas">
            <a:extLst>
              <a:ext uri="{FF2B5EF4-FFF2-40B4-BE49-F238E27FC236}">
                <a16:creationId xmlns:a16="http://schemas.microsoft.com/office/drawing/2014/main" id="{760AB066-602A-44F7-88E5-CC0CF551F8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395935393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D8EF1572-5443-4155-A6FE-82896973E81D}"/>
              </a:ext>
            </a:extLst>
          </p:cNvPr>
          <p:cNvSpPr>
            <a:spLocks noGrp="1"/>
          </p:cNvSpPr>
          <p:nvPr>
            <p:ph type="title"/>
          </p:nvPr>
        </p:nvSpPr>
        <p:spPr>
          <a:xfrm>
            <a:off x="524741" y="620392"/>
            <a:ext cx="3808268" cy="5504688"/>
          </a:xfrm>
        </p:spPr>
        <p:txBody>
          <a:bodyPr>
            <a:normAutofit/>
          </a:bodyPr>
          <a:lstStyle/>
          <a:p>
            <a:r>
              <a:rPr lang="tr-TR" sz="6000" dirty="0">
                <a:solidFill>
                  <a:schemeClr val="bg1"/>
                </a:solidFill>
              </a:rPr>
              <a:t>Web 1.0 </a:t>
            </a:r>
          </a:p>
        </p:txBody>
      </p:sp>
      <p:graphicFrame>
        <p:nvGraphicFramePr>
          <p:cNvPr id="5" name="İçerik Yer Tutucusu 2">
            <a:extLst>
              <a:ext uri="{FF2B5EF4-FFF2-40B4-BE49-F238E27FC236}">
                <a16:creationId xmlns:a16="http://schemas.microsoft.com/office/drawing/2014/main" id="{185CA4E5-1D3B-4920-9B8E-2F5E0D02DF0C}"/>
              </a:ext>
            </a:extLst>
          </p:cNvPr>
          <p:cNvGraphicFramePr>
            <a:graphicFrameLocks noGrp="1"/>
          </p:cNvGraphicFramePr>
          <p:nvPr>
            <p:ph idx="1"/>
            <p:extLst>
              <p:ext uri="{D42A27DB-BD31-4B8C-83A1-F6EECF244321}">
                <p14:modId xmlns:p14="http://schemas.microsoft.com/office/powerpoint/2010/main" val="356738212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4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823E8F8-235B-4C4B-A092-D0C7F27D82D5}"/>
              </a:ext>
            </a:extLst>
          </p:cNvPr>
          <p:cNvSpPr>
            <a:spLocks noGrp="1"/>
          </p:cNvSpPr>
          <p:nvPr>
            <p:ph type="title"/>
          </p:nvPr>
        </p:nvSpPr>
        <p:spPr>
          <a:xfrm>
            <a:off x="841248" y="256032"/>
            <a:ext cx="10506456" cy="1014984"/>
          </a:xfrm>
        </p:spPr>
        <p:txBody>
          <a:bodyPr anchor="b">
            <a:normAutofit/>
          </a:bodyPr>
          <a:lstStyle/>
          <a:p>
            <a:r>
              <a:rPr lang="tr-TR" dirty="0"/>
              <a:t>Web 1.0</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4" name="İçerik Yer Tutucusu 2">
            <a:extLst>
              <a:ext uri="{FF2B5EF4-FFF2-40B4-BE49-F238E27FC236}">
                <a16:creationId xmlns:a16="http://schemas.microsoft.com/office/drawing/2014/main" id="{29F060EE-2112-4FA8-8876-8B80348403DF}"/>
              </a:ext>
            </a:extLst>
          </p:cNvPr>
          <p:cNvGraphicFramePr>
            <a:graphicFrameLocks noGrp="1"/>
          </p:cNvGraphicFramePr>
          <p:nvPr>
            <p:ph idx="1"/>
            <p:extLst>
              <p:ext uri="{D42A27DB-BD31-4B8C-83A1-F6EECF244321}">
                <p14:modId xmlns:p14="http://schemas.microsoft.com/office/powerpoint/2010/main" val="297523304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943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DE6FC6-E35B-452C-A96F-FDAFDDAE5805}"/>
              </a:ext>
            </a:extLst>
          </p:cNvPr>
          <p:cNvSpPr>
            <a:spLocks noGrp="1"/>
          </p:cNvSpPr>
          <p:nvPr>
            <p:ph type="title"/>
          </p:nvPr>
        </p:nvSpPr>
        <p:spPr>
          <a:xfrm>
            <a:off x="1653363" y="365760"/>
            <a:ext cx="9367203" cy="1188720"/>
          </a:xfrm>
        </p:spPr>
        <p:txBody>
          <a:bodyPr>
            <a:normAutofit/>
          </a:bodyPr>
          <a:lstStyle/>
          <a:p>
            <a:r>
              <a:rPr lang="tr-TR" dirty="0"/>
              <a:t>Web 2.0</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402CA7A-FB17-4D48-A8A9-DB9FB6D671BA}"/>
              </a:ext>
            </a:extLst>
          </p:cNvPr>
          <p:cNvSpPr>
            <a:spLocks noGrp="1"/>
          </p:cNvSpPr>
          <p:nvPr>
            <p:ph idx="1"/>
          </p:nvPr>
        </p:nvSpPr>
        <p:spPr>
          <a:xfrm>
            <a:off x="1653363" y="1769805"/>
            <a:ext cx="9367204" cy="4896465"/>
          </a:xfrm>
        </p:spPr>
        <p:txBody>
          <a:bodyPr anchor="t">
            <a:noAutofit/>
          </a:bodyPr>
          <a:lstStyle/>
          <a:p>
            <a:r>
              <a:rPr lang="tr-TR" sz="1600" dirty="0"/>
              <a:t>Web 2.0, internetin değişen çalışma şeklini anlatabilmek için ortaya atılmış bir kavramdır. Kavram, 2004 yılında internet tarihinde birçok ilke imza atmış bir isim olan </a:t>
            </a:r>
            <a:r>
              <a:rPr lang="tr-TR" sz="1600" dirty="0" err="1"/>
              <a:t>Dale</a:t>
            </a:r>
            <a:r>
              <a:rPr lang="tr-TR" sz="1600" dirty="0"/>
              <a:t> </a:t>
            </a:r>
            <a:r>
              <a:rPr lang="tr-TR" sz="1600" dirty="0" err="1"/>
              <a:t>Dougherty</a:t>
            </a:r>
            <a:r>
              <a:rPr lang="tr-TR" sz="1600" dirty="0"/>
              <a:t> tarafından ortaya atılmış ve tartışılmaya başlanmıştır.</a:t>
            </a:r>
          </a:p>
          <a:p>
            <a:r>
              <a:rPr lang="tr-TR" sz="1600" dirty="0"/>
              <a:t>Web 2.0 teknolojisiyle birlikte internette içerik üretmek için teknik bilgi gereksinimi büyük oranda ortadan kalkmış, maliyetler düşmüş, herkesin rahatlıkla paylaşım yapabileceği mecralar oluşmuştur. İletim aşamasından iletişim aşamasına geçilmiştir.</a:t>
            </a:r>
          </a:p>
          <a:p>
            <a:r>
              <a:rPr lang="tr-TR" sz="1600" dirty="0"/>
              <a:t>Örnek vermek gerekirse, 2000 yılında web 1.0 aşamasındaki bir gazetenin web sitesi tek yönlü haber almamıza olanak sağlamaktadır. Biz siteye gireriz ve orada sunulan haberleri alırız. Haber ekleyemez veya haberlere yorum dahi yapamayız. Ne bulursak onunla yetinmek durumundayızdır. Oysa şimdi en büyük haber mecrası </a:t>
            </a:r>
            <a:r>
              <a:rPr lang="tr-TR" sz="1600" dirty="0" err="1"/>
              <a:t>Twitter</a:t>
            </a:r>
            <a:r>
              <a:rPr lang="tr-TR" sz="1600" dirty="0"/>
              <a:t> haline gelmiştir ve </a:t>
            </a:r>
            <a:r>
              <a:rPr lang="tr-TR" sz="1600" dirty="0" err="1"/>
              <a:t>Twitter’da</a:t>
            </a:r>
            <a:r>
              <a:rPr lang="tr-TR" sz="1600" dirty="0"/>
              <a:t> haberleri biz kullanıcılar oluşturmaktayız. Web 1.0 aşamasına haberi sadece okuyabilirken, web 2.0 aşamasında aynı zamanda haberi de biz yazabiliyoruz.</a:t>
            </a:r>
          </a:p>
          <a:p>
            <a:r>
              <a:rPr lang="tr-TR" sz="1600" dirty="0"/>
              <a:t>Tüm sosyal medya mecraları gibi bugün internette yoğun olarak kullanılan web sitelerinin ve mobil uygulamaların neredeyse tamamı web 2.0 ürünüdür. </a:t>
            </a:r>
            <a:r>
              <a:rPr lang="tr-TR" sz="1600" dirty="0" err="1"/>
              <a:t>YouTube</a:t>
            </a:r>
            <a:r>
              <a:rPr lang="tr-TR" sz="1600" dirty="0"/>
              <a:t>, Facebook, </a:t>
            </a:r>
            <a:r>
              <a:rPr lang="tr-TR" sz="1600" dirty="0" err="1"/>
              <a:t>Instagram</a:t>
            </a:r>
            <a:r>
              <a:rPr lang="tr-TR" sz="1600" dirty="0"/>
              <a:t>, </a:t>
            </a:r>
            <a:r>
              <a:rPr lang="tr-TR" sz="1600" dirty="0" err="1"/>
              <a:t>Twitter</a:t>
            </a:r>
            <a:r>
              <a:rPr lang="tr-TR" sz="1600" dirty="0"/>
              <a:t> gibi sosyal mecralar, </a:t>
            </a:r>
            <a:r>
              <a:rPr lang="tr-TR" sz="1600" dirty="0" err="1"/>
              <a:t>Wikipedia</a:t>
            </a:r>
            <a:r>
              <a:rPr lang="tr-TR" sz="1600" dirty="0"/>
              <a:t>, forumlar ve benzeri topluluk sitelerinin tamamı web 2.0 ile mümkün olabilmiştir.</a:t>
            </a:r>
          </a:p>
          <a:p>
            <a:r>
              <a:rPr lang="tr-TR" sz="1600" dirty="0"/>
              <a:t>İnternette söz söyleyenler değil, söz söylenecek mecraları inşa edebilenler başarılı olmaktadır.  Bu durum internet girişimleri ve projeleri için de önemli bir yol göstericidir. İnternette başarılı olmak için mutlaka web 2.0’ın yarattığı dinamiklerden faydalanmalı salt içerik üretmektense içerik üretilebilecek mecralar oluşturmaya çalışmalısınız. Unutmayın ki </a:t>
            </a:r>
            <a:r>
              <a:rPr lang="tr-TR" sz="1600" dirty="0" err="1"/>
              <a:t>Instagram</a:t>
            </a:r>
            <a:r>
              <a:rPr lang="tr-TR" sz="1600" dirty="0"/>
              <a:t> ekibi, herkesin en iyi fotoğrafları paylaşmalarına olanak sağlayan bir uygulama geliştirmek yerine kendilerinin en iyi fotoğraflarını sergiledikleri bir uygulama geliştirselerdi bugün hiçbirimizin onlardan haberi dahi olmayacaktı.</a:t>
            </a:r>
          </a:p>
        </p:txBody>
      </p:sp>
    </p:spTree>
    <p:extLst>
      <p:ext uri="{BB962C8B-B14F-4D97-AF65-F5344CB8AC3E}">
        <p14:creationId xmlns:p14="http://schemas.microsoft.com/office/powerpoint/2010/main" val="24851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DE6FC6-E35B-452C-A96F-FDAFDDAE5805}"/>
              </a:ext>
            </a:extLst>
          </p:cNvPr>
          <p:cNvSpPr>
            <a:spLocks noGrp="1"/>
          </p:cNvSpPr>
          <p:nvPr>
            <p:ph type="title"/>
          </p:nvPr>
        </p:nvSpPr>
        <p:spPr>
          <a:xfrm>
            <a:off x="1653363" y="365760"/>
            <a:ext cx="9367203" cy="1188720"/>
          </a:xfrm>
        </p:spPr>
        <p:txBody>
          <a:bodyPr>
            <a:normAutofit/>
          </a:bodyPr>
          <a:lstStyle/>
          <a:p>
            <a:r>
              <a:rPr lang="tr-TR" dirty="0"/>
              <a:t>Web 2.0</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402CA7A-FB17-4D48-A8A9-DB9FB6D671BA}"/>
              </a:ext>
            </a:extLst>
          </p:cNvPr>
          <p:cNvSpPr>
            <a:spLocks noGrp="1"/>
          </p:cNvSpPr>
          <p:nvPr>
            <p:ph idx="1"/>
          </p:nvPr>
        </p:nvSpPr>
        <p:spPr>
          <a:xfrm>
            <a:off x="1653363" y="1769805"/>
            <a:ext cx="9367204" cy="4896465"/>
          </a:xfrm>
        </p:spPr>
        <p:txBody>
          <a:bodyPr anchor="t">
            <a:noAutofit/>
          </a:bodyPr>
          <a:lstStyle/>
          <a:p>
            <a:r>
              <a:rPr lang="tr-TR" sz="1600" dirty="0"/>
              <a:t>Web 1.0’ın ihtiyaçlara yeterince cevap verememesinden dolayı web 2.0 doğmuştur. Web 2.0 web-insan etkileşimini sağlayan web teknolojileri olarak nitelendirilebilir. İnternet kullanıcılarının ortaklaşa ve paylaşarak meydana getirdikleri sistemi ifade eder. İnternette sunulan içeriğin kullanıcılar tarafından oluşturulmasına ve bu içeriklerin başkaları ile paylaşılabilmesine imkan verir. Sosyal ağ siteleri, </a:t>
            </a:r>
            <a:r>
              <a:rPr lang="tr-TR" sz="1600" dirty="0" err="1"/>
              <a:t>bloglar</a:t>
            </a:r>
            <a:r>
              <a:rPr lang="tr-TR" sz="1600" dirty="0"/>
              <a:t>, web tabanlı </a:t>
            </a:r>
            <a:r>
              <a:rPr lang="tr-TR" sz="1600" dirty="0" err="1"/>
              <a:t>wikipedia</a:t>
            </a:r>
            <a:r>
              <a:rPr lang="tr-TR" sz="1600" dirty="0"/>
              <a:t> gibi özgür ansiklopediler, iletişim araçları vb. çevrimiçi araçlarla etkileşim ve paylaşımla gerçekleşir. Sosyalleşme ihtiyaçların karşılanmasına yönelik çabaların bir sonucu olarak, </a:t>
            </a:r>
            <a:r>
              <a:rPr lang="tr-TR" sz="1600" dirty="0" err="1"/>
              <a:t>blog</a:t>
            </a:r>
            <a:r>
              <a:rPr lang="tr-TR" sz="1600" dirty="0"/>
              <a:t>, </a:t>
            </a:r>
            <a:r>
              <a:rPr lang="tr-TR" sz="1600" dirty="0" err="1"/>
              <a:t>wiki</a:t>
            </a:r>
            <a:r>
              <a:rPr lang="tr-TR" sz="1600" dirty="0"/>
              <a:t>, </a:t>
            </a:r>
            <a:r>
              <a:rPr lang="tr-TR" sz="1600" dirty="0" err="1"/>
              <a:t>podcast</a:t>
            </a:r>
            <a:r>
              <a:rPr lang="tr-TR" sz="1600" dirty="0"/>
              <a:t>, RSS, API AJAX, XML vb. teknolojiler ve uygulamalar ortaya çıkmış ve kullanımı yaygınlaşmıştır.</a:t>
            </a:r>
          </a:p>
          <a:p>
            <a:r>
              <a:rPr lang="tr-TR" sz="1600" dirty="0"/>
              <a:t>Web 2.0 uygulamalarının geliştirilmesiyle birlikte tasarım alanında gelişmeler de meydana gelmiştir. </a:t>
            </a:r>
            <a:r>
              <a:rPr lang="tr-TR" sz="1600" dirty="0" err="1"/>
              <a:t>Blog</a:t>
            </a:r>
            <a:r>
              <a:rPr lang="tr-TR" sz="1600" dirty="0"/>
              <a:t> ve benzeri sitelerin, kullanıcılar tarafından oluşturulmaya başlanmasıyla birlikte tasarımda da estetik ve zarafet ihtiyacı artmıştır. Bu bağlamda, web tarayıcıların özellikleri geliştirilmiştir. İnsanlar artık 5 dakika içerisinde kendilerine ait bir web alanına sahip olabilir hale gelmiş ve hiç bir teknik bilgi sahibi olmadan da bunu yapabilmeye başlamışlardı. Çoklu ortamda resim, ses, video paylaşılabiliyor, yorumlar ekleyebiliyor ve diğer insanlarla etkileşim içinde olabiliyorlardı.</a:t>
            </a:r>
          </a:p>
          <a:p>
            <a:r>
              <a:rPr lang="tr-TR" sz="1600" dirty="0"/>
              <a:t>Bu vesile ile basit bir dille Web 2.0, </a:t>
            </a:r>
            <a:r>
              <a:rPr lang="tr-TR" sz="1600" dirty="0" err="1"/>
              <a:t>Wikipedia</a:t>
            </a:r>
            <a:r>
              <a:rPr lang="tr-TR" sz="1600" dirty="0"/>
              <a:t>, Youtube, </a:t>
            </a:r>
            <a:r>
              <a:rPr lang="tr-TR" sz="1600" dirty="0" err="1"/>
              <a:t>flickr</a:t>
            </a:r>
            <a:r>
              <a:rPr lang="tr-TR" sz="1600" dirty="0"/>
              <a:t>, del.icio.us, Ekşi Sözlük, Facebook, </a:t>
            </a:r>
            <a:r>
              <a:rPr lang="tr-TR" sz="1600" dirty="0" err="1"/>
              <a:t>Twitter</a:t>
            </a:r>
            <a:r>
              <a:rPr lang="tr-TR" sz="1600" dirty="0"/>
              <a:t>, </a:t>
            </a:r>
            <a:r>
              <a:rPr lang="tr-TR" sz="1600" dirty="0" err="1"/>
              <a:t>Pinterest</a:t>
            </a:r>
            <a:r>
              <a:rPr lang="tr-TR" sz="1600" dirty="0"/>
              <a:t>, </a:t>
            </a:r>
            <a:r>
              <a:rPr lang="tr-TR" sz="1600" dirty="0" err="1"/>
              <a:t>Instagram</a:t>
            </a:r>
            <a:r>
              <a:rPr lang="tr-TR" sz="1600" dirty="0"/>
              <a:t> </a:t>
            </a:r>
            <a:r>
              <a:rPr lang="tr-TR" sz="1600" dirty="0" err="1"/>
              <a:t>v.b</a:t>
            </a:r>
            <a:r>
              <a:rPr lang="tr-TR" sz="1600" dirty="0"/>
              <a:t>. sosyal ağ siteleri kullanıcıların ziyaret ettikleri en popüler internet siteleridir.</a:t>
            </a:r>
          </a:p>
          <a:p>
            <a:r>
              <a:rPr lang="tr-TR" sz="1600" dirty="0"/>
              <a:t>Günümüz internet kullanıcıları Web 2.0 teknolojisini kullanıyor. Ancak, daha bunu bile tam kavrayıp uyum sağlamamışken, şimdi de yeni internet teknolojisi Web 3.0 ile tanışmak zorunda kaldılar.</a:t>
            </a:r>
          </a:p>
        </p:txBody>
      </p:sp>
    </p:spTree>
    <p:extLst>
      <p:ext uri="{BB962C8B-B14F-4D97-AF65-F5344CB8AC3E}">
        <p14:creationId xmlns:p14="http://schemas.microsoft.com/office/powerpoint/2010/main" val="17309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E00C9A22-C510-45D9-8FD8-FE13A22ACFD0}"/>
              </a:ext>
            </a:extLst>
          </p:cNvPr>
          <p:cNvSpPr>
            <a:spLocks noGrp="1"/>
          </p:cNvSpPr>
          <p:nvPr>
            <p:ph type="title"/>
          </p:nvPr>
        </p:nvSpPr>
        <p:spPr>
          <a:xfrm>
            <a:off x="1115568" y="548640"/>
            <a:ext cx="10168128" cy="1179576"/>
          </a:xfrm>
        </p:spPr>
        <p:txBody>
          <a:bodyPr>
            <a:normAutofit/>
          </a:bodyPr>
          <a:lstStyle/>
          <a:p>
            <a:r>
              <a:rPr lang="tr-TR" sz="4000"/>
              <a:t>Web 1.0 vs Web 2.0</a:t>
            </a:r>
          </a:p>
        </p:txBody>
      </p:sp>
      <p:sp>
        <p:nvSpPr>
          <p:cNvPr id="18" name="Rectangle 1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çerik Yer Tutucusu 4" descr="tablo içeren bir resim&#10;&#10;Açıklama otomatik olarak oluşturuldu">
            <a:extLst>
              <a:ext uri="{FF2B5EF4-FFF2-40B4-BE49-F238E27FC236}">
                <a16:creationId xmlns:a16="http://schemas.microsoft.com/office/drawing/2014/main" id="{A04FAB77-67A1-4CFD-99FA-AAF4D014A47E}"/>
              </a:ext>
            </a:extLst>
          </p:cNvPr>
          <p:cNvPicPr>
            <a:picLocks noChangeAspect="1"/>
          </p:cNvPicPr>
          <p:nvPr/>
        </p:nvPicPr>
        <p:blipFill rotWithShape="1">
          <a:blip r:embed="rId2">
            <a:extLst>
              <a:ext uri="{28A0092B-C50C-407E-A947-70E740481C1C}">
                <a14:useLocalDpi xmlns:a14="http://schemas.microsoft.com/office/drawing/2010/main" val="0"/>
              </a:ext>
            </a:extLst>
          </a:blip>
          <a:srcRect t="436" r="2" b="1217"/>
          <a:stretch/>
        </p:blipFill>
        <p:spPr>
          <a:xfrm>
            <a:off x="1586730" y="2148968"/>
            <a:ext cx="7449115" cy="4578870"/>
          </a:xfrm>
          <a:prstGeom prst="rect">
            <a:avLst/>
          </a:prstGeom>
        </p:spPr>
      </p:pic>
    </p:spTree>
    <p:extLst>
      <p:ext uri="{BB962C8B-B14F-4D97-AF65-F5344CB8AC3E}">
        <p14:creationId xmlns:p14="http://schemas.microsoft.com/office/powerpoint/2010/main" val="227590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ğ ve düğümlerden oluşan küre">
            <a:extLst>
              <a:ext uri="{FF2B5EF4-FFF2-40B4-BE49-F238E27FC236}">
                <a16:creationId xmlns:a16="http://schemas.microsoft.com/office/drawing/2014/main" id="{816928F1-994D-49E8-B828-C897DD3C7689}"/>
              </a:ext>
            </a:extLst>
          </p:cNvPr>
          <p:cNvPicPr>
            <a:picLocks noChangeAspect="1"/>
          </p:cNvPicPr>
          <p:nvPr/>
        </p:nvPicPr>
        <p:blipFill rotWithShape="1">
          <a:blip r:embed="rId2">
            <a:duotone>
              <a:prstClr val="black"/>
              <a:schemeClr val="tx2">
                <a:tint val="45000"/>
                <a:satMod val="400000"/>
              </a:schemeClr>
            </a:duotone>
          </a:blip>
          <a:srcRect t="1430" b="23570"/>
          <a:stretch/>
        </p:blipFill>
        <p:spPr>
          <a:xfrm>
            <a:off x="20" y="10"/>
            <a:ext cx="12191980" cy="6857990"/>
          </a:xfrm>
          <a:prstGeom prst="rect">
            <a:avLst/>
          </a:prstGeom>
        </p:spPr>
      </p:pic>
      <p:sp>
        <p:nvSpPr>
          <p:cNvPr id="18" name="Rectangle 13">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Başlık 1">
            <a:extLst>
              <a:ext uri="{FF2B5EF4-FFF2-40B4-BE49-F238E27FC236}">
                <a16:creationId xmlns:a16="http://schemas.microsoft.com/office/drawing/2014/main" id="{18F8CF5D-02EC-4DF2-B804-5503AD51977E}"/>
              </a:ext>
            </a:extLst>
          </p:cNvPr>
          <p:cNvSpPr>
            <a:spLocks noGrp="1"/>
          </p:cNvSpPr>
          <p:nvPr>
            <p:ph type="title"/>
          </p:nvPr>
        </p:nvSpPr>
        <p:spPr>
          <a:xfrm>
            <a:off x="4026411" y="159281"/>
            <a:ext cx="6784259" cy="1158242"/>
          </a:xfrm>
        </p:spPr>
        <p:txBody>
          <a:bodyPr>
            <a:normAutofit/>
          </a:bodyPr>
          <a:lstStyle/>
          <a:p>
            <a:r>
              <a:rPr lang="tr-TR" sz="4800" dirty="0">
                <a:solidFill>
                  <a:schemeClr val="tx1">
                    <a:lumMod val="85000"/>
                    <a:lumOff val="15000"/>
                  </a:schemeClr>
                </a:solidFill>
              </a:rPr>
              <a:t>Web 3.0</a:t>
            </a:r>
          </a:p>
        </p:txBody>
      </p:sp>
      <p:sp>
        <p:nvSpPr>
          <p:cNvPr id="3" name="İçerik Yer Tutucusu 2">
            <a:extLst>
              <a:ext uri="{FF2B5EF4-FFF2-40B4-BE49-F238E27FC236}">
                <a16:creationId xmlns:a16="http://schemas.microsoft.com/office/drawing/2014/main" id="{EAB7435A-D91D-4103-9136-AC2C9FC85950}"/>
              </a:ext>
            </a:extLst>
          </p:cNvPr>
          <p:cNvSpPr>
            <a:spLocks noGrp="1"/>
          </p:cNvSpPr>
          <p:nvPr>
            <p:ph idx="1"/>
          </p:nvPr>
        </p:nvSpPr>
        <p:spPr>
          <a:xfrm>
            <a:off x="3854244" y="1012723"/>
            <a:ext cx="6784259" cy="5540477"/>
          </a:xfrm>
        </p:spPr>
        <p:txBody>
          <a:bodyPr>
            <a:noAutofit/>
          </a:bodyPr>
          <a:lstStyle/>
          <a:p>
            <a:r>
              <a:rPr lang="tr-TR" sz="1400" dirty="0"/>
              <a:t>Web 3.0; internet kontrolünün insanın elinden çıktığı ve kendi kendini yönettiği bir web dünyasıdır. Web 3.0 cihazlar arası etkileşimle internetin kendi kendini meydana getireceği bir web dünyası olacaktır. İnternet üzerindeki tüm bilgiler ve ilişkilerinin, sadece insanlar tarafından değil, makineler tarafından da anlaşılabilecektir. Makineler, insanlar gibi, bilgileri hafızaya alacak ve bir çok alanda en uygun olanlarını insanlara sunacaktır. Kontrol yapay zekalı teknolojilere bırakılacak, üretilen girdileri işleyip anlamlı çıkarımlar yaparak, aynı zamanda bağımsız uygulama ve </a:t>
            </a:r>
            <a:r>
              <a:rPr lang="tr-TR" sz="1400" dirty="0" err="1"/>
              <a:t>veritabanlarını</a:t>
            </a:r>
            <a:r>
              <a:rPr lang="tr-TR" sz="1400" dirty="0"/>
              <a:t> birbiriyle konuşturan uygulamalar bütününü algılayabilecektir. Semantik veya ontolojik web (anlamsal web) de denilen web 3.0 uygulamalarının ulaşacağı ideal nokta kişiye özel öğrenen akıllı robot olması anlamına gelecek düzeyde olacaktır. Çünkü bu robotlar önce okuyor, sonra okuduğunu anlıyor, sonra da yorumluyor ve tüm bunlar saliseler içinde gerçekleşiyor. Akıllı robot, kullanıcıların kişi veya üye olunan grup bazında webdeki davranışlarına göre, kendi kendine öğreniyor ve mantıksal çıkarsamalar yaparak sunuyor. Üstelik bu akıllı robotların öğrenme eğrileri, insanlardan ve internet gezintilerinden bilgi aldıkça dikey bir şekilde ivmelenerek artıyor.</a:t>
            </a:r>
          </a:p>
          <a:p>
            <a:r>
              <a:rPr lang="tr-TR" sz="1400" dirty="0"/>
              <a:t>Daha </a:t>
            </a:r>
            <a:r>
              <a:rPr lang="tr-TR" sz="1400" dirty="0" err="1"/>
              <a:t>kısabir</a:t>
            </a:r>
            <a:r>
              <a:rPr lang="tr-TR" sz="1400" dirty="0"/>
              <a:t> ifadeyle Web 3.0; Türkiye ve dünyada internet alanında yaşanan gelişmeler ışığında, Web 2.0 devrimiyle sanal dünyaya aktarılan içeriklerin anlamlandırılması olarak tanımlanmaktadır.</a:t>
            </a:r>
          </a:p>
          <a:p>
            <a:r>
              <a:rPr lang="tr-TR" sz="1400" dirty="0"/>
              <a:t>Web 3.0 için kişiye özel internet demek pek yanlış olmasa gerek. Bu dönem, semantik web kavramının ortaya çıktığı dönemdir. Günümüzde internet kullanımı tüm dünya üzerinde oldukça yaygın bir hal aldı, bir çok iş internet üzerinden yapılmaya başlandı, her şey internetten aranıyor; ancak aramalarda işe yarayacak sonuçları bulmakta zaman zaman güçlük çekiliyor ve çok zaman kaybediliyor. Web 3.0, semantik arama ile; aradığını bulmakta kolaylık sağlayacak bir dönem olacaktır.</a:t>
            </a:r>
          </a:p>
          <a:p>
            <a:r>
              <a:rPr lang="tr-TR" sz="1400" dirty="0"/>
              <a:t>Bu dönemde değişim süreci ilk olarak metinler üzerinde daha sonra resimler ve videolar üzerinde semantik arama şeklinde devam edecektir. Bu dönemin temelleri geçtiğimiz yıllar içerisinden atılmaya başladı, buna dair uygulamaya başlayan siteler şimdiden mevcut durumdadır.</a:t>
            </a:r>
          </a:p>
        </p:txBody>
      </p:sp>
      <p:sp>
        <p:nvSpPr>
          <p:cNvPr id="19" name="Rectangle 15">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270508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1521</Words>
  <Application>Microsoft Office PowerPoint</Application>
  <PresentationFormat>Geniş ekran</PresentationFormat>
  <Paragraphs>48</Paragraphs>
  <Slides>11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Calibri</vt:lpstr>
      <vt:lpstr>Calibri Light</vt:lpstr>
      <vt:lpstr>Century Schoolbook</vt:lpstr>
      <vt:lpstr>Office Teması</vt:lpstr>
      <vt:lpstr>Web Programlama I</vt:lpstr>
      <vt:lpstr>Ders Kuralları</vt:lpstr>
      <vt:lpstr>Web Kavramı</vt:lpstr>
      <vt:lpstr>Web 1.0 </vt:lpstr>
      <vt:lpstr>Web 1.0</vt:lpstr>
      <vt:lpstr>Web 2.0</vt:lpstr>
      <vt:lpstr>Web 2.0</vt:lpstr>
      <vt:lpstr>Web 1.0 vs Web 2.0</vt:lpstr>
      <vt:lpstr>Web 3.0</vt:lpstr>
      <vt:lpstr>Web 3.0</vt:lpstr>
      <vt:lpstr>Web 3.0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Programlama I</dc:title>
  <dc:creator>anıl kuş</dc:creator>
  <cp:lastModifiedBy>anıl kuş</cp:lastModifiedBy>
  <cp:revision>2</cp:revision>
  <dcterms:created xsi:type="dcterms:W3CDTF">2022-02-14T09:37:33Z</dcterms:created>
  <dcterms:modified xsi:type="dcterms:W3CDTF">2022-03-08T10:08:32Z</dcterms:modified>
</cp:coreProperties>
</file>