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5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5" r:id="rId30"/>
    <p:sldId id="259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2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9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76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38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63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2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8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CE06-16FA-4263-A288-7F66E0E385B8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55625DC-8290-4816-A140-64E23A4A3D3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9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Javascrıpt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dirty="0" err="1"/>
              <a:t>Öğr.gör</a:t>
            </a:r>
            <a:r>
              <a:rPr lang="tr-TR" dirty="0"/>
              <a:t>. anıl kuş</a:t>
            </a:r>
          </a:p>
          <a:p>
            <a:pPr algn="r"/>
            <a:r>
              <a:rPr lang="tr-TR" dirty="0"/>
              <a:t>Bilgisayar teknolojileri bölüm başkanı</a:t>
            </a:r>
          </a:p>
        </p:txBody>
      </p:sp>
    </p:spTree>
    <p:extLst>
      <p:ext uri="{BB962C8B-B14F-4D97-AF65-F5344CB8AC3E}">
        <p14:creationId xmlns:p14="http://schemas.microsoft.com/office/powerpoint/2010/main" val="21691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Değer artırma/azaltma operatörü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var matematik=10;</a:t>
            </a:r>
          </a:p>
          <a:p>
            <a:r>
              <a:rPr lang="tr-TR" dirty="0"/>
              <a:t>  </a:t>
            </a:r>
            <a:r>
              <a:rPr lang="tr-TR" dirty="0" err="1"/>
              <a:t>document.write</a:t>
            </a:r>
            <a:r>
              <a:rPr lang="tr-TR" dirty="0"/>
              <a:t>(++matematik);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Output</a:t>
            </a:r>
            <a:r>
              <a:rPr lang="tr-TR" dirty="0"/>
              <a:t> : 11 olacaktır.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var matematik=10;</a:t>
            </a:r>
          </a:p>
          <a:p>
            <a:r>
              <a:rPr lang="tr-TR" dirty="0"/>
              <a:t>  </a:t>
            </a:r>
            <a:r>
              <a:rPr lang="tr-TR" dirty="0" err="1"/>
              <a:t>document.write</a:t>
            </a:r>
            <a:r>
              <a:rPr lang="tr-TR" dirty="0"/>
              <a:t>(matematik++);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Output</a:t>
            </a:r>
            <a:r>
              <a:rPr lang="tr-TR" dirty="0"/>
              <a:t> 10 </a:t>
            </a:r>
            <a:r>
              <a:rPr lang="tr-TR" dirty="0" err="1"/>
              <a:t>olacaktır,daha</a:t>
            </a:r>
            <a:r>
              <a:rPr lang="tr-TR" dirty="0"/>
              <a:t> sonrasında değeri 1 artıracaktır.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027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 OPERATÖRLERİ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2168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== Eşittir anlamındadır ve </a:t>
            </a:r>
            <a:r>
              <a:rPr lang="tr-TR" dirty="0" err="1"/>
              <a:t>değişken,veri</a:t>
            </a:r>
            <a:r>
              <a:rPr lang="tr-TR" dirty="0"/>
              <a:t> türleri dikkate alınmaz.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var </a:t>
            </a:r>
            <a:r>
              <a:rPr lang="tr-TR" dirty="0" err="1"/>
              <a:t>sayi</a:t>
            </a:r>
            <a:r>
              <a:rPr lang="tr-TR" dirty="0"/>
              <a:t>=10;</a:t>
            </a:r>
          </a:p>
          <a:p>
            <a:r>
              <a:rPr lang="tr-TR" dirty="0"/>
              <a:t>  var sayi2=‘‘4’’;</a:t>
            </a:r>
          </a:p>
          <a:p>
            <a:r>
              <a:rPr lang="tr-TR" dirty="0"/>
              <a:t>      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sayi</a:t>
            </a:r>
            <a:r>
              <a:rPr lang="tr-TR" dirty="0"/>
              <a:t>==sayi2) {</a:t>
            </a:r>
          </a:p>
          <a:p>
            <a:r>
              <a:rPr lang="tr-TR" dirty="0"/>
              <a:t>             </a:t>
            </a:r>
            <a:r>
              <a:rPr lang="tr-TR" dirty="0" err="1"/>
              <a:t>document.write</a:t>
            </a:r>
            <a:r>
              <a:rPr lang="tr-TR" dirty="0"/>
              <a:t>(‘‘Doğru’’);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          else {</a:t>
            </a:r>
          </a:p>
          <a:p>
            <a:r>
              <a:rPr lang="tr-TR" dirty="0"/>
              <a:t>                </a:t>
            </a:r>
            <a:r>
              <a:rPr lang="tr-TR" dirty="0" err="1"/>
              <a:t>document.write</a:t>
            </a:r>
            <a:r>
              <a:rPr lang="tr-TR" dirty="0"/>
              <a:t>(‘‘Yanlış’’);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23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 OPERATÖRLERİ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2168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=== ise KESİN EŞİTTİR </a:t>
            </a:r>
            <a:r>
              <a:rPr lang="tr-TR" dirty="0" err="1"/>
              <a:t>anlamındadır.Değişken</a:t>
            </a:r>
            <a:r>
              <a:rPr lang="tr-TR" dirty="0"/>
              <a:t> ya da veri türleri dikkate ALINIR ve kesinlik aranır.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var </a:t>
            </a:r>
            <a:r>
              <a:rPr lang="tr-TR" dirty="0" err="1"/>
              <a:t>sayi</a:t>
            </a:r>
            <a:r>
              <a:rPr lang="tr-TR" dirty="0"/>
              <a:t>=10;</a:t>
            </a:r>
          </a:p>
          <a:p>
            <a:r>
              <a:rPr lang="tr-TR" dirty="0"/>
              <a:t>  var sayi2=‘‘4’’;</a:t>
            </a:r>
          </a:p>
          <a:p>
            <a:r>
              <a:rPr lang="tr-TR" dirty="0"/>
              <a:t>      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sayi</a:t>
            </a:r>
            <a:r>
              <a:rPr lang="tr-TR" dirty="0"/>
              <a:t>==sayi2) {</a:t>
            </a:r>
          </a:p>
          <a:p>
            <a:r>
              <a:rPr lang="tr-TR" dirty="0"/>
              <a:t>             </a:t>
            </a:r>
            <a:r>
              <a:rPr lang="tr-TR" dirty="0" err="1"/>
              <a:t>document.write</a:t>
            </a:r>
            <a:r>
              <a:rPr lang="tr-TR" dirty="0"/>
              <a:t>(‘‘Doğru’’);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          else {</a:t>
            </a:r>
          </a:p>
          <a:p>
            <a:r>
              <a:rPr lang="tr-TR" dirty="0"/>
              <a:t>                </a:t>
            </a:r>
            <a:r>
              <a:rPr lang="tr-TR" dirty="0" err="1"/>
              <a:t>document.write</a:t>
            </a:r>
            <a:r>
              <a:rPr lang="tr-TR" dirty="0"/>
              <a:t>(‘‘Yanlış’’);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Burda</a:t>
            </a:r>
            <a:r>
              <a:rPr lang="tr-TR" dirty="0"/>
              <a:t> yanlış basılacaktır çünkü biri </a:t>
            </a:r>
            <a:r>
              <a:rPr lang="tr-TR" dirty="0" err="1"/>
              <a:t>number</a:t>
            </a:r>
            <a:r>
              <a:rPr lang="tr-TR" dirty="0"/>
              <a:t> iken diğeri </a:t>
            </a:r>
            <a:r>
              <a:rPr lang="tr-TR" dirty="0" err="1"/>
              <a:t>string</a:t>
            </a:r>
            <a:r>
              <a:rPr lang="tr-TR" dirty="0"/>
              <a:t> türündedir.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86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 OPERATÖRLERİ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2168"/>
          </a:xfrm>
        </p:spPr>
        <p:txBody>
          <a:bodyPr>
            <a:normAutofit/>
          </a:bodyPr>
          <a:lstStyle/>
          <a:p>
            <a:r>
              <a:rPr lang="tr-TR" dirty="0"/>
              <a:t>!= Eşit değildir anlamındadır yine aynı şekilde !== ise KESİN EŞİT DEĞİLDİR anlamına gelmektedir.</a:t>
            </a:r>
          </a:p>
          <a:p>
            <a:r>
              <a:rPr lang="tr-TR" dirty="0"/>
              <a:t>&gt; Büyüktür      &lt;Küçüktür</a:t>
            </a:r>
          </a:p>
          <a:p>
            <a:r>
              <a:rPr lang="tr-TR" dirty="0"/>
              <a:t>&lt;=Küçük Eşittir     &gt;= Büyük Eşittir</a:t>
            </a:r>
          </a:p>
          <a:p>
            <a:r>
              <a:rPr lang="tr-TR" dirty="0"/>
              <a:t>&amp;&amp; Ve                || Veya    anlamına gelmektedir.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780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 biçimlendirme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ile sayfada HTML içerikleri de </a:t>
            </a:r>
            <a:r>
              <a:rPr lang="tr-TR" dirty="0" err="1"/>
              <a:t>biçimlendirilebilir.Çok</a:t>
            </a:r>
            <a:r>
              <a:rPr lang="tr-TR" dirty="0"/>
              <a:t> kullanılmaz.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var deneme=‘‘ Bu bir denemedir’’;</a:t>
            </a:r>
          </a:p>
          <a:p>
            <a:r>
              <a:rPr lang="tr-TR" dirty="0"/>
              <a:t>   var deneme2=‘‘ Bu da kalın yazılmış bir deneme yazısıdır’’;</a:t>
            </a:r>
          </a:p>
          <a:p>
            <a:r>
              <a:rPr lang="tr-TR" dirty="0"/>
              <a:t>       </a:t>
            </a:r>
            <a:r>
              <a:rPr lang="tr-TR" dirty="0" err="1"/>
              <a:t>document.write</a:t>
            </a:r>
            <a:r>
              <a:rPr lang="tr-TR" dirty="0"/>
              <a:t>(deneme+‘‘&lt;</a:t>
            </a:r>
            <a:r>
              <a:rPr lang="tr-TR" dirty="0" err="1"/>
              <a:t>br</a:t>
            </a:r>
            <a:r>
              <a:rPr lang="tr-TR" dirty="0"/>
              <a:t>/&gt;’’ + ‘‘&lt;</a:t>
            </a:r>
            <a:r>
              <a:rPr lang="tr-TR" dirty="0" err="1"/>
              <a:t>strong</a:t>
            </a:r>
            <a:r>
              <a:rPr lang="tr-TR" dirty="0"/>
              <a:t>&gt;’’ + deneme2 + ‘‘&lt;/</a:t>
            </a:r>
            <a:r>
              <a:rPr lang="tr-TR" dirty="0" err="1"/>
              <a:t>strong</a:t>
            </a:r>
            <a:r>
              <a:rPr lang="tr-TR" dirty="0"/>
              <a:t>&gt;’’);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966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 biçimlendirme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var deneme=‘‘ Bu bir denemedir’’;</a:t>
            </a:r>
          </a:p>
          <a:p>
            <a:r>
              <a:rPr lang="tr-TR" dirty="0"/>
              <a:t>      </a:t>
            </a:r>
            <a:r>
              <a:rPr lang="tr-TR" dirty="0" err="1"/>
              <a:t>document.write</a:t>
            </a:r>
            <a:r>
              <a:rPr lang="tr-TR" dirty="0"/>
              <a:t>(</a:t>
            </a:r>
            <a:r>
              <a:rPr lang="tr-TR" dirty="0" err="1"/>
              <a:t>deneme.toLowerCase</a:t>
            </a:r>
            <a:r>
              <a:rPr lang="tr-TR" dirty="0"/>
              <a:t>());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var deneme=‘‘ Bu bir denemedir’’;</a:t>
            </a:r>
          </a:p>
          <a:p>
            <a:r>
              <a:rPr lang="tr-TR" dirty="0"/>
              <a:t>      </a:t>
            </a:r>
            <a:r>
              <a:rPr lang="tr-TR" dirty="0" err="1"/>
              <a:t>document.write</a:t>
            </a:r>
            <a:r>
              <a:rPr lang="tr-TR" dirty="0"/>
              <a:t>(</a:t>
            </a:r>
            <a:r>
              <a:rPr lang="tr-TR" dirty="0" err="1"/>
              <a:t>deneme.toUpperCase</a:t>
            </a:r>
            <a:r>
              <a:rPr lang="tr-TR" dirty="0"/>
              <a:t>());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806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 biçimlendirme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var deneme=‘‘ Bu bir denemedir’’;</a:t>
            </a:r>
          </a:p>
          <a:p>
            <a:r>
              <a:rPr lang="tr-TR" dirty="0"/>
              <a:t>      </a:t>
            </a:r>
            <a:r>
              <a:rPr lang="tr-TR" dirty="0" err="1"/>
              <a:t>document.write</a:t>
            </a:r>
            <a:r>
              <a:rPr lang="tr-TR" dirty="0"/>
              <a:t>(</a:t>
            </a:r>
            <a:r>
              <a:rPr lang="tr-TR" dirty="0" err="1"/>
              <a:t>deneme.fontColor</a:t>
            </a:r>
            <a:r>
              <a:rPr lang="tr-TR" dirty="0"/>
              <a:t>(‘‘#666’’));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var deneme=‘‘ Bu bir denemedir’’;</a:t>
            </a:r>
          </a:p>
          <a:p>
            <a:r>
              <a:rPr lang="tr-TR" dirty="0"/>
              <a:t>      </a:t>
            </a:r>
            <a:r>
              <a:rPr lang="tr-TR" dirty="0" err="1"/>
              <a:t>document.write</a:t>
            </a:r>
            <a:r>
              <a:rPr lang="tr-TR" dirty="0"/>
              <a:t>(</a:t>
            </a:r>
            <a:r>
              <a:rPr lang="tr-TR" dirty="0" err="1"/>
              <a:t>deneme.fontSize</a:t>
            </a:r>
            <a:r>
              <a:rPr lang="tr-TR" dirty="0"/>
              <a:t>(‘’16px’’));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264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 biçimlendirme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concat</a:t>
            </a:r>
            <a:r>
              <a:rPr lang="tr-TR" dirty="0"/>
              <a:t>(): bir değişken içerisine başka bir değişken eklemek için kullanılır.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var deneme=‘‘herhangi bir şey yazalım‘‘;</a:t>
            </a:r>
          </a:p>
          <a:p>
            <a:r>
              <a:rPr lang="tr-TR" dirty="0"/>
              <a:t>   var deneme2=‘‘deneme‘‘;</a:t>
            </a:r>
          </a:p>
          <a:p>
            <a:r>
              <a:rPr lang="tr-TR" dirty="0"/>
              <a:t>   </a:t>
            </a:r>
            <a:r>
              <a:rPr lang="tr-TR" dirty="0" err="1"/>
              <a:t>document.write</a:t>
            </a:r>
            <a:r>
              <a:rPr lang="tr-TR" dirty="0"/>
              <a:t>(</a:t>
            </a:r>
            <a:r>
              <a:rPr lang="tr-TR" dirty="0" err="1"/>
              <a:t>deneme.concat</a:t>
            </a:r>
            <a:r>
              <a:rPr lang="tr-TR" dirty="0"/>
              <a:t>(deneme2));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Output</a:t>
            </a:r>
            <a:r>
              <a:rPr lang="tr-TR" dirty="0"/>
              <a:t>  : herhangi bir şey </a:t>
            </a:r>
            <a:r>
              <a:rPr lang="tr-TR" dirty="0" err="1"/>
              <a:t>yazalımdeneme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788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 biçimlendirme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replace</a:t>
            </a:r>
            <a:r>
              <a:rPr lang="tr-TR" dirty="0"/>
              <a:t>(): bir değişken içerisinde harfleri veya kelimeleri değiştirmek için kullanılır.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var deneme=‘‘yazı‘‘;</a:t>
            </a:r>
          </a:p>
          <a:p>
            <a:r>
              <a:rPr lang="tr-TR" dirty="0"/>
              <a:t>   </a:t>
            </a:r>
            <a:r>
              <a:rPr lang="tr-TR" dirty="0" err="1"/>
              <a:t>document.write</a:t>
            </a:r>
            <a:r>
              <a:rPr lang="tr-TR" dirty="0"/>
              <a:t>(</a:t>
            </a:r>
            <a:r>
              <a:rPr lang="tr-TR" dirty="0" err="1"/>
              <a:t>deneme.replace</a:t>
            </a:r>
            <a:r>
              <a:rPr lang="tr-TR" dirty="0"/>
              <a:t>(‘‘yazı‘‘, ‘‘xxx‘‘));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Output</a:t>
            </a:r>
            <a:r>
              <a:rPr lang="tr-TR" dirty="0"/>
              <a:t>  : xxx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987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işlevi yerine getiren kod </a:t>
            </a:r>
            <a:r>
              <a:rPr lang="tr-TR" dirty="0" err="1"/>
              <a:t>bloklarıdır.Eğer</a:t>
            </a:r>
            <a:r>
              <a:rPr lang="tr-TR" dirty="0"/>
              <a:t> bir projede birden fazla sayfada ya da yerde çalışmasını istediğimiz kodlar varsa fonksiyon kullanırız.</a:t>
            </a:r>
          </a:p>
          <a:p>
            <a:r>
              <a:rPr lang="tr-TR" dirty="0" err="1"/>
              <a:t>JavaScript</a:t>
            </a:r>
            <a:r>
              <a:rPr lang="tr-TR" dirty="0"/>
              <a:t> Object-</a:t>
            </a:r>
            <a:r>
              <a:rPr lang="tr-TR" dirty="0" err="1"/>
              <a:t>Oriented</a:t>
            </a:r>
            <a:r>
              <a:rPr lang="tr-TR" dirty="0"/>
              <a:t> yani nesne tabanlı olmasından dolayı fonksiyon kullanımı için uygundur.</a:t>
            </a:r>
          </a:p>
          <a:p>
            <a:r>
              <a:rPr lang="tr-TR" dirty="0"/>
              <a:t>Fonksiyonlar hazır ve kullanıcı tanımlı olmak üzere 2’ye </a:t>
            </a:r>
            <a:r>
              <a:rPr lang="tr-TR" dirty="0" err="1"/>
              <a:t>ayrılırlar.Diğer</a:t>
            </a:r>
            <a:r>
              <a:rPr lang="tr-TR" dirty="0"/>
              <a:t> bir sınıflama yöntemi ise parametreli ya da </a:t>
            </a:r>
            <a:r>
              <a:rPr lang="tr-TR" dirty="0" err="1"/>
              <a:t>parametresiz</a:t>
            </a:r>
            <a:r>
              <a:rPr lang="tr-TR" dirty="0"/>
              <a:t> olmalarıdır.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930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0088DD-AB40-0800-9607-1E249571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Javascrıpt</a:t>
            </a:r>
            <a:r>
              <a:rPr lang="tr-TR" dirty="0"/>
              <a:t> nedir neden kullanılır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8B73DD-32C8-6ABB-6718-28D71E56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 Nedir Neden Kullanılır ?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dili sadece veri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göstermk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için kullanılır. En basitinden bir açılır menü uygulaması yapmak HTML ile mümkün değildir. HTML in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interaktivitesi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olmadığından bu açığı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ile mümkün olmuştur.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Betik tabanlı bir programlama dilidir. Betik demek doğrudan derlenip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çalıştılımayan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başka bir katman tarafından okunup yorumlanan anlamındadır. Yani yazılan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kodunu bir program gibi başka bir yerde çalıştıramazsınız. Tarayıcılar tarafından derlenir. Tarayıcı olmaz ise JS çalışamaz.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ile alakası yoktur. Netscape firması JAVA ismine yakınlık olsun diye bu ismi tercih etmiştir.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 olmasaydı tek aksiyonlu link tıklaması olan sıkıcı siteler ile sınırlanmış olurduk.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312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Parametresiz</a:t>
            </a:r>
            <a:r>
              <a:rPr lang="tr-TR" dirty="0"/>
              <a:t>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5453"/>
          </a:xfrm>
        </p:spPr>
        <p:txBody>
          <a:bodyPr>
            <a:normAutofit fontScale="85000" lnSpcReduction="20000"/>
          </a:bodyPr>
          <a:lstStyle/>
          <a:p>
            <a:r>
              <a:rPr lang="tr-TR" dirty="0">
                <a:solidFill>
                  <a:srgbClr val="002060"/>
                </a:solidFill>
              </a:rPr>
              <a:t>&lt;</a:t>
            </a:r>
            <a:r>
              <a:rPr lang="tr-TR" dirty="0" err="1">
                <a:solidFill>
                  <a:srgbClr val="002060"/>
                </a:solidFill>
              </a:rPr>
              <a:t>script</a:t>
            </a:r>
            <a:r>
              <a:rPr lang="tr-TR" dirty="0">
                <a:solidFill>
                  <a:srgbClr val="002060"/>
                </a:solidFill>
              </a:rPr>
              <a:t>&gt;</a:t>
            </a:r>
          </a:p>
          <a:p>
            <a:r>
              <a:rPr lang="tr-TR" dirty="0" err="1"/>
              <a:t>myFunction</a:t>
            </a:r>
            <a:r>
              <a:rPr lang="tr-TR" dirty="0"/>
              <a:t>();</a:t>
            </a:r>
          </a:p>
          <a:p>
            <a:r>
              <a:rPr lang="tr-TR" dirty="0" err="1">
                <a:solidFill>
                  <a:srgbClr val="002060"/>
                </a:solidFill>
              </a:rPr>
              <a:t>function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myFunction</a:t>
            </a:r>
            <a:r>
              <a:rPr lang="tr-TR" dirty="0">
                <a:solidFill>
                  <a:srgbClr val="002060"/>
                </a:solidFill>
              </a:rPr>
              <a:t>() {</a:t>
            </a:r>
          </a:p>
          <a:p>
            <a:r>
              <a:rPr lang="tr-TR" dirty="0"/>
              <a:t>  var </a:t>
            </a:r>
            <a:r>
              <a:rPr lang="tr-TR" dirty="0" err="1"/>
              <a:t>carName</a:t>
            </a:r>
            <a:r>
              <a:rPr lang="tr-TR" dirty="0"/>
              <a:t> = "Volvo";</a:t>
            </a:r>
          </a:p>
          <a:p>
            <a:r>
              <a:rPr lang="tr-TR" dirty="0"/>
              <a:t>  </a:t>
            </a:r>
            <a:r>
              <a:rPr lang="tr-TR" dirty="0" err="1"/>
              <a:t>document.getElementById</a:t>
            </a:r>
            <a:r>
              <a:rPr lang="tr-TR" dirty="0"/>
              <a:t>("demo1").</a:t>
            </a:r>
            <a:r>
              <a:rPr lang="tr-TR" dirty="0" err="1"/>
              <a:t>innerHTML</a:t>
            </a:r>
            <a:r>
              <a:rPr lang="tr-TR" dirty="0"/>
              <a:t> =</a:t>
            </a:r>
          </a:p>
          <a:p>
            <a:r>
              <a:rPr lang="tr-TR" dirty="0"/>
              <a:t>  </a:t>
            </a:r>
            <a:r>
              <a:rPr lang="tr-TR" dirty="0" err="1"/>
              <a:t>typeof</a:t>
            </a:r>
            <a:r>
              <a:rPr lang="tr-TR" dirty="0"/>
              <a:t> </a:t>
            </a:r>
            <a:r>
              <a:rPr lang="tr-TR" dirty="0" err="1"/>
              <a:t>carName</a:t>
            </a:r>
            <a:r>
              <a:rPr lang="tr-TR" dirty="0"/>
              <a:t> + " " + </a:t>
            </a:r>
            <a:r>
              <a:rPr lang="tr-TR" dirty="0" err="1"/>
              <a:t>carName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  <a:p>
            <a:r>
              <a:rPr lang="tr-TR" dirty="0" err="1"/>
              <a:t>document.getElementById</a:t>
            </a:r>
            <a:r>
              <a:rPr lang="tr-TR" dirty="0"/>
              <a:t>("demo2").</a:t>
            </a:r>
            <a:r>
              <a:rPr lang="tr-TR" dirty="0" err="1"/>
              <a:t>innerHTML</a:t>
            </a:r>
            <a:r>
              <a:rPr lang="tr-TR" dirty="0"/>
              <a:t> =</a:t>
            </a:r>
          </a:p>
          <a:p>
            <a:r>
              <a:rPr lang="tr-TR" dirty="0" err="1"/>
              <a:t>typeof</a:t>
            </a:r>
            <a:r>
              <a:rPr lang="tr-TR" dirty="0"/>
              <a:t> </a:t>
            </a:r>
            <a:r>
              <a:rPr lang="tr-TR" dirty="0" err="1"/>
              <a:t>carName</a:t>
            </a:r>
            <a:r>
              <a:rPr lang="tr-TR" dirty="0"/>
              <a:t>;</a:t>
            </a:r>
          </a:p>
          <a:p>
            <a:r>
              <a:rPr lang="tr-TR" dirty="0">
                <a:solidFill>
                  <a:srgbClr val="002060"/>
                </a:solidFill>
              </a:rPr>
              <a:t>&lt;/</a:t>
            </a:r>
            <a:r>
              <a:rPr lang="tr-TR" dirty="0" err="1">
                <a:solidFill>
                  <a:srgbClr val="002060"/>
                </a:solidFill>
              </a:rPr>
              <a:t>script</a:t>
            </a:r>
            <a:r>
              <a:rPr lang="tr-TR" dirty="0">
                <a:solidFill>
                  <a:srgbClr val="002060"/>
                </a:solidFill>
              </a:rPr>
              <a:t>&gt;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323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Parametreli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545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002060"/>
                </a:solidFill>
              </a:rPr>
              <a:t>&lt;</a:t>
            </a:r>
            <a:r>
              <a:rPr lang="tr-TR" dirty="0" err="1">
                <a:solidFill>
                  <a:srgbClr val="002060"/>
                </a:solidFill>
              </a:rPr>
              <a:t>script</a:t>
            </a:r>
            <a:r>
              <a:rPr lang="tr-TR" dirty="0">
                <a:solidFill>
                  <a:srgbClr val="002060"/>
                </a:solidFill>
              </a:rPr>
              <a:t>&gt;</a:t>
            </a:r>
          </a:p>
          <a:p>
            <a:r>
              <a:rPr lang="tr-TR" dirty="0">
                <a:solidFill>
                  <a:srgbClr val="002060"/>
                </a:solidFill>
              </a:rPr>
              <a:t>   </a:t>
            </a:r>
            <a:r>
              <a:rPr lang="tr-TR" dirty="0" err="1">
                <a:solidFill>
                  <a:srgbClr val="002060"/>
                </a:solidFill>
              </a:rPr>
              <a:t>function</a:t>
            </a:r>
            <a:r>
              <a:rPr lang="tr-TR" dirty="0">
                <a:solidFill>
                  <a:srgbClr val="002060"/>
                </a:solidFill>
              </a:rPr>
              <a:t> topla( </a:t>
            </a:r>
            <a:r>
              <a:rPr lang="tr-TR" dirty="0" err="1">
                <a:solidFill>
                  <a:srgbClr val="002060"/>
                </a:solidFill>
              </a:rPr>
              <a:t>ilkSayi</a:t>
            </a:r>
            <a:r>
              <a:rPr lang="tr-TR" dirty="0">
                <a:solidFill>
                  <a:srgbClr val="002060"/>
                </a:solidFill>
              </a:rPr>
              <a:t>, </a:t>
            </a:r>
            <a:r>
              <a:rPr lang="tr-TR" dirty="0" err="1">
                <a:solidFill>
                  <a:srgbClr val="002060"/>
                </a:solidFill>
              </a:rPr>
              <a:t>ikinciSayi</a:t>
            </a:r>
            <a:r>
              <a:rPr lang="tr-TR" dirty="0">
                <a:solidFill>
                  <a:srgbClr val="002060"/>
                </a:solidFill>
              </a:rPr>
              <a:t> ) {</a:t>
            </a:r>
          </a:p>
          <a:p>
            <a:r>
              <a:rPr lang="tr-TR" dirty="0">
                <a:solidFill>
                  <a:srgbClr val="002060"/>
                </a:solidFill>
              </a:rPr>
              <a:t>   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alert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Number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ilkSayi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+ 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Number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ikinciSayi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));</a:t>
            </a:r>
          </a:p>
          <a:p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}</a:t>
            </a:r>
          </a:p>
          <a:p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topla(4,5);</a:t>
            </a:r>
          </a:p>
          <a:p>
            <a:r>
              <a:rPr lang="tr-TR" dirty="0">
                <a:solidFill>
                  <a:srgbClr val="002060"/>
                </a:solidFill>
              </a:rPr>
              <a:t>&lt;/</a:t>
            </a:r>
            <a:r>
              <a:rPr lang="tr-TR" dirty="0" err="1">
                <a:solidFill>
                  <a:srgbClr val="002060"/>
                </a:solidFill>
              </a:rPr>
              <a:t>script</a:t>
            </a:r>
            <a:r>
              <a:rPr lang="tr-TR" dirty="0">
                <a:solidFill>
                  <a:srgbClr val="002060"/>
                </a:solidFill>
              </a:rPr>
              <a:t>&gt;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0110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</a:rPr>
              <a:t>Return deyimi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5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Bazen kodlarımızda çalışmasını istemediğimiz alanlar olabilir.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kodların çalışmasını istemediğimiz kısmına geldiğinde fonksiyondan çıkılır ve altındaki kodları çalıştırmaz.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969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</a:rPr>
              <a:t>Return deyimi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129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2060"/>
                </a:solidFill>
              </a:rPr>
              <a:t>&lt;</a:t>
            </a:r>
            <a:r>
              <a:rPr lang="tr-TR" dirty="0" err="1">
                <a:solidFill>
                  <a:srgbClr val="002060"/>
                </a:solidFill>
              </a:rPr>
              <a:t>script</a:t>
            </a:r>
            <a:r>
              <a:rPr lang="tr-TR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buNone/>
            </a:pPr>
            <a:r>
              <a:rPr lang="tr-TR" dirty="0">
                <a:solidFill>
                  <a:srgbClr val="002060"/>
                </a:solidFill>
              </a:rPr>
              <a:t>   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farkHesaplama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ilk,son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if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ilk&lt;son){</a:t>
            </a:r>
          </a:p>
          <a:p>
            <a:pPr marL="0" indent="0">
              <a:buNone/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return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                                 //Eğer ilk değer ikinci değerden küçükse fonksiyondan çıkılacak</a:t>
            </a:r>
          </a:p>
          <a:p>
            <a:pPr marL="0" indent="0">
              <a:buNone/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else {</a:t>
            </a:r>
          </a:p>
          <a:p>
            <a:pPr marL="0" indent="0">
              <a:buNone/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alert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(ilk-son);</a:t>
            </a:r>
          </a:p>
          <a:p>
            <a:pPr marL="0" indent="0">
              <a:buNone/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farkHesaplama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(15,20);</a:t>
            </a:r>
          </a:p>
          <a:p>
            <a:pPr marL="0" indent="0">
              <a:buNone/>
            </a:pPr>
            <a:r>
              <a:rPr lang="tr-TR" dirty="0">
                <a:solidFill>
                  <a:srgbClr val="002060"/>
                </a:solidFill>
              </a:rPr>
              <a:t>&lt;/</a:t>
            </a:r>
            <a:r>
              <a:rPr lang="tr-TR" dirty="0" err="1">
                <a:solidFill>
                  <a:srgbClr val="002060"/>
                </a:solidFill>
              </a:rPr>
              <a:t>script</a:t>
            </a:r>
            <a:r>
              <a:rPr lang="tr-TR" dirty="0">
                <a:solidFill>
                  <a:srgbClr val="00206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153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Hazır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 çok kullanılan fonksiyonlar : </a:t>
            </a:r>
            <a:r>
              <a:rPr lang="tr-TR" dirty="0" err="1"/>
              <a:t>write</a:t>
            </a:r>
            <a:r>
              <a:rPr lang="tr-TR" dirty="0"/>
              <a:t>() , </a:t>
            </a:r>
            <a:r>
              <a:rPr lang="tr-TR" dirty="0" err="1"/>
              <a:t>alert</a:t>
            </a:r>
            <a:r>
              <a:rPr lang="tr-TR" dirty="0"/>
              <a:t>() , </a:t>
            </a:r>
            <a:r>
              <a:rPr lang="tr-TR" dirty="0" err="1"/>
              <a:t>prompt</a:t>
            </a:r>
            <a:r>
              <a:rPr lang="tr-TR" dirty="0"/>
              <a:t>() , sup() , </a:t>
            </a:r>
            <a:r>
              <a:rPr lang="tr-TR" dirty="0" err="1"/>
              <a:t>concat</a:t>
            </a:r>
            <a:r>
              <a:rPr lang="tr-TR" dirty="0"/>
              <a:t>() , </a:t>
            </a:r>
            <a:r>
              <a:rPr lang="tr-TR" dirty="0" err="1"/>
              <a:t>eval</a:t>
            </a:r>
            <a:r>
              <a:rPr lang="tr-TR" dirty="0"/>
              <a:t>() , </a:t>
            </a:r>
            <a:r>
              <a:rPr lang="tr-TR" dirty="0" err="1"/>
              <a:t>parseInt</a:t>
            </a:r>
            <a:r>
              <a:rPr lang="tr-TR" dirty="0"/>
              <a:t>() , </a:t>
            </a:r>
            <a:r>
              <a:rPr lang="tr-TR" dirty="0" err="1"/>
              <a:t>parsaFloat</a:t>
            </a:r>
            <a:r>
              <a:rPr lang="tr-TR" dirty="0"/>
              <a:t>() , </a:t>
            </a:r>
            <a:r>
              <a:rPr lang="tr-TR" dirty="0" err="1"/>
              <a:t>String</a:t>
            </a:r>
            <a:r>
              <a:rPr lang="tr-TR" dirty="0"/>
              <a:t>() , </a:t>
            </a:r>
            <a:r>
              <a:rPr lang="tr-TR" dirty="0" err="1"/>
              <a:t>Number</a:t>
            </a:r>
            <a:r>
              <a:rPr lang="tr-TR" dirty="0"/>
              <a:t>() gibi fonksiyonlardır.</a:t>
            </a:r>
          </a:p>
          <a:p>
            <a:r>
              <a:rPr lang="tr-TR" dirty="0" err="1"/>
              <a:t>eval</a:t>
            </a:r>
            <a:r>
              <a:rPr lang="tr-TR" dirty="0"/>
              <a:t> () : Değişkenin türünü algılayıp dönüştürme yani </a:t>
            </a:r>
            <a:r>
              <a:rPr lang="tr-TR" dirty="0" err="1"/>
              <a:t>convert</a:t>
            </a:r>
            <a:r>
              <a:rPr lang="tr-TR" dirty="0"/>
              <a:t> işlemi yapar.</a:t>
            </a:r>
          </a:p>
          <a:p>
            <a:r>
              <a:rPr lang="tr-TR" dirty="0" err="1"/>
              <a:t>parseInt</a:t>
            </a:r>
            <a:r>
              <a:rPr lang="tr-TR" dirty="0"/>
              <a:t> () ve </a:t>
            </a:r>
            <a:r>
              <a:rPr lang="tr-TR" dirty="0" err="1"/>
              <a:t>parseFloat</a:t>
            </a:r>
            <a:r>
              <a:rPr lang="tr-TR" dirty="0"/>
              <a:t> () : </a:t>
            </a:r>
            <a:r>
              <a:rPr lang="tr-TR" dirty="0" err="1"/>
              <a:t>parseInt</a:t>
            </a:r>
            <a:r>
              <a:rPr lang="tr-TR" dirty="0"/>
              <a:t> değişkeni </a:t>
            </a:r>
            <a:r>
              <a:rPr lang="tr-TR" dirty="0" err="1"/>
              <a:t>integer</a:t>
            </a:r>
            <a:r>
              <a:rPr lang="tr-TR" dirty="0"/>
              <a:t> türüne yani tamsayı türüne dönüştürür. </a:t>
            </a:r>
            <a:r>
              <a:rPr lang="tr-TR" dirty="0" err="1"/>
              <a:t>parseFloat</a:t>
            </a:r>
            <a:r>
              <a:rPr lang="tr-TR" dirty="0"/>
              <a:t> ise </a:t>
            </a:r>
            <a:r>
              <a:rPr lang="tr-TR" dirty="0" err="1"/>
              <a:t>ondalıklı</a:t>
            </a:r>
            <a:r>
              <a:rPr lang="tr-TR" dirty="0"/>
              <a:t> sayıya dönüştürme işlemi yapar.</a:t>
            </a:r>
          </a:p>
          <a:p>
            <a:r>
              <a:rPr lang="tr-TR" dirty="0" err="1"/>
              <a:t>String</a:t>
            </a:r>
            <a:r>
              <a:rPr lang="tr-TR" dirty="0"/>
              <a:t>() ve </a:t>
            </a:r>
            <a:r>
              <a:rPr lang="tr-TR" dirty="0" err="1"/>
              <a:t>Number</a:t>
            </a:r>
            <a:r>
              <a:rPr lang="tr-TR" dirty="0"/>
              <a:t>() : </a:t>
            </a:r>
            <a:r>
              <a:rPr lang="tr-TR" dirty="0" err="1"/>
              <a:t>string</a:t>
            </a:r>
            <a:r>
              <a:rPr lang="tr-TR" dirty="0"/>
              <a:t> ve </a:t>
            </a:r>
            <a:r>
              <a:rPr lang="tr-TR" dirty="0" err="1"/>
              <a:t>number</a:t>
            </a:r>
            <a:r>
              <a:rPr lang="tr-TR" dirty="0"/>
              <a:t> türüne dönüştürmek için kullanılır. </a:t>
            </a:r>
          </a:p>
        </p:txBody>
      </p:sp>
    </p:spTree>
    <p:extLst>
      <p:ext uri="{BB962C8B-B14F-4D97-AF65-F5344CB8AC3E}">
        <p14:creationId xmlns:p14="http://schemas.microsoft.com/office/powerpoint/2010/main" val="2284530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Hazır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 var a= 12;</a:t>
            </a:r>
          </a:p>
          <a:p>
            <a:r>
              <a:rPr lang="tr-TR" dirty="0"/>
              <a:t>   var b="8";</a:t>
            </a:r>
          </a:p>
          <a:p>
            <a:r>
              <a:rPr lang="tr-TR" dirty="0"/>
              <a:t>   </a:t>
            </a:r>
            <a:r>
              <a:rPr lang="tr-TR" dirty="0" err="1"/>
              <a:t>document.write</a:t>
            </a:r>
            <a:r>
              <a:rPr lang="tr-TR" dirty="0"/>
              <a:t>(a + </a:t>
            </a:r>
            <a:r>
              <a:rPr lang="tr-TR" dirty="0" err="1"/>
              <a:t>eval</a:t>
            </a:r>
            <a:r>
              <a:rPr lang="tr-TR" dirty="0"/>
              <a:t>(b));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A değişkeni </a:t>
            </a:r>
            <a:r>
              <a:rPr lang="tr-TR" dirty="0" err="1"/>
              <a:t>number</a:t>
            </a:r>
            <a:r>
              <a:rPr lang="tr-TR" dirty="0"/>
              <a:t> , b ise </a:t>
            </a:r>
            <a:r>
              <a:rPr lang="tr-TR" dirty="0" err="1"/>
              <a:t>string</a:t>
            </a:r>
            <a:r>
              <a:rPr lang="tr-TR" dirty="0"/>
              <a:t> türünde.. </a:t>
            </a:r>
            <a:r>
              <a:rPr lang="tr-TR" dirty="0" err="1"/>
              <a:t>Eval</a:t>
            </a:r>
            <a:r>
              <a:rPr lang="tr-TR" dirty="0"/>
              <a:t>() fonksiyonu b değişkeninin </a:t>
            </a:r>
            <a:r>
              <a:rPr lang="tr-TR" dirty="0" err="1"/>
              <a:t>string</a:t>
            </a:r>
            <a:r>
              <a:rPr lang="tr-TR" dirty="0"/>
              <a:t> olduğunu anladı ve </a:t>
            </a:r>
            <a:r>
              <a:rPr lang="tr-TR" dirty="0" err="1"/>
              <a:t>number</a:t>
            </a:r>
            <a:r>
              <a:rPr lang="tr-TR" dirty="0"/>
              <a:t> türüne çevirdi.</a:t>
            </a:r>
          </a:p>
          <a:p>
            <a:r>
              <a:rPr lang="tr-TR" dirty="0"/>
              <a:t>Eğer </a:t>
            </a:r>
            <a:r>
              <a:rPr lang="tr-TR" dirty="0" err="1"/>
              <a:t>eval</a:t>
            </a:r>
            <a:r>
              <a:rPr lang="tr-TR" dirty="0"/>
              <a:t>() kullanmasaydık </a:t>
            </a:r>
            <a:r>
              <a:rPr lang="tr-TR" dirty="0" err="1"/>
              <a:t>Output</a:t>
            </a:r>
            <a:r>
              <a:rPr lang="tr-TR" dirty="0"/>
              <a:t> : 128 olacaktı…Birleştirme yapılacaktı.</a:t>
            </a:r>
          </a:p>
        </p:txBody>
      </p:sp>
    </p:spTree>
    <p:extLst>
      <p:ext uri="{BB962C8B-B14F-4D97-AF65-F5344CB8AC3E}">
        <p14:creationId xmlns:p14="http://schemas.microsoft.com/office/powerpoint/2010/main" val="1142608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Olaylar (</a:t>
            </a:r>
            <a:r>
              <a:rPr lang="tr-TR" dirty="0" err="1"/>
              <a:t>events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Nesne tabanlı olmasından dolayı olay yönelimli </a:t>
            </a:r>
            <a:r>
              <a:rPr lang="tr-TR" dirty="0" err="1"/>
              <a:t>çalışır.Örneğin</a:t>
            </a:r>
            <a:r>
              <a:rPr lang="tr-TR" dirty="0"/>
              <a:t> bir butona tıkladıktan sonra çıkan uyarı penceresi bir olaydır.</a:t>
            </a:r>
          </a:p>
          <a:p>
            <a:r>
              <a:rPr lang="tr-TR" dirty="0" err="1"/>
              <a:t>JS’de</a:t>
            </a:r>
            <a:r>
              <a:rPr lang="tr-TR" dirty="0"/>
              <a:t> kullanılan hazır olaylar vardır.</a:t>
            </a:r>
          </a:p>
          <a:p>
            <a:r>
              <a:rPr lang="tr-TR" dirty="0"/>
              <a:t>ONLOAD </a:t>
            </a:r>
          </a:p>
          <a:p>
            <a:r>
              <a:rPr lang="tr-TR" dirty="0"/>
              <a:t>Daima &lt;body&gt; etiketiyle </a:t>
            </a:r>
            <a:r>
              <a:rPr lang="tr-TR" dirty="0" err="1"/>
              <a:t>kullanılır.Sayfa</a:t>
            </a:r>
            <a:r>
              <a:rPr lang="tr-TR" dirty="0"/>
              <a:t> yüklendikten sonra gerçekleşecek olayları yerine getirir.</a:t>
            </a:r>
          </a:p>
        </p:txBody>
      </p:sp>
    </p:spTree>
    <p:extLst>
      <p:ext uri="{BB962C8B-B14F-4D97-AF65-F5344CB8AC3E}">
        <p14:creationId xmlns:p14="http://schemas.microsoft.com/office/powerpoint/2010/main" val="2727085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Olaylar (</a:t>
            </a:r>
            <a:r>
              <a:rPr lang="tr-TR" dirty="0" err="1"/>
              <a:t>events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 &lt;</a:t>
            </a:r>
            <a:r>
              <a:rPr lang="tr-TR" dirty="0" err="1"/>
              <a:t>head</a:t>
            </a:r>
            <a:r>
              <a:rPr lang="tr-TR" dirty="0"/>
              <a:t>&gt;</a:t>
            </a:r>
          </a:p>
          <a:p>
            <a:r>
              <a:rPr lang="tr-TR" dirty="0"/>
              <a:t> &lt;/</a:t>
            </a:r>
            <a:r>
              <a:rPr lang="tr-TR" dirty="0" err="1"/>
              <a:t>head</a:t>
            </a:r>
            <a:r>
              <a:rPr lang="tr-TR" dirty="0"/>
              <a:t>&gt;</a:t>
            </a:r>
          </a:p>
          <a:p>
            <a:r>
              <a:rPr lang="tr-TR" dirty="0"/>
              <a:t>&lt;body </a:t>
            </a:r>
            <a:r>
              <a:rPr lang="tr-TR" dirty="0" err="1"/>
              <a:t>onload</a:t>
            </a:r>
            <a:r>
              <a:rPr lang="tr-TR" dirty="0"/>
              <a:t> = "</a:t>
            </a:r>
            <a:r>
              <a:rPr lang="tr-TR" dirty="0" err="1"/>
              <a:t>hosgeldiniz</a:t>
            </a:r>
            <a:r>
              <a:rPr lang="tr-TR" dirty="0"/>
              <a:t>()";&gt;</a:t>
            </a:r>
          </a:p>
          <a:p>
            <a:r>
              <a:rPr lang="tr-TR" dirty="0"/>
              <a:t>   &lt;div&gt;</a:t>
            </a:r>
          </a:p>
          <a:p>
            <a:r>
              <a:rPr lang="tr-TR" dirty="0"/>
              <a:t>        @</a:t>
            </a:r>
            <a:r>
              <a:rPr lang="tr-TR" dirty="0" err="1"/>
              <a:t>RenderBody</a:t>
            </a:r>
            <a:r>
              <a:rPr lang="tr-TR" dirty="0"/>
              <a:t>()</a:t>
            </a:r>
          </a:p>
          <a:p>
            <a:r>
              <a:rPr lang="tr-TR" dirty="0"/>
              <a:t>   &lt;/div&gt;</a:t>
            </a:r>
          </a:p>
          <a:p>
            <a:r>
              <a:rPr lang="tr-TR" dirty="0"/>
              <a:t> &lt;/body&gt;</a:t>
            </a:r>
          </a:p>
          <a:p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1675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Olaylar (</a:t>
            </a:r>
            <a:r>
              <a:rPr lang="tr-TR" dirty="0" err="1"/>
              <a:t>events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onClick</a:t>
            </a:r>
            <a:r>
              <a:rPr lang="tr-TR" dirty="0"/>
              <a:t> Olayı</a:t>
            </a:r>
          </a:p>
          <a:p>
            <a:r>
              <a:rPr lang="tr-TR" dirty="0"/>
              <a:t>En çok kullanılan </a:t>
            </a:r>
            <a:r>
              <a:rPr lang="tr-TR" dirty="0" err="1"/>
              <a:t>olaydır.Bir</a:t>
            </a:r>
            <a:r>
              <a:rPr lang="tr-TR" dirty="0"/>
              <a:t> nesneye tıklandığında çalışacak kodları yerine getirir.</a:t>
            </a:r>
          </a:p>
        </p:txBody>
      </p:sp>
    </p:spTree>
    <p:extLst>
      <p:ext uri="{BB962C8B-B14F-4D97-AF65-F5344CB8AC3E}">
        <p14:creationId xmlns:p14="http://schemas.microsoft.com/office/powerpoint/2010/main" val="3133148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ARRAYS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Birden fazla verinin saklanması için oluşturulan değişkenlere dizi denir.</a:t>
            </a:r>
          </a:p>
          <a:p>
            <a:r>
              <a:rPr lang="tr-TR" dirty="0"/>
              <a:t>Her bir veriye eleman </a:t>
            </a:r>
            <a:r>
              <a:rPr lang="tr-TR" dirty="0" err="1"/>
              <a:t>denir.İndeks</a:t>
            </a:r>
            <a:r>
              <a:rPr lang="tr-TR" dirty="0"/>
              <a:t> değerleriyle çağrılırlar.</a:t>
            </a:r>
          </a:p>
          <a:p>
            <a:r>
              <a:rPr lang="tr-TR" dirty="0"/>
              <a:t>İndeks 0’dan </a:t>
            </a:r>
            <a:r>
              <a:rPr lang="tr-TR" dirty="0" err="1"/>
              <a:t>başlar.Bunun</a:t>
            </a:r>
            <a:r>
              <a:rPr lang="tr-TR" dirty="0"/>
              <a:t> sebebi programlama dillerinin tamamen insan mantığı sonucu oluşturulmuş olduğunun göstergesidir.</a:t>
            </a:r>
          </a:p>
        </p:txBody>
      </p:sp>
    </p:spTree>
    <p:extLst>
      <p:ext uri="{BB962C8B-B14F-4D97-AF65-F5344CB8AC3E}">
        <p14:creationId xmlns:p14="http://schemas.microsoft.com/office/powerpoint/2010/main" val="64071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Sitenin iskeleti HTML ,sunum ve görselliği CSS , etkileşimi ve fonksiyonelliği </a:t>
            </a:r>
            <a:r>
              <a:rPr lang="tr-TR" dirty="0" err="1"/>
              <a:t>JavaScript</a:t>
            </a:r>
            <a:r>
              <a:rPr lang="tr-TR" dirty="0"/>
              <a:t> ile sağlanır.</a:t>
            </a:r>
          </a:p>
          <a:p>
            <a:r>
              <a:rPr lang="tr-TR" dirty="0"/>
              <a:t>Statik Sitelerin DİNAMİK olması için gereklidir.</a:t>
            </a:r>
          </a:p>
          <a:p>
            <a:r>
              <a:rPr lang="tr-TR" dirty="0"/>
              <a:t>Dinamik siteler interaktiftir yani kullanıcı web sayfasında verdikleri komutlar ile bazı etkinliklerde bulunabilir.</a:t>
            </a:r>
          </a:p>
          <a:p>
            <a:r>
              <a:rPr lang="tr-TR" dirty="0"/>
              <a:t>Örneğin : Kullanıcı İletişim formunu doldurdu ve Gönder düğmesine bastıktan </a:t>
            </a:r>
            <a:r>
              <a:rPr lang="tr-TR"/>
              <a:t>sonra     </a:t>
            </a:r>
          </a:p>
          <a:p>
            <a:r>
              <a:rPr lang="tr-TR"/>
              <a:t> </a:t>
            </a:r>
            <a:r>
              <a:rPr lang="tr-TR" dirty="0"/>
              <a:t>‘E-posta yazmayı Unuttunuz !’ şeklinde uyarı gelmesi </a:t>
            </a:r>
            <a:r>
              <a:rPr lang="tr-TR" dirty="0" err="1"/>
              <a:t>JavaScript</a:t>
            </a:r>
            <a:r>
              <a:rPr lang="tr-TR" dirty="0"/>
              <a:t> ile mümkündür.</a:t>
            </a:r>
          </a:p>
          <a:p>
            <a:r>
              <a:rPr lang="tr-TR" dirty="0"/>
              <a:t>Gücünü HTML5 ve CSS3 ten alır. Birlikte kullanıldığında amacına ulaşır.</a:t>
            </a:r>
          </a:p>
          <a:p>
            <a:r>
              <a:rPr lang="tr-TR" dirty="0" err="1"/>
              <a:t>JavaScript</a:t>
            </a:r>
            <a:r>
              <a:rPr lang="tr-TR" dirty="0"/>
              <a:t> tam olarak ne sağlar örnek üzerinden bakalım…</a:t>
            </a:r>
          </a:p>
        </p:txBody>
      </p:sp>
    </p:spTree>
    <p:extLst>
      <p:ext uri="{BB962C8B-B14F-4D97-AF65-F5344CB8AC3E}">
        <p14:creationId xmlns:p14="http://schemas.microsoft.com/office/powerpoint/2010/main" val="10726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Arrays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096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tr-TR" dirty="0"/>
              <a:t>Değişken ve veri türleri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1890346"/>
            <a:ext cx="9603275" cy="4114800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Değişkenler verilerin saklandığı birimlerdir.</a:t>
            </a:r>
          </a:p>
          <a:p>
            <a:r>
              <a:rPr lang="tr-TR" dirty="0"/>
              <a:t>Html içerisinde hem &lt;</a:t>
            </a:r>
            <a:r>
              <a:rPr lang="tr-TR" dirty="0" err="1"/>
              <a:t>head</a:t>
            </a:r>
            <a:r>
              <a:rPr lang="tr-TR" dirty="0"/>
              <a:t>&gt; </a:t>
            </a:r>
            <a:r>
              <a:rPr lang="tr-TR" dirty="0" err="1"/>
              <a:t>hemde</a:t>
            </a:r>
            <a:r>
              <a:rPr lang="tr-TR" dirty="0"/>
              <a:t> &lt;body&gt; kısmına yazılabilir.</a:t>
            </a:r>
          </a:p>
          <a:p>
            <a:r>
              <a:rPr lang="tr-TR" dirty="0"/>
              <a:t>Değişken veri türü ve değer olmak üzere iki temel unsurdan oluşur.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var deneme = ‘‘ deneme 1’’;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endParaRPr lang="tr-TR" dirty="0"/>
          </a:p>
          <a:p>
            <a:r>
              <a:rPr lang="tr-TR" dirty="0"/>
              <a:t>Değişken adımız </a:t>
            </a:r>
            <a:r>
              <a:rPr lang="tr-TR" dirty="0" err="1"/>
              <a:t>deneme’dir</a:t>
            </a:r>
            <a:r>
              <a:rPr lang="tr-TR" dirty="0"/>
              <a:t>. Veri türümüz </a:t>
            </a:r>
            <a:r>
              <a:rPr lang="tr-TR" dirty="0" err="1"/>
              <a:t>string’dir</a:t>
            </a:r>
            <a:r>
              <a:rPr lang="tr-TR" dirty="0"/>
              <a:t> yani </a:t>
            </a:r>
            <a:r>
              <a:rPr lang="tr-TR" dirty="0" err="1"/>
              <a:t>metinseldir</a:t>
            </a:r>
            <a:r>
              <a:rPr lang="tr-TR" dirty="0"/>
              <a:t>. Değeri ise deneme 1’dir.</a:t>
            </a:r>
          </a:p>
          <a:p>
            <a:r>
              <a:rPr lang="tr-TR" dirty="0"/>
              <a:t>Değişken tanımlanırken bazı kurallar var.</a:t>
            </a:r>
          </a:p>
          <a:p>
            <a:r>
              <a:rPr lang="tr-TR" dirty="0"/>
              <a:t>Var ifadesi «</a:t>
            </a:r>
            <a:r>
              <a:rPr lang="tr-TR" dirty="0" err="1"/>
              <a:t>variable»dan</a:t>
            </a:r>
            <a:r>
              <a:rPr lang="tr-TR" dirty="0"/>
              <a:t> gelmektedir, değişken demektir.</a:t>
            </a:r>
          </a:p>
          <a:p>
            <a:r>
              <a:rPr lang="tr-TR" dirty="0" err="1"/>
              <a:t>JavaScript’te</a:t>
            </a:r>
            <a:r>
              <a:rPr lang="tr-TR" dirty="0"/>
              <a:t> değişkenler tanımlanırken herhangi bir veri türü belirtilmez, değerinden anlaşılır.</a:t>
            </a:r>
          </a:p>
        </p:txBody>
      </p:sp>
    </p:spTree>
    <p:extLst>
      <p:ext uri="{BB962C8B-B14F-4D97-AF65-F5344CB8AC3E}">
        <p14:creationId xmlns:p14="http://schemas.microsoft.com/office/powerpoint/2010/main" val="32354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624911"/>
          </a:xfrm>
        </p:spPr>
        <p:txBody>
          <a:bodyPr/>
          <a:lstStyle/>
          <a:p>
            <a:r>
              <a:rPr lang="tr-TR" dirty="0"/>
              <a:t>Değişken ve veri türleri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4245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Bir değişkeni </a:t>
            </a:r>
            <a:r>
              <a:rPr lang="tr-TR" dirty="0" err="1"/>
              <a:t>string</a:t>
            </a:r>
            <a:r>
              <a:rPr lang="tr-TR" dirty="0"/>
              <a:t> olarak tanımlamak için = operatöründen sonra ‘‘ ’’ ifadesinin içine değer yazılmalıdır.</a:t>
            </a:r>
          </a:p>
          <a:p>
            <a:r>
              <a:rPr lang="tr-TR" dirty="0"/>
              <a:t>Değişken isimlerinde Türkçe karakter kullanılmaz.</a:t>
            </a:r>
          </a:p>
          <a:p>
            <a:r>
              <a:rPr lang="tr-TR" dirty="0"/>
              <a:t>Büyük-Küçük harf ayrımı vardır, Deneme ile deneme farklıdır.</a:t>
            </a:r>
          </a:p>
          <a:p>
            <a:r>
              <a:rPr lang="tr-TR" dirty="0"/>
              <a:t>Değişken isimleri numerik değerler ile başlayamaz 200kitap gibi olamaz örneğin.</a:t>
            </a:r>
          </a:p>
          <a:p>
            <a:r>
              <a:rPr lang="tr-TR" dirty="0"/>
              <a:t>Sayısal veriler = operatöründen sonra direkt yazılabilir.</a:t>
            </a:r>
          </a:p>
          <a:p>
            <a:r>
              <a:rPr lang="tr-TR" dirty="0"/>
              <a:t> var deneme = 23;              var deneme2 = 2.5;</a:t>
            </a:r>
          </a:p>
          <a:p>
            <a:r>
              <a:rPr lang="tr-TR" dirty="0" err="1"/>
              <a:t>Boolean</a:t>
            </a:r>
            <a:r>
              <a:rPr lang="tr-TR" dirty="0"/>
              <a:t> veri türü </a:t>
            </a:r>
            <a:r>
              <a:rPr lang="tr-TR" dirty="0" err="1"/>
              <a:t>true</a:t>
            </a:r>
            <a:r>
              <a:rPr lang="tr-TR" dirty="0"/>
              <a:t> ve </a:t>
            </a:r>
            <a:r>
              <a:rPr lang="tr-TR" dirty="0" err="1"/>
              <a:t>false</a:t>
            </a:r>
            <a:r>
              <a:rPr lang="tr-TR" dirty="0"/>
              <a:t> değeri alır.</a:t>
            </a:r>
          </a:p>
          <a:p>
            <a:r>
              <a:rPr lang="tr-TR" dirty="0"/>
              <a:t> var deneme3 = </a:t>
            </a:r>
            <a:r>
              <a:rPr lang="tr-TR" dirty="0" err="1"/>
              <a:t>true</a:t>
            </a:r>
            <a:r>
              <a:rPr lang="tr-TR" dirty="0"/>
              <a:t>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116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ve veri türleri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 var deneme5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(‘‘deneme1’’, ‘‘deneme2’’, ‘‘400’’, ‘’67’’);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 şeklinde </a:t>
            </a:r>
            <a:r>
              <a:rPr lang="tr-TR" dirty="0" err="1"/>
              <a:t>Array</a:t>
            </a:r>
            <a:r>
              <a:rPr lang="tr-TR" dirty="0"/>
              <a:t> oluşturabiliriz.</a:t>
            </a:r>
          </a:p>
          <a:p>
            <a:r>
              <a:rPr lang="tr-TR" dirty="0" err="1"/>
              <a:t>Undefined</a:t>
            </a:r>
            <a:r>
              <a:rPr lang="tr-TR" dirty="0"/>
              <a:t> yani tanımsız ve </a:t>
            </a:r>
            <a:r>
              <a:rPr lang="tr-TR" dirty="0" err="1"/>
              <a:t>null</a:t>
            </a:r>
            <a:r>
              <a:rPr lang="tr-TR" dirty="0"/>
              <a:t> değerler boş anlamındadır.</a:t>
            </a:r>
          </a:p>
          <a:p>
            <a:r>
              <a:rPr lang="tr-TR" dirty="0"/>
              <a:t> var deneme6;                        var deneme7=</a:t>
            </a:r>
            <a:r>
              <a:rPr lang="tr-TR" dirty="0" err="1"/>
              <a:t>null</a:t>
            </a:r>
            <a:r>
              <a:rPr lang="tr-TR" dirty="0"/>
              <a:t>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979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Write fonksiyonu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4080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/>
              <a:t>write</a:t>
            </a:r>
            <a:r>
              <a:rPr lang="tr-TR" dirty="0"/>
              <a:t>() fonksiyonu değişkenlerin sayfa içerisinde yazdırılmasını sağlar.</a:t>
            </a:r>
          </a:p>
          <a:p>
            <a:r>
              <a:rPr lang="tr-TR" dirty="0" err="1"/>
              <a:t>Document</a:t>
            </a:r>
            <a:r>
              <a:rPr lang="tr-TR" dirty="0"/>
              <a:t> ifadesi </a:t>
            </a:r>
            <a:r>
              <a:rPr lang="tr-TR" dirty="0" err="1"/>
              <a:t>HTML’deki</a:t>
            </a:r>
            <a:r>
              <a:rPr lang="tr-TR" dirty="0"/>
              <a:t> </a:t>
            </a:r>
            <a:r>
              <a:rPr lang="tr-TR" dirty="0" err="1"/>
              <a:t>body’i</a:t>
            </a:r>
            <a:r>
              <a:rPr lang="tr-TR" dirty="0"/>
              <a:t> </a:t>
            </a:r>
            <a:r>
              <a:rPr lang="tr-TR" dirty="0" err="1"/>
              <a:t>simgeler,içerisindeki</a:t>
            </a:r>
            <a:r>
              <a:rPr lang="tr-TR" dirty="0"/>
              <a:t> çıktının yazılmasını sağlar.</a:t>
            </a:r>
          </a:p>
          <a:p>
            <a:r>
              <a:rPr lang="tr-TR" dirty="0"/>
              <a:t>&lt;!DOCTYPE html&gt;</a:t>
            </a:r>
            <a:br>
              <a:rPr lang="tr-TR" dirty="0"/>
            </a:br>
            <a:r>
              <a:rPr lang="tr-TR" dirty="0"/>
              <a:t>&lt;html&gt;</a:t>
            </a:r>
            <a:br>
              <a:rPr lang="tr-TR" dirty="0"/>
            </a:br>
            <a:r>
              <a:rPr lang="tr-TR" dirty="0"/>
              <a:t>  &lt;body&gt;</a:t>
            </a:r>
            <a:br>
              <a:rPr lang="tr-TR" dirty="0"/>
            </a:br>
            <a:r>
              <a:rPr lang="tr-TR" dirty="0"/>
              <a:t>     &lt;h1&gt;My First Web </a:t>
            </a:r>
            <a:r>
              <a:rPr lang="tr-TR" dirty="0" err="1"/>
              <a:t>Page</a:t>
            </a:r>
            <a:r>
              <a:rPr lang="tr-TR" dirty="0"/>
              <a:t>&lt;/h1&gt;</a:t>
            </a:r>
            <a:br>
              <a:rPr lang="tr-TR" dirty="0"/>
            </a:br>
            <a:r>
              <a:rPr lang="tr-TR" dirty="0"/>
              <a:t>     &lt;p&gt;My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paragraph</a:t>
            </a:r>
            <a:r>
              <a:rPr lang="tr-TR" dirty="0"/>
              <a:t>.&lt;/p&gt;</a:t>
            </a:r>
            <a:br>
              <a:rPr lang="tr-TR" dirty="0"/>
            </a:br>
            <a:r>
              <a:rPr lang="tr-TR" dirty="0">
                <a:solidFill>
                  <a:srgbClr val="0070C0"/>
                </a:solidFill>
              </a:rPr>
              <a:t>       &lt;</a:t>
            </a:r>
            <a:r>
              <a:rPr lang="tr-TR" dirty="0" err="1">
                <a:solidFill>
                  <a:srgbClr val="0070C0"/>
                </a:solidFill>
              </a:rPr>
              <a:t>script</a:t>
            </a:r>
            <a:r>
              <a:rPr lang="tr-TR" dirty="0">
                <a:solidFill>
                  <a:srgbClr val="0070C0"/>
                </a:solidFill>
              </a:rPr>
              <a:t>&gt;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             var deneme=‘‘Bu bir deneme yazısıdır.’’;  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                  </a:t>
            </a:r>
            <a:r>
              <a:rPr lang="tr-TR" dirty="0" err="1">
                <a:solidFill>
                  <a:srgbClr val="0070C0"/>
                </a:solidFill>
              </a:rPr>
              <a:t>document.write</a:t>
            </a:r>
            <a:r>
              <a:rPr lang="tr-TR" dirty="0">
                <a:solidFill>
                  <a:srgbClr val="0070C0"/>
                </a:solidFill>
              </a:rPr>
              <a:t>(deneme);                                                      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       &lt;/</a:t>
            </a:r>
            <a:r>
              <a:rPr lang="tr-TR" dirty="0" err="1">
                <a:solidFill>
                  <a:srgbClr val="0070C0"/>
                </a:solidFill>
              </a:rPr>
              <a:t>script</a:t>
            </a:r>
            <a:r>
              <a:rPr lang="tr-TR" dirty="0">
                <a:solidFill>
                  <a:srgbClr val="0070C0"/>
                </a:solidFill>
              </a:rPr>
              <a:t>&gt;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/>
              <a:t>  &lt;/body&gt;</a:t>
            </a:r>
            <a:br>
              <a:rPr lang="tr-TR" dirty="0"/>
            </a:br>
            <a:r>
              <a:rPr lang="tr-T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7770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4762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Bir değişkene değer atamaya, bir koşulu ya da deyimi yerine getirmeye yarayan karakterlerdir.</a:t>
            </a:r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var a, b, c;</a:t>
            </a:r>
          </a:p>
          <a:p>
            <a:pPr marL="0" indent="0">
              <a:buNone/>
            </a:pPr>
            <a:r>
              <a:rPr lang="tr-TR" dirty="0"/>
              <a:t>a = 5;</a:t>
            </a:r>
          </a:p>
          <a:p>
            <a:pPr marL="0" indent="0">
              <a:buNone/>
            </a:pPr>
            <a:r>
              <a:rPr lang="tr-TR" dirty="0"/>
              <a:t>b = 6;</a:t>
            </a:r>
          </a:p>
          <a:p>
            <a:pPr marL="0" indent="0">
              <a:buNone/>
            </a:pPr>
            <a:r>
              <a:rPr lang="tr-TR" dirty="0"/>
              <a:t>c = a + b;</a:t>
            </a:r>
          </a:p>
          <a:p>
            <a:pPr marL="0" indent="0">
              <a:buNone/>
            </a:pPr>
            <a:r>
              <a:rPr lang="tr-TR" dirty="0" err="1"/>
              <a:t>document.write</a:t>
            </a:r>
            <a:r>
              <a:rPr lang="tr-TR" dirty="0"/>
              <a:t>(c +=5);</a:t>
            </a:r>
          </a:p>
          <a:p>
            <a:pPr marL="0" indent="0">
              <a:buNone/>
            </a:pPr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+= ifadesi sayısal değere ekleme yapmak için </a:t>
            </a:r>
            <a:r>
              <a:rPr lang="tr-TR" dirty="0" err="1"/>
              <a:t>kullanılır.Sonuç</a:t>
            </a:r>
            <a:r>
              <a:rPr lang="tr-TR" dirty="0"/>
              <a:t> c+5 yani 16’dır.</a:t>
            </a:r>
          </a:p>
          <a:p>
            <a:pPr marL="0" indent="0">
              <a:buNone/>
            </a:pPr>
            <a:r>
              <a:rPr lang="tr-TR" dirty="0"/>
              <a:t>Aynı şekilde -= , *=    ve /= ifadesi gibi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26505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4762"/>
          </a:xfrm>
        </p:spPr>
        <p:txBody>
          <a:bodyPr>
            <a:normAutofit/>
          </a:bodyPr>
          <a:lstStyle/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/>
              <a:t> var </a:t>
            </a:r>
            <a:r>
              <a:rPr lang="tr-TR" dirty="0" err="1"/>
              <a:t>yazi</a:t>
            </a:r>
            <a:r>
              <a:rPr lang="tr-TR" dirty="0"/>
              <a:t> = ‘‘Amazon’’;</a:t>
            </a:r>
          </a:p>
          <a:p>
            <a:r>
              <a:rPr lang="tr-TR" dirty="0"/>
              <a:t> var yazi2 = ‘‘Alışveriş Sitesidir’’;</a:t>
            </a:r>
          </a:p>
          <a:p>
            <a:r>
              <a:rPr lang="tr-TR" dirty="0" err="1"/>
              <a:t>Document.write</a:t>
            </a:r>
            <a:r>
              <a:rPr lang="tr-TR" dirty="0"/>
              <a:t>(yazi+yazi2);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             şeklinde de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93976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TM10001114[[fn=Galeri]]</Template>
  <TotalTime>155</TotalTime>
  <Words>1631</Words>
  <Application>Microsoft Office PowerPoint</Application>
  <PresentationFormat>Geniş ekran</PresentationFormat>
  <Paragraphs>223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4" baseType="lpstr">
      <vt:lpstr>Arial</vt:lpstr>
      <vt:lpstr>Calibri</vt:lpstr>
      <vt:lpstr>Gill Sans MT</vt:lpstr>
      <vt:lpstr>Gallery</vt:lpstr>
      <vt:lpstr>Javascrıpt</vt:lpstr>
      <vt:lpstr>Javascrıpt nedir neden kullanılır ?</vt:lpstr>
      <vt:lpstr>Giriş</vt:lpstr>
      <vt:lpstr>Değişken ve veri türleri</vt:lpstr>
      <vt:lpstr>Değişken ve veri türleri</vt:lpstr>
      <vt:lpstr>Değişken ve veri türleri</vt:lpstr>
      <vt:lpstr>Write fonksiyonu</vt:lpstr>
      <vt:lpstr>Operatörler</vt:lpstr>
      <vt:lpstr>Operatörler</vt:lpstr>
      <vt:lpstr>Değer artırma/azaltma operatörü</vt:lpstr>
      <vt:lpstr>KARŞILAŞTIRMA OPERATÖRLERİ</vt:lpstr>
      <vt:lpstr>KARŞILAŞTIRMA OPERATÖRLERİ</vt:lpstr>
      <vt:lpstr>KARŞILAŞTIRMA OPERATÖRLERİ</vt:lpstr>
      <vt:lpstr>İçerik biçimlendirme</vt:lpstr>
      <vt:lpstr>İçerik biçimlendirme</vt:lpstr>
      <vt:lpstr>İçerik biçimlendirme</vt:lpstr>
      <vt:lpstr>İçerik biçimlendirme</vt:lpstr>
      <vt:lpstr>İçerik biçimlendirme</vt:lpstr>
      <vt:lpstr>fonksiyonlar</vt:lpstr>
      <vt:lpstr>Parametresiz fonksiyonlar</vt:lpstr>
      <vt:lpstr>Parametreli fonksiyonlar</vt:lpstr>
      <vt:lpstr>Return deyimi</vt:lpstr>
      <vt:lpstr>Return deyimi</vt:lpstr>
      <vt:lpstr>Hazır fonksiyonlar</vt:lpstr>
      <vt:lpstr>Hazır fonksiyonlar</vt:lpstr>
      <vt:lpstr>Olaylar (events)</vt:lpstr>
      <vt:lpstr>Olaylar (events)</vt:lpstr>
      <vt:lpstr>Olaylar (events)</vt:lpstr>
      <vt:lpstr>ARRAYS</vt:lpstr>
      <vt:lpstr>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Scrıpt</dc:title>
  <dc:creator>User</dc:creator>
  <cp:lastModifiedBy>anıl kuş</cp:lastModifiedBy>
  <cp:revision>90</cp:revision>
  <dcterms:created xsi:type="dcterms:W3CDTF">2020-02-03T11:26:01Z</dcterms:created>
  <dcterms:modified xsi:type="dcterms:W3CDTF">2022-05-10T07:16:36Z</dcterms:modified>
</cp:coreProperties>
</file>