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BAD71D5-2C31-43E9-A661-D3CF36D4797D}" type="datetimeFigureOut">
              <a:rPr lang="tr-TR" smtClean="0"/>
              <a:t>1.03.2022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322694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150477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429286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E8A74DEE-8C0C-43FB-820D-101BD84437BE}"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7843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4001343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0BAD71D5-2C31-43E9-A661-D3CF36D4797D}" type="datetimeFigureOut">
              <a:rPr lang="tr-TR" smtClean="0"/>
              <a:t>1.03.2022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4037200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0BAD71D5-2C31-43E9-A661-D3CF36D4797D}" type="datetimeFigureOut">
              <a:rPr lang="tr-TR" smtClean="0"/>
              <a:t>1.03.2022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244622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BAD71D5-2C31-43E9-A661-D3CF36D4797D}" type="datetimeFigureOut">
              <a:rPr lang="tr-TR" smtClean="0"/>
              <a:t>1.03.2022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2440032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BAD71D5-2C31-43E9-A661-D3CF36D4797D}" type="datetimeFigureOut">
              <a:rPr lang="tr-TR" smtClean="0"/>
              <a:t>1.03.2022</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8A74DEE-8C0C-43FB-820D-101BD84437BE}" type="slidenum">
              <a:rPr lang="tr-TR" smtClean="0"/>
              <a:t>‹#›</a:t>
            </a:fld>
            <a:endParaRPr lang="tr-TR"/>
          </a:p>
        </p:txBody>
      </p:sp>
    </p:spTree>
    <p:extLst>
      <p:ext uri="{BB962C8B-B14F-4D97-AF65-F5344CB8AC3E}">
        <p14:creationId xmlns:p14="http://schemas.microsoft.com/office/powerpoint/2010/main" val="287090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BAD71D5-2C31-43E9-A661-D3CF36D4797D}" type="datetimeFigureOut">
              <a:rPr lang="tr-TR" smtClean="0"/>
              <a:t>1.03.2022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290073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BAD71D5-2C31-43E9-A661-D3CF36D4797D}" type="datetimeFigureOut">
              <a:rPr lang="tr-TR" smtClean="0"/>
              <a:t>1.03.2022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344523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151477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BAD71D5-2C31-43E9-A661-D3CF36D4797D}" type="datetimeFigureOut">
              <a:rPr lang="tr-TR" smtClean="0"/>
              <a:t>1.03.2022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60552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0BAD71D5-2C31-43E9-A661-D3CF36D4797D}" type="datetimeFigureOut">
              <a:rPr lang="tr-TR" smtClean="0"/>
              <a:t>1.03.2022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189756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BAD71D5-2C31-43E9-A661-D3CF36D4797D}" type="datetimeFigureOut">
              <a:rPr lang="tr-TR" smtClean="0"/>
              <a:t>1.03.2022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227697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336056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BAD71D5-2C31-43E9-A661-D3CF36D4797D}" type="datetimeFigureOut">
              <a:rPr lang="tr-TR" smtClean="0"/>
              <a:t>1.03.2022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A74DEE-8C0C-43FB-820D-101BD84437BE}" type="slidenum">
              <a:rPr lang="tr-TR" smtClean="0"/>
              <a:t>‹#›</a:t>
            </a:fld>
            <a:endParaRPr lang="tr-TR"/>
          </a:p>
        </p:txBody>
      </p:sp>
    </p:spTree>
    <p:extLst>
      <p:ext uri="{BB962C8B-B14F-4D97-AF65-F5344CB8AC3E}">
        <p14:creationId xmlns:p14="http://schemas.microsoft.com/office/powerpoint/2010/main" val="27914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AD71D5-2C31-43E9-A661-D3CF36D4797D}" type="datetimeFigureOut">
              <a:rPr lang="tr-TR" smtClean="0"/>
              <a:t>1.03.2022</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8A74DEE-8C0C-43FB-820D-101BD84437BE}" type="slidenum">
              <a:rPr lang="tr-TR" smtClean="0"/>
              <a:t>‹#›</a:t>
            </a:fld>
            <a:endParaRPr lang="tr-TR"/>
          </a:p>
        </p:txBody>
      </p:sp>
    </p:spTree>
    <p:extLst>
      <p:ext uri="{BB962C8B-B14F-4D97-AF65-F5344CB8AC3E}">
        <p14:creationId xmlns:p14="http://schemas.microsoft.com/office/powerpoint/2010/main" val="5402729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Web Programlama I</a:t>
            </a:r>
          </a:p>
        </p:txBody>
      </p:sp>
      <p:sp>
        <p:nvSpPr>
          <p:cNvPr id="3" name="Alt Başlık 2"/>
          <p:cNvSpPr>
            <a:spLocks noGrp="1"/>
          </p:cNvSpPr>
          <p:nvPr>
            <p:ph type="subTitle" idx="1"/>
          </p:nvPr>
        </p:nvSpPr>
        <p:spPr/>
        <p:txBody>
          <a:bodyPr/>
          <a:lstStyle/>
          <a:p>
            <a:r>
              <a:rPr lang="tr-TR" dirty="0" err="1"/>
              <a:t>Öğr.Gör</a:t>
            </a:r>
            <a:r>
              <a:rPr lang="tr-TR" dirty="0"/>
              <a:t>. Anıl KUŞ</a:t>
            </a:r>
          </a:p>
        </p:txBody>
      </p:sp>
    </p:spTree>
    <p:extLst>
      <p:ext uri="{BB962C8B-B14F-4D97-AF65-F5344CB8AC3E}">
        <p14:creationId xmlns:p14="http://schemas.microsoft.com/office/powerpoint/2010/main" val="77174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Projelendirme</a:t>
            </a:r>
          </a:p>
        </p:txBody>
      </p:sp>
      <p:sp>
        <p:nvSpPr>
          <p:cNvPr id="3" name="Metin Yer Tutucusu 2"/>
          <p:cNvSpPr>
            <a:spLocks noGrp="1"/>
          </p:cNvSpPr>
          <p:nvPr>
            <p:ph type="body" idx="1"/>
          </p:nvPr>
        </p:nvSpPr>
        <p:spPr>
          <a:xfrm>
            <a:off x="669221" y="2213781"/>
            <a:ext cx="4377563" cy="459081"/>
          </a:xfrm>
        </p:spPr>
        <p:txBody>
          <a:bodyPr/>
          <a:lstStyle/>
          <a:p>
            <a:r>
              <a:rPr lang="tr-TR" dirty="0"/>
              <a:t>Sürüm ve Teslim Aşaması</a:t>
            </a:r>
          </a:p>
        </p:txBody>
      </p:sp>
      <p:sp>
        <p:nvSpPr>
          <p:cNvPr id="4" name="Metin Yer Tutucusu 3"/>
          <p:cNvSpPr>
            <a:spLocks noGrp="1"/>
          </p:cNvSpPr>
          <p:nvPr>
            <p:ph type="body" sz="half" idx="15"/>
          </p:nvPr>
        </p:nvSpPr>
        <p:spPr>
          <a:xfrm>
            <a:off x="196744" y="2978711"/>
            <a:ext cx="11206879" cy="3448465"/>
          </a:xfrm>
        </p:spPr>
        <p:txBody>
          <a:bodyPr>
            <a:normAutofit/>
          </a:bodyPr>
          <a:lstStyle/>
          <a:p>
            <a:r>
              <a:rPr lang="tr-TR" dirty="0"/>
              <a:t>Projedeki birim testler başarı ile bittikten, tüm bileşenler birleştirildikten ve son testler de yapıldıktan sonra artık farklı bir süreç başlar.</a:t>
            </a:r>
          </a:p>
          <a:p>
            <a:r>
              <a:rPr lang="tr-TR" dirty="0"/>
              <a:t>Piyasaya sürüm veya müşteriye teslim aşaması.</a:t>
            </a:r>
          </a:p>
          <a:p>
            <a:r>
              <a:rPr lang="tr-TR" dirty="0"/>
              <a:t>Bu aşamada </a:t>
            </a:r>
            <a:r>
              <a:rPr lang="tr-TR" dirty="0" err="1"/>
              <a:t>Kurulum,Devreye</a:t>
            </a:r>
            <a:r>
              <a:rPr lang="tr-TR" dirty="0"/>
              <a:t> alım ve saha testleri için kaynak ve süre ayrılmalıdır.</a:t>
            </a:r>
          </a:p>
          <a:p>
            <a:r>
              <a:rPr lang="tr-TR" dirty="0"/>
              <a:t>Bazı problemlerin sadece bu aşamada çıkabileceği unutulmamalıdır.</a:t>
            </a:r>
          </a:p>
          <a:p>
            <a:r>
              <a:rPr lang="tr-TR" dirty="0"/>
              <a:t>SONUÇLARI DEĞERLENDİRME AŞAMASI</a:t>
            </a:r>
          </a:p>
          <a:p>
            <a:r>
              <a:rPr lang="tr-TR" dirty="0"/>
              <a:t>Tüm aşamalar bittikten sonra müşteri ile yapılan </a:t>
            </a:r>
            <a:r>
              <a:rPr lang="tr-TR" dirty="0" err="1"/>
              <a:t>sonuş</a:t>
            </a:r>
            <a:r>
              <a:rPr lang="tr-TR" dirty="0"/>
              <a:t> aşamasıdır.</a:t>
            </a:r>
          </a:p>
          <a:p>
            <a:r>
              <a:rPr lang="tr-TR" dirty="0"/>
              <a:t>Proje sonrası gözden geçirme raporu hazırlanmalıdır.</a:t>
            </a:r>
          </a:p>
          <a:p>
            <a:r>
              <a:rPr lang="tr-TR" dirty="0"/>
              <a:t>Belirli periyotlarda teknik </a:t>
            </a:r>
            <a:r>
              <a:rPr lang="tr-TR" dirty="0" err="1"/>
              <a:t>destek,bakım,yenileme</a:t>
            </a:r>
            <a:r>
              <a:rPr lang="tr-TR" dirty="0"/>
              <a:t> gibi işlemlerin nasıl yapılacağı kararlaştırılmalıdır.</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7178177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heel(1)">
                                      <p:cBhvr>
                                        <p:cTn id="22" dur="20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heel(1)">
                                      <p:cBhvr>
                                        <p:cTn id="27" dur="20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wheel(1)">
                                      <p:cBhvr>
                                        <p:cTn id="32" dur="20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wheel(1)">
                                      <p:cBhvr>
                                        <p:cTn id="37" dur="20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heel(1)">
                                      <p:cBhvr>
                                        <p:cTn id="42" dur="20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heel(1)">
                                      <p:cBhvr>
                                        <p:cTn id="47" dur="20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wheel(1)">
                                      <p:cBhvr>
                                        <p:cTn id="5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Projelendirme</a:t>
            </a:r>
          </a:p>
        </p:txBody>
      </p:sp>
      <p:sp>
        <p:nvSpPr>
          <p:cNvPr id="3" name="Metin Yer Tutucusu 2"/>
          <p:cNvSpPr>
            <a:spLocks noGrp="1"/>
          </p:cNvSpPr>
          <p:nvPr>
            <p:ph type="body" idx="1"/>
          </p:nvPr>
        </p:nvSpPr>
        <p:spPr>
          <a:xfrm>
            <a:off x="659990" y="2140288"/>
            <a:ext cx="3070034" cy="576262"/>
          </a:xfrm>
        </p:spPr>
        <p:txBody>
          <a:bodyPr/>
          <a:lstStyle/>
          <a:p>
            <a:r>
              <a:rPr lang="tr-TR" dirty="0"/>
              <a:t>Bakım Aşaması</a:t>
            </a:r>
          </a:p>
        </p:txBody>
      </p:sp>
      <p:sp>
        <p:nvSpPr>
          <p:cNvPr id="4" name="Metin Yer Tutucusu 3"/>
          <p:cNvSpPr>
            <a:spLocks noGrp="1"/>
          </p:cNvSpPr>
          <p:nvPr>
            <p:ph type="body" sz="half" idx="15"/>
          </p:nvPr>
        </p:nvSpPr>
        <p:spPr>
          <a:xfrm>
            <a:off x="680322" y="3022673"/>
            <a:ext cx="10336440" cy="3307789"/>
          </a:xfrm>
        </p:spPr>
        <p:txBody>
          <a:bodyPr>
            <a:normAutofit fontScale="92500" lnSpcReduction="10000"/>
          </a:bodyPr>
          <a:lstStyle/>
          <a:p>
            <a:r>
              <a:rPr lang="tr-TR" dirty="0"/>
              <a:t>Genellikle ürün sahadayken çıkabilecek yazılım hatalarını düzeltmek için yapılan faaliyetler olarak tanımlanır.</a:t>
            </a:r>
          </a:p>
          <a:p>
            <a:r>
              <a:rPr lang="tr-TR" dirty="0"/>
              <a:t>Kullanıcılar ürünü </a:t>
            </a:r>
            <a:r>
              <a:rPr lang="tr-TR" dirty="0" err="1"/>
              <a:t>kullandıkça,üründeki</a:t>
            </a:r>
            <a:r>
              <a:rPr lang="tr-TR" dirty="0"/>
              <a:t> </a:t>
            </a:r>
            <a:r>
              <a:rPr lang="tr-TR" dirty="0" err="1"/>
              <a:t>eksiklikleri,ürünle</a:t>
            </a:r>
            <a:r>
              <a:rPr lang="tr-TR" dirty="0"/>
              <a:t> ilgili isteklerini bildirir ve bu yeni özellikler de bakım faaliyetleri sırasında yapılır.</a:t>
            </a:r>
          </a:p>
          <a:p>
            <a:r>
              <a:rPr lang="tr-TR" dirty="0"/>
              <a:t>Kullanıcının anlamadığı yapamadığı durumlarda teknik destek hizmetleri de bakım aşamasından sayılır.</a:t>
            </a:r>
          </a:p>
          <a:p>
            <a:r>
              <a:rPr lang="tr-TR" dirty="0"/>
              <a:t>Yapılan en büyük hata ; Bir programın son halini aldığını ve artık bakım ihtiyacı olmadığını söylemektir.</a:t>
            </a:r>
          </a:p>
          <a:p>
            <a:r>
              <a:rPr lang="tr-TR" dirty="0"/>
              <a:t>«Bir program üç satır bile olsa, onun bakımı bir gün mutlaka zorunlu olacak…» </a:t>
            </a:r>
            <a:r>
              <a:rPr lang="tr-TR" dirty="0" err="1"/>
              <a:t>Geoffrey</a:t>
            </a:r>
            <a:r>
              <a:rPr lang="tr-TR" dirty="0"/>
              <a:t> </a:t>
            </a:r>
            <a:r>
              <a:rPr lang="tr-TR" dirty="0" err="1"/>
              <a:t>James,The</a:t>
            </a:r>
            <a:r>
              <a:rPr lang="tr-TR" dirty="0"/>
              <a:t> Tao of Programming</a:t>
            </a:r>
          </a:p>
          <a:p>
            <a:r>
              <a:rPr lang="tr-TR" dirty="0"/>
              <a:t>«Yazılım işinde harcanan çabanın çoğu zaten var olan yazılımların bakımı için harcanır.» </a:t>
            </a:r>
            <a:r>
              <a:rPr lang="tr-TR" dirty="0" err="1"/>
              <a:t>Wietse</a:t>
            </a:r>
            <a:r>
              <a:rPr lang="tr-TR" dirty="0"/>
              <a:t> </a:t>
            </a:r>
            <a:r>
              <a:rPr lang="tr-TR" dirty="0" err="1"/>
              <a:t>Venema</a:t>
            </a:r>
            <a:endParaRPr lang="tr-TR" dirty="0"/>
          </a:p>
          <a:p>
            <a:r>
              <a:rPr lang="tr-TR" dirty="0"/>
              <a:t>Bakım faaliyetleri birkaç dala ayrılır :</a:t>
            </a:r>
          </a:p>
          <a:p>
            <a:r>
              <a:rPr lang="tr-TR" dirty="0"/>
              <a:t>-Önleyici Bakım</a:t>
            </a:r>
          </a:p>
          <a:p>
            <a:r>
              <a:rPr lang="tr-TR" dirty="0"/>
              <a:t>-Düzeltici Bakım</a:t>
            </a:r>
          </a:p>
          <a:p>
            <a:r>
              <a:rPr lang="tr-TR" dirty="0"/>
              <a:t>-Adapte edici Bakım</a:t>
            </a:r>
          </a:p>
          <a:p>
            <a:r>
              <a:rPr lang="tr-TR" dirty="0"/>
              <a:t>-İlerletici Bakım</a:t>
            </a:r>
          </a:p>
        </p:txBody>
      </p:sp>
    </p:spTree>
    <p:extLst>
      <p:ext uri="{BB962C8B-B14F-4D97-AF65-F5344CB8AC3E}">
        <p14:creationId xmlns:p14="http://schemas.microsoft.com/office/powerpoint/2010/main" val="18528838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arn(inVertic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arn(inVertical)">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arn(inVertic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arn(inVertical)">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barn(inVertical)">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barn(inVertical)">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barn(inVertical)">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barn(inVertical)">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Effect transition="in" filter="barn(inVertical)">
                                      <p:cBhvr>
                                        <p:cTn id="6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title"/>
          </p:nvPr>
        </p:nvSpPr>
        <p:spPr/>
        <p:txBody>
          <a:bodyPr/>
          <a:lstStyle/>
          <a:p>
            <a:r>
              <a:rPr lang="tr-TR" dirty="0"/>
              <a:t>İyi Bir Yazılımcı Olmak</a:t>
            </a:r>
          </a:p>
        </p:txBody>
      </p:sp>
      <p:sp>
        <p:nvSpPr>
          <p:cNvPr id="10" name="İçerik Yer Tutucusu 9"/>
          <p:cNvSpPr>
            <a:spLocks noGrp="1"/>
          </p:cNvSpPr>
          <p:nvPr>
            <p:ph idx="1"/>
          </p:nvPr>
        </p:nvSpPr>
        <p:spPr>
          <a:xfrm>
            <a:off x="680321" y="2336873"/>
            <a:ext cx="9613861" cy="4160642"/>
          </a:xfrm>
        </p:spPr>
        <p:txBody>
          <a:bodyPr>
            <a:normAutofit fontScale="85000" lnSpcReduction="20000"/>
          </a:bodyPr>
          <a:lstStyle/>
          <a:p>
            <a:r>
              <a:rPr lang="tr-TR" dirty="0"/>
              <a:t>Bilgi ve tecrübe</a:t>
            </a:r>
          </a:p>
          <a:p>
            <a:r>
              <a:rPr lang="tr-TR" dirty="0"/>
              <a:t>Takım çalışmasına yatkınlık ve iletişim yeteneği</a:t>
            </a:r>
          </a:p>
          <a:p>
            <a:r>
              <a:rPr lang="tr-TR" dirty="0"/>
              <a:t>Egosuz olmak</a:t>
            </a:r>
          </a:p>
          <a:p>
            <a:r>
              <a:rPr lang="tr-TR" dirty="0"/>
              <a:t>Planlama ve organizasyon </a:t>
            </a:r>
            <a:r>
              <a:rPr lang="tr-TR" dirty="0" err="1"/>
              <a:t>yeneteği</a:t>
            </a:r>
            <a:endParaRPr lang="tr-TR" dirty="0"/>
          </a:p>
          <a:p>
            <a:r>
              <a:rPr lang="tr-TR" dirty="0" err="1"/>
              <a:t>Sürdürülebilir,bakımı</a:t>
            </a:r>
            <a:r>
              <a:rPr lang="tr-TR" dirty="0"/>
              <a:t> yapılabilir ve test edilebilir kod yazmak</a:t>
            </a:r>
          </a:p>
          <a:p>
            <a:r>
              <a:rPr lang="tr-TR" dirty="0"/>
              <a:t>Koşullara kendini kolayca adapte edebilmek</a:t>
            </a:r>
          </a:p>
          <a:p>
            <a:r>
              <a:rPr lang="tr-TR" dirty="0"/>
              <a:t>Sabırlı olmak ve çabuk pes etmemek</a:t>
            </a:r>
          </a:p>
          <a:p>
            <a:r>
              <a:rPr lang="tr-TR" dirty="0" err="1"/>
              <a:t>Özdisiplinli</a:t>
            </a:r>
            <a:r>
              <a:rPr lang="tr-TR" dirty="0"/>
              <a:t> ve düzenli olmak</a:t>
            </a:r>
          </a:p>
          <a:p>
            <a:r>
              <a:rPr lang="tr-TR" dirty="0"/>
              <a:t>Büyük resmi ve detayları görebilmek</a:t>
            </a:r>
          </a:p>
          <a:p>
            <a:r>
              <a:rPr lang="tr-TR" dirty="0"/>
              <a:t>Projenin geleceğini tahmin edebilmek</a:t>
            </a:r>
          </a:p>
          <a:p>
            <a:r>
              <a:rPr lang="tr-TR" dirty="0"/>
              <a:t>İyi bir araştırmacı olabilmek</a:t>
            </a:r>
          </a:p>
          <a:p>
            <a:r>
              <a:rPr lang="tr-TR" dirty="0"/>
              <a:t>İyi bir dinleyici olabilmek</a:t>
            </a:r>
          </a:p>
        </p:txBody>
      </p:sp>
    </p:spTree>
    <p:extLst>
      <p:ext uri="{BB962C8B-B14F-4D97-AF65-F5344CB8AC3E}">
        <p14:creationId xmlns:p14="http://schemas.microsoft.com/office/powerpoint/2010/main" val="9622784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down)">
                                      <p:cBhvr>
                                        <p:cTn id="25" dur="580">
                                          <p:stCondLst>
                                            <p:cond delay="0"/>
                                          </p:stCondLst>
                                        </p:cTn>
                                        <p:tgtEl>
                                          <p:spTgt spid="10">
                                            <p:txEl>
                                              <p:pRg st="0" end="0"/>
                                            </p:txEl>
                                          </p:spTgt>
                                        </p:tgtEl>
                                      </p:cBhvr>
                                    </p:animEffect>
                                    <p:anim calcmode="lin" valueType="num">
                                      <p:cBhvr>
                                        <p:cTn id="26"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0" end="0"/>
                                            </p:txEl>
                                          </p:spTgt>
                                        </p:tgtEl>
                                      </p:cBhvr>
                                      <p:to x="100000" y="60000"/>
                                    </p:animScale>
                                    <p:animScale>
                                      <p:cBhvr>
                                        <p:cTn id="32" dur="166" decel="50000">
                                          <p:stCondLst>
                                            <p:cond delay="676"/>
                                          </p:stCondLst>
                                        </p:cTn>
                                        <p:tgtEl>
                                          <p:spTgt spid="10">
                                            <p:txEl>
                                              <p:pRg st="0" end="0"/>
                                            </p:txEl>
                                          </p:spTgt>
                                        </p:tgtEl>
                                      </p:cBhvr>
                                      <p:to x="100000" y="100000"/>
                                    </p:animScale>
                                    <p:animScale>
                                      <p:cBhvr>
                                        <p:cTn id="33" dur="26">
                                          <p:stCondLst>
                                            <p:cond delay="1312"/>
                                          </p:stCondLst>
                                        </p:cTn>
                                        <p:tgtEl>
                                          <p:spTgt spid="10">
                                            <p:txEl>
                                              <p:pRg st="0" end="0"/>
                                            </p:txEl>
                                          </p:spTgt>
                                        </p:tgtEl>
                                      </p:cBhvr>
                                      <p:to x="100000" y="80000"/>
                                    </p:animScale>
                                    <p:animScale>
                                      <p:cBhvr>
                                        <p:cTn id="34" dur="166" decel="50000">
                                          <p:stCondLst>
                                            <p:cond delay="1338"/>
                                          </p:stCondLst>
                                        </p:cTn>
                                        <p:tgtEl>
                                          <p:spTgt spid="10">
                                            <p:txEl>
                                              <p:pRg st="0" end="0"/>
                                            </p:txEl>
                                          </p:spTgt>
                                        </p:tgtEl>
                                      </p:cBhvr>
                                      <p:to x="100000" y="100000"/>
                                    </p:animScale>
                                    <p:animScale>
                                      <p:cBhvr>
                                        <p:cTn id="35" dur="26">
                                          <p:stCondLst>
                                            <p:cond delay="1642"/>
                                          </p:stCondLst>
                                        </p:cTn>
                                        <p:tgtEl>
                                          <p:spTgt spid="10">
                                            <p:txEl>
                                              <p:pRg st="0" end="0"/>
                                            </p:txEl>
                                          </p:spTgt>
                                        </p:tgtEl>
                                      </p:cBhvr>
                                      <p:to x="100000" y="90000"/>
                                    </p:animScale>
                                    <p:animScale>
                                      <p:cBhvr>
                                        <p:cTn id="36" dur="166" decel="50000">
                                          <p:stCondLst>
                                            <p:cond delay="1668"/>
                                          </p:stCondLst>
                                        </p:cTn>
                                        <p:tgtEl>
                                          <p:spTgt spid="10">
                                            <p:txEl>
                                              <p:pRg st="0" end="0"/>
                                            </p:txEl>
                                          </p:spTgt>
                                        </p:tgtEl>
                                      </p:cBhvr>
                                      <p:to x="100000" y="100000"/>
                                    </p:animScale>
                                    <p:animScale>
                                      <p:cBhvr>
                                        <p:cTn id="37" dur="26">
                                          <p:stCondLst>
                                            <p:cond delay="1808"/>
                                          </p:stCondLst>
                                        </p:cTn>
                                        <p:tgtEl>
                                          <p:spTgt spid="10">
                                            <p:txEl>
                                              <p:pRg st="0" end="0"/>
                                            </p:txEl>
                                          </p:spTgt>
                                        </p:tgtEl>
                                      </p:cBhvr>
                                      <p:to x="100000" y="95000"/>
                                    </p:animScale>
                                    <p:animScale>
                                      <p:cBhvr>
                                        <p:cTn id="38" dur="166" decel="50000">
                                          <p:stCondLst>
                                            <p:cond delay="1834"/>
                                          </p:stCondLst>
                                        </p:cTn>
                                        <p:tgtEl>
                                          <p:spTgt spid="10">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wipe(down)">
                                      <p:cBhvr>
                                        <p:cTn id="43" dur="580">
                                          <p:stCondLst>
                                            <p:cond delay="0"/>
                                          </p:stCondLst>
                                        </p:cTn>
                                        <p:tgtEl>
                                          <p:spTgt spid="10">
                                            <p:txEl>
                                              <p:pRg st="1" end="1"/>
                                            </p:txEl>
                                          </p:spTgt>
                                        </p:tgtEl>
                                      </p:cBhvr>
                                    </p:animEffect>
                                    <p:anim calcmode="lin" valueType="num">
                                      <p:cBhvr>
                                        <p:cTn id="4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1" end="1"/>
                                            </p:txEl>
                                          </p:spTgt>
                                        </p:tgtEl>
                                      </p:cBhvr>
                                      <p:to x="100000" y="60000"/>
                                    </p:animScale>
                                    <p:animScale>
                                      <p:cBhvr>
                                        <p:cTn id="50" dur="166" decel="50000">
                                          <p:stCondLst>
                                            <p:cond delay="676"/>
                                          </p:stCondLst>
                                        </p:cTn>
                                        <p:tgtEl>
                                          <p:spTgt spid="10">
                                            <p:txEl>
                                              <p:pRg st="1" end="1"/>
                                            </p:txEl>
                                          </p:spTgt>
                                        </p:tgtEl>
                                      </p:cBhvr>
                                      <p:to x="100000" y="100000"/>
                                    </p:animScale>
                                    <p:animScale>
                                      <p:cBhvr>
                                        <p:cTn id="51" dur="26">
                                          <p:stCondLst>
                                            <p:cond delay="1312"/>
                                          </p:stCondLst>
                                        </p:cTn>
                                        <p:tgtEl>
                                          <p:spTgt spid="10">
                                            <p:txEl>
                                              <p:pRg st="1" end="1"/>
                                            </p:txEl>
                                          </p:spTgt>
                                        </p:tgtEl>
                                      </p:cBhvr>
                                      <p:to x="100000" y="80000"/>
                                    </p:animScale>
                                    <p:animScale>
                                      <p:cBhvr>
                                        <p:cTn id="52" dur="166" decel="50000">
                                          <p:stCondLst>
                                            <p:cond delay="1338"/>
                                          </p:stCondLst>
                                        </p:cTn>
                                        <p:tgtEl>
                                          <p:spTgt spid="10">
                                            <p:txEl>
                                              <p:pRg st="1" end="1"/>
                                            </p:txEl>
                                          </p:spTgt>
                                        </p:tgtEl>
                                      </p:cBhvr>
                                      <p:to x="100000" y="100000"/>
                                    </p:animScale>
                                    <p:animScale>
                                      <p:cBhvr>
                                        <p:cTn id="53" dur="26">
                                          <p:stCondLst>
                                            <p:cond delay="1642"/>
                                          </p:stCondLst>
                                        </p:cTn>
                                        <p:tgtEl>
                                          <p:spTgt spid="10">
                                            <p:txEl>
                                              <p:pRg st="1" end="1"/>
                                            </p:txEl>
                                          </p:spTgt>
                                        </p:tgtEl>
                                      </p:cBhvr>
                                      <p:to x="100000" y="90000"/>
                                    </p:animScale>
                                    <p:animScale>
                                      <p:cBhvr>
                                        <p:cTn id="54" dur="166" decel="50000">
                                          <p:stCondLst>
                                            <p:cond delay="1668"/>
                                          </p:stCondLst>
                                        </p:cTn>
                                        <p:tgtEl>
                                          <p:spTgt spid="10">
                                            <p:txEl>
                                              <p:pRg st="1" end="1"/>
                                            </p:txEl>
                                          </p:spTgt>
                                        </p:tgtEl>
                                      </p:cBhvr>
                                      <p:to x="100000" y="100000"/>
                                    </p:animScale>
                                    <p:animScale>
                                      <p:cBhvr>
                                        <p:cTn id="55" dur="26">
                                          <p:stCondLst>
                                            <p:cond delay="1808"/>
                                          </p:stCondLst>
                                        </p:cTn>
                                        <p:tgtEl>
                                          <p:spTgt spid="10">
                                            <p:txEl>
                                              <p:pRg st="1" end="1"/>
                                            </p:txEl>
                                          </p:spTgt>
                                        </p:tgtEl>
                                      </p:cBhvr>
                                      <p:to x="100000" y="95000"/>
                                    </p:animScale>
                                    <p:animScale>
                                      <p:cBhvr>
                                        <p:cTn id="56" dur="166" decel="50000">
                                          <p:stCondLst>
                                            <p:cond delay="1834"/>
                                          </p:stCondLst>
                                        </p:cTn>
                                        <p:tgtEl>
                                          <p:spTgt spid="10">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animEffect transition="in" filter="wipe(down)">
                                      <p:cBhvr>
                                        <p:cTn id="61" dur="580">
                                          <p:stCondLst>
                                            <p:cond delay="0"/>
                                          </p:stCondLst>
                                        </p:cTn>
                                        <p:tgtEl>
                                          <p:spTgt spid="10">
                                            <p:txEl>
                                              <p:pRg st="2" end="2"/>
                                            </p:txEl>
                                          </p:spTgt>
                                        </p:tgtEl>
                                      </p:cBhvr>
                                    </p:animEffect>
                                    <p:anim calcmode="lin" valueType="num">
                                      <p:cBhvr>
                                        <p:cTn id="62"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2" end="2"/>
                                            </p:txEl>
                                          </p:spTgt>
                                        </p:tgtEl>
                                      </p:cBhvr>
                                      <p:to x="100000" y="60000"/>
                                    </p:animScale>
                                    <p:animScale>
                                      <p:cBhvr>
                                        <p:cTn id="68" dur="166" decel="50000">
                                          <p:stCondLst>
                                            <p:cond delay="676"/>
                                          </p:stCondLst>
                                        </p:cTn>
                                        <p:tgtEl>
                                          <p:spTgt spid="10">
                                            <p:txEl>
                                              <p:pRg st="2" end="2"/>
                                            </p:txEl>
                                          </p:spTgt>
                                        </p:tgtEl>
                                      </p:cBhvr>
                                      <p:to x="100000" y="100000"/>
                                    </p:animScale>
                                    <p:animScale>
                                      <p:cBhvr>
                                        <p:cTn id="69" dur="26">
                                          <p:stCondLst>
                                            <p:cond delay="1312"/>
                                          </p:stCondLst>
                                        </p:cTn>
                                        <p:tgtEl>
                                          <p:spTgt spid="10">
                                            <p:txEl>
                                              <p:pRg st="2" end="2"/>
                                            </p:txEl>
                                          </p:spTgt>
                                        </p:tgtEl>
                                      </p:cBhvr>
                                      <p:to x="100000" y="80000"/>
                                    </p:animScale>
                                    <p:animScale>
                                      <p:cBhvr>
                                        <p:cTn id="70" dur="166" decel="50000">
                                          <p:stCondLst>
                                            <p:cond delay="1338"/>
                                          </p:stCondLst>
                                        </p:cTn>
                                        <p:tgtEl>
                                          <p:spTgt spid="10">
                                            <p:txEl>
                                              <p:pRg st="2" end="2"/>
                                            </p:txEl>
                                          </p:spTgt>
                                        </p:tgtEl>
                                      </p:cBhvr>
                                      <p:to x="100000" y="100000"/>
                                    </p:animScale>
                                    <p:animScale>
                                      <p:cBhvr>
                                        <p:cTn id="71" dur="26">
                                          <p:stCondLst>
                                            <p:cond delay="1642"/>
                                          </p:stCondLst>
                                        </p:cTn>
                                        <p:tgtEl>
                                          <p:spTgt spid="10">
                                            <p:txEl>
                                              <p:pRg st="2" end="2"/>
                                            </p:txEl>
                                          </p:spTgt>
                                        </p:tgtEl>
                                      </p:cBhvr>
                                      <p:to x="100000" y="90000"/>
                                    </p:animScale>
                                    <p:animScale>
                                      <p:cBhvr>
                                        <p:cTn id="72" dur="166" decel="50000">
                                          <p:stCondLst>
                                            <p:cond delay="1668"/>
                                          </p:stCondLst>
                                        </p:cTn>
                                        <p:tgtEl>
                                          <p:spTgt spid="10">
                                            <p:txEl>
                                              <p:pRg st="2" end="2"/>
                                            </p:txEl>
                                          </p:spTgt>
                                        </p:tgtEl>
                                      </p:cBhvr>
                                      <p:to x="100000" y="100000"/>
                                    </p:animScale>
                                    <p:animScale>
                                      <p:cBhvr>
                                        <p:cTn id="73" dur="26">
                                          <p:stCondLst>
                                            <p:cond delay="1808"/>
                                          </p:stCondLst>
                                        </p:cTn>
                                        <p:tgtEl>
                                          <p:spTgt spid="10">
                                            <p:txEl>
                                              <p:pRg st="2" end="2"/>
                                            </p:txEl>
                                          </p:spTgt>
                                        </p:tgtEl>
                                      </p:cBhvr>
                                      <p:to x="100000" y="95000"/>
                                    </p:animScale>
                                    <p:animScale>
                                      <p:cBhvr>
                                        <p:cTn id="74" dur="166" decel="50000">
                                          <p:stCondLst>
                                            <p:cond delay="1834"/>
                                          </p:stCondLst>
                                        </p:cTn>
                                        <p:tgtEl>
                                          <p:spTgt spid="10">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3" end="3"/>
                                            </p:txEl>
                                          </p:spTgt>
                                        </p:tgtEl>
                                        <p:attrNameLst>
                                          <p:attrName>style.visibility</p:attrName>
                                        </p:attrNameLst>
                                      </p:cBhvr>
                                      <p:to>
                                        <p:strVal val="visible"/>
                                      </p:to>
                                    </p:set>
                                    <p:animEffect transition="in" filter="wipe(down)">
                                      <p:cBhvr>
                                        <p:cTn id="79" dur="580">
                                          <p:stCondLst>
                                            <p:cond delay="0"/>
                                          </p:stCondLst>
                                        </p:cTn>
                                        <p:tgtEl>
                                          <p:spTgt spid="10">
                                            <p:txEl>
                                              <p:pRg st="3" end="3"/>
                                            </p:txEl>
                                          </p:spTgt>
                                        </p:tgtEl>
                                      </p:cBhvr>
                                    </p:animEffect>
                                    <p:anim calcmode="lin" valueType="num">
                                      <p:cBhvr>
                                        <p:cTn id="80"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3" end="3"/>
                                            </p:txEl>
                                          </p:spTgt>
                                        </p:tgtEl>
                                      </p:cBhvr>
                                      <p:to x="100000" y="60000"/>
                                    </p:animScale>
                                    <p:animScale>
                                      <p:cBhvr>
                                        <p:cTn id="86" dur="166" decel="50000">
                                          <p:stCondLst>
                                            <p:cond delay="676"/>
                                          </p:stCondLst>
                                        </p:cTn>
                                        <p:tgtEl>
                                          <p:spTgt spid="10">
                                            <p:txEl>
                                              <p:pRg st="3" end="3"/>
                                            </p:txEl>
                                          </p:spTgt>
                                        </p:tgtEl>
                                      </p:cBhvr>
                                      <p:to x="100000" y="100000"/>
                                    </p:animScale>
                                    <p:animScale>
                                      <p:cBhvr>
                                        <p:cTn id="87" dur="26">
                                          <p:stCondLst>
                                            <p:cond delay="1312"/>
                                          </p:stCondLst>
                                        </p:cTn>
                                        <p:tgtEl>
                                          <p:spTgt spid="10">
                                            <p:txEl>
                                              <p:pRg st="3" end="3"/>
                                            </p:txEl>
                                          </p:spTgt>
                                        </p:tgtEl>
                                      </p:cBhvr>
                                      <p:to x="100000" y="80000"/>
                                    </p:animScale>
                                    <p:animScale>
                                      <p:cBhvr>
                                        <p:cTn id="88" dur="166" decel="50000">
                                          <p:stCondLst>
                                            <p:cond delay="1338"/>
                                          </p:stCondLst>
                                        </p:cTn>
                                        <p:tgtEl>
                                          <p:spTgt spid="10">
                                            <p:txEl>
                                              <p:pRg st="3" end="3"/>
                                            </p:txEl>
                                          </p:spTgt>
                                        </p:tgtEl>
                                      </p:cBhvr>
                                      <p:to x="100000" y="100000"/>
                                    </p:animScale>
                                    <p:animScale>
                                      <p:cBhvr>
                                        <p:cTn id="89" dur="26">
                                          <p:stCondLst>
                                            <p:cond delay="1642"/>
                                          </p:stCondLst>
                                        </p:cTn>
                                        <p:tgtEl>
                                          <p:spTgt spid="10">
                                            <p:txEl>
                                              <p:pRg st="3" end="3"/>
                                            </p:txEl>
                                          </p:spTgt>
                                        </p:tgtEl>
                                      </p:cBhvr>
                                      <p:to x="100000" y="90000"/>
                                    </p:animScale>
                                    <p:animScale>
                                      <p:cBhvr>
                                        <p:cTn id="90" dur="166" decel="50000">
                                          <p:stCondLst>
                                            <p:cond delay="1668"/>
                                          </p:stCondLst>
                                        </p:cTn>
                                        <p:tgtEl>
                                          <p:spTgt spid="10">
                                            <p:txEl>
                                              <p:pRg st="3" end="3"/>
                                            </p:txEl>
                                          </p:spTgt>
                                        </p:tgtEl>
                                      </p:cBhvr>
                                      <p:to x="100000" y="100000"/>
                                    </p:animScale>
                                    <p:animScale>
                                      <p:cBhvr>
                                        <p:cTn id="91" dur="26">
                                          <p:stCondLst>
                                            <p:cond delay="1808"/>
                                          </p:stCondLst>
                                        </p:cTn>
                                        <p:tgtEl>
                                          <p:spTgt spid="10">
                                            <p:txEl>
                                              <p:pRg st="3" end="3"/>
                                            </p:txEl>
                                          </p:spTgt>
                                        </p:tgtEl>
                                      </p:cBhvr>
                                      <p:to x="100000" y="95000"/>
                                    </p:animScale>
                                    <p:animScale>
                                      <p:cBhvr>
                                        <p:cTn id="92" dur="166" decel="50000">
                                          <p:stCondLst>
                                            <p:cond delay="1834"/>
                                          </p:stCondLst>
                                        </p:cTn>
                                        <p:tgtEl>
                                          <p:spTgt spid="10">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4" end="4"/>
                                            </p:txEl>
                                          </p:spTgt>
                                        </p:tgtEl>
                                        <p:attrNameLst>
                                          <p:attrName>style.visibility</p:attrName>
                                        </p:attrNameLst>
                                      </p:cBhvr>
                                      <p:to>
                                        <p:strVal val="visible"/>
                                      </p:to>
                                    </p:set>
                                    <p:animEffect transition="in" filter="wipe(down)">
                                      <p:cBhvr>
                                        <p:cTn id="97" dur="580">
                                          <p:stCondLst>
                                            <p:cond delay="0"/>
                                          </p:stCondLst>
                                        </p:cTn>
                                        <p:tgtEl>
                                          <p:spTgt spid="10">
                                            <p:txEl>
                                              <p:pRg st="4" end="4"/>
                                            </p:txEl>
                                          </p:spTgt>
                                        </p:tgtEl>
                                      </p:cBhvr>
                                    </p:animEffect>
                                    <p:anim calcmode="lin" valueType="num">
                                      <p:cBhvr>
                                        <p:cTn id="98"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4" end="4"/>
                                            </p:txEl>
                                          </p:spTgt>
                                        </p:tgtEl>
                                      </p:cBhvr>
                                      <p:to x="100000" y="60000"/>
                                    </p:animScale>
                                    <p:animScale>
                                      <p:cBhvr>
                                        <p:cTn id="104" dur="166" decel="50000">
                                          <p:stCondLst>
                                            <p:cond delay="676"/>
                                          </p:stCondLst>
                                        </p:cTn>
                                        <p:tgtEl>
                                          <p:spTgt spid="10">
                                            <p:txEl>
                                              <p:pRg st="4" end="4"/>
                                            </p:txEl>
                                          </p:spTgt>
                                        </p:tgtEl>
                                      </p:cBhvr>
                                      <p:to x="100000" y="100000"/>
                                    </p:animScale>
                                    <p:animScale>
                                      <p:cBhvr>
                                        <p:cTn id="105" dur="26">
                                          <p:stCondLst>
                                            <p:cond delay="1312"/>
                                          </p:stCondLst>
                                        </p:cTn>
                                        <p:tgtEl>
                                          <p:spTgt spid="10">
                                            <p:txEl>
                                              <p:pRg st="4" end="4"/>
                                            </p:txEl>
                                          </p:spTgt>
                                        </p:tgtEl>
                                      </p:cBhvr>
                                      <p:to x="100000" y="80000"/>
                                    </p:animScale>
                                    <p:animScale>
                                      <p:cBhvr>
                                        <p:cTn id="106" dur="166" decel="50000">
                                          <p:stCondLst>
                                            <p:cond delay="1338"/>
                                          </p:stCondLst>
                                        </p:cTn>
                                        <p:tgtEl>
                                          <p:spTgt spid="10">
                                            <p:txEl>
                                              <p:pRg st="4" end="4"/>
                                            </p:txEl>
                                          </p:spTgt>
                                        </p:tgtEl>
                                      </p:cBhvr>
                                      <p:to x="100000" y="100000"/>
                                    </p:animScale>
                                    <p:animScale>
                                      <p:cBhvr>
                                        <p:cTn id="107" dur="26">
                                          <p:stCondLst>
                                            <p:cond delay="1642"/>
                                          </p:stCondLst>
                                        </p:cTn>
                                        <p:tgtEl>
                                          <p:spTgt spid="10">
                                            <p:txEl>
                                              <p:pRg st="4" end="4"/>
                                            </p:txEl>
                                          </p:spTgt>
                                        </p:tgtEl>
                                      </p:cBhvr>
                                      <p:to x="100000" y="90000"/>
                                    </p:animScale>
                                    <p:animScale>
                                      <p:cBhvr>
                                        <p:cTn id="108" dur="166" decel="50000">
                                          <p:stCondLst>
                                            <p:cond delay="1668"/>
                                          </p:stCondLst>
                                        </p:cTn>
                                        <p:tgtEl>
                                          <p:spTgt spid="10">
                                            <p:txEl>
                                              <p:pRg st="4" end="4"/>
                                            </p:txEl>
                                          </p:spTgt>
                                        </p:tgtEl>
                                      </p:cBhvr>
                                      <p:to x="100000" y="100000"/>
                                    </p:animScale>
                                    <p:animScale>
                                      <p:cBhvr>
                                        <p:cTn id="109" dur="26">
                                          <p:stCondLst>
                                            <p:cond delay="1808"/>
                                          </p:stCondLst>
                                        </p:cTn>
                                        <p:tgtEl>
                                          <p:spTgt spid="10">
                                            <p:txEl>
                                              <p:pRg st="4" end="4"/>
                                            </p:txEl>
                                          </p:spTgt>
                                        </p:tgtEl>
                                      </p:cBhvr>
                                      <p:to x="100000" y="95000"/>
                                    </p:animScale>
                                    <p:animScale>
                                      <p:cBhvr>
                                        <p:cTn id="110" dur="166" decel="50000">
                                          <p:stCondLst>
                                            <p:cond delay="1834"/>
                                          </p:stCondLst>
                                        </p:cTn>
                                        <p:tgtEl>
                                          <p:spTgt spid="10">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5" end="5"/>
                                            </p:txEl>
                                          </p:spTgt>
                                        </p:tgtEl>
                                        <p:attrNameLst>
                                          <p:attrName>style.visibility</p:attrName>
                                        </p:attrNameLst>
                                      </p:cBhvr>
                                      <p:to>
                                        <p:strVal val="visible"/>
                                      </p:to>
                                    </p:set>
                                    <p:animEffect transition="in" filter="wipe(down)">
                                      <p:cBhvr>
                                        <p:cTn id="115" dur="580">
                                          <p:stCondLst>
                                            <p:cond delay="0"/>
                                          </p:stCondLst>
                                        </p:cTn>
                                        <p:tgtEl>
                                          <p:spTgt spid="10">
                                            <p:txEl>
                                              <p:pRg st="5" end="5"/>
                                            </p:txEl>
                                          </p:spTgt>
                                        </p:tgtEl>
                                      </p:cBhvr>
                                    </p:animEffect>
                                    <p:anim calcmode="lin" valueType="num">
                                      <p:cBhvr>
                                        <p:cTn id="116"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5" end="5"/>
                                            </p:txEl>
                                          </p:spTgt>
                                        </p:tgtEl>
                                      </p:cBhvr>
                                      <p:to x="100000" y="60000"/>
                                    </p:animScale>
                                    <p:animScale>
                                      <p:cBhvr>
                                        <p:cTn id="122" dur="166" decel="50000">
                                          <p:stCondLst>
                                            <p:cond delay="676"/>
                                          </p:stCondLst>
                                        </p:cTn>
                                        <p:tgtEl>
                                          <p:spTgt spid="10">
                                            <p:txEl>
                                              <p:pRg st="5" end="5"/>
                                            </p:txEl>
                                          </p:spTgt>
                                        </p:tgtEl>
                                      </p:cBhvr>
                                      <p:to x="100000" y="100000"/>
                                    </p:animScale>
                                    <p:animScale>
                                      <p:cBhvr>
                                        <p:cTn id="123" dur="26">
                                          <p:stCondLst>
                                            <p:cond delay="1312"/>
                                          </p:stCondLst>
                                        </p:cTn>
                                        <p:tgtEl>
                                          <p:spTgt spid="10">
                                            <p:txEl>
                                              <p:pRg st="5" end="5"/>
                                            </p:txEl>
                                          </p:spTgt>
                                        </p:tgtEl>
                                      </p:cBhvr>
                                      <p:to x="100000" y="80000"/>
                                    </p:animScale>
                                    <p:animScale>
                                      <p:cBhvr>
                                        <p:cTn id="124" dur="166" decel="50000">
                                          <p:stCondLst>
                                            <p:cond delay="1338"/>
                                          </p:stCondLst>
                                        </p:cTn>
                                        <p:tgtEl>
                                          <p:spTgt spid="10">
                                            <p:txEl>
                                              <p:pRg st="5" end="5"/>
                                            </p:txEl>
                                          </p:spTgt>
                                        </p:tgtEl>
                                      </p:cBhvr>
                                      <p:to x="100000" y="100000"/>
                                    </p:animScale>
                                    <p:animScale>
                                      <p:cBhvr>
                                        <p:cTn id="125" dur="26">
                                          <p:stCondLst>
                                            <p:cond delay="1642"/>
                                          </p:stCondLst>
                                        </p:cTn>
                                        <p:tgtEl>
                                          <p:spTgt spid="10">
                                            <p:txEl>
                                              <p:pRg st="5" end="5"/>
                                            </p:txEl>
                                          </p:spTgt>
                                        </p:tgtEl>
                                      </p:cBhvr>
                                      <p:to x="100000" y="90000"/>
                                    </p:animScale>
                                    <p:animScale>
                                      <p:cBhvr>
                                        <p:cTn id="126" dur="166" decel="50000">
                                          <p:stCondLst>
                                            <p:cond delay="1668"/>
                                          </p:stCondLst>
                                        </p:cTn>
                                        <p:tgtEl>
                                          <p:spTgt spid="10">
                                            <p:txEl>
                                              <p:pRg st="5" end="5"/>
                                            </p:txEl>
                                          </p:spTgt>
                                        </p:tgtEl>
                                      </p:cBhvr>
                                      <p:to x="100000" y="100000"/>
                                    </p:animScale>
                                    <p:animScale>
                                      <p:cBhvr>
                                        <p:cTn id="127" dur="26">
                                          <p:stCondLst>
                                            <p:cond delay="1808"/>
                                          </p:stCondLst>
                                        </p:cTn>
                                        <p:tgtEl>
                                          <p:spTgt spid="10">
                                            <p:txEl>
                                              <p:pRg st="5" end="5"/>
                                            </p:txEl>
                                          </p:spTgt>
                                        </p:tgtEl>
                                      </p:cBhvr>
                                      <p:to x="100000" y="95000"/>
                                    </p:animScale>
                                    <p:animScale>
                                      <p:cBhvr>
                                        <p:cTn id="128" dur="166" decel="50000">
                                          <p:stCondLst>
                                            <p:cond delay="1834"/>
                                          </p:stCondLst>
                                        </p:cTn>
                                        <p:tgtEl>
                                          <p:spTgt spid="10">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6" end="6"/>
                                            </p:txEl>
                                          </p:spTgt>
                                        </p:tgtEl>
                                        <p:attrNameLst>
                                          <p:attrName>style.visibility</p:attrName>
                                        </p:attrNameLst>
                                      </p:cBhvr>
                                      <p:to>
                                        <p:strVal val="visible"/>
                                      </p:to>
                                    </p:set>
                                    <p:animEffect transition="in" filter="wipe(down)">
                                      <p:cBhvr>
                                        <p:cTn id="133" dur="580">
                                          <p:stCondLst>
                                            <p:cond delay="0"/>
                                          </p:stCondLst>
                                        </p:cTn>
                                        <p:tgtEl>
                                          <p:spTgt spid="10">
                                            <p:txEl>
                                              <p:pRg st="6" end="6"/>
                                            </p:txEl>
                                          </p:spTgt>
                                        </p:tgtEl>
                                      </p:cBhvr>
                                    </p:animEffect>
                                    <p:anim calcmode="lin" valueType="num">
                                      <p:cBhvr>
                                        <p:cTn id="134"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6" end="6"/>
                                            </p:txEl>
                                          </p:spTgt>
                                        </p:tgtEl>
                                      </p:cBhvr>
                                      <p:to x="100000" y="60000"/>
                                    </p:animScale>
                                    <p:animScale>
                                      <p:cBhvr>
                                        <p:cTn id="140" dur="166" decel="50000">
                                          <p:stCondLst>
                                            <p:cond delay="676"/>
                                          </p:stCondLst>
                                        </p:cTn>
                                        <p:tgtEl>
                                          <p:spTgt spid="10">
                                            <p:txEl>
                                              <p:pRg st="6" end="6"/>
                                            </p:txEl>
                                          </p:spTgt>
                                        </p:tgtEl>
                                      </p:cBhvr>
                                      <p:to x="100000" y="100000"/>
                                    </p:animScale>
                                    <p:animScale>
                                      <p:cBhvr>
                                        <p:cTn id="141" dur="26">
                                          <p:stCondLst>
                                            <p:cond delay="1312"/>
                                          </p:stCondLst>
                                        </p:cTn>
                                        <p:tgtEl>
                                          <p:spTgt spid="10">
                                            <p:txEl>
                                              <p:pRg st="6" end="6"/>
                                            </p:txEl>
                                          </p:spTgt>
                                        </p:tgtEl>
                                      </p:cBhvr>
                                      <p:to x="100000" y="80000"/>
                                    </p:animScale>
                                    <p:animScale>
                                      <p:cBhvr>
                                        <p:cTn id="142" dur="166" decel="50000">
                                          <p:stCondLst>
                                            <p:cond delay="1338"/>
                                          </p:stCondLst>
                                        </p:cTn>
                                        <p:tgtEl>
                                          <p:spTgt spid="10">
                                            <p:txEl>
                                              <p:pRg st="6" end="6"/>
                                            </p:txEl>
                                          </p:spTgt>
                                        </p:tgtEl>
                                      </p:cBhvr>
                                      <p:to x="100000" y="100000"/>
                                    </p:animScale>
                                    <p:animScale>
                                      <p:cBhvr>
                                        <p:cTn id="143" dur="26">
                                          <p:stCondLst>
                                            <p:cond delay="1642"/>
                                          </p:stCondLst>
                                        </p:cTn>
                                        <p:tgtEl>
                                          <p:spTgt spid="10">
                                            <p:txEl>
                                              <p:pRg st="6" end="6"/>
                                            </p:txEl>
                                          </p:spTgt>
                                        </p:tgtEl>
                                      </p:cBhvr>
                                      <p:to x="100000" y="90000"/>
                                    </p:animScale>
                                    <p:animScale>
                                      <p:cBhvr>
                                        <p:cTn id="144" dur="166" decel="50000">
                                          <p:stCondLst>
                                            <p:cond delay="1668"/>
                                          </p:stCondLst>
                                        </p:cTn>
                                        <p:tgtEl>
                                          <p:spTgt spid="10">
                                            <p:txEl>
                                              <p:pRg st="6" end="6"/>
                                            </p:txEl>
                                          </p:spTgt>
                                        </p:tgtEl>
                                      </p:cBhvr>
                                      <p:to x="100000" y="100000"/>
                                    </p:animScale>
                                    <p:animScale>
                                      <p:cBhvr>
                                        <p:cTn id="145" dur="26">
                                          <p:stCondLst>
                                            <p:cond delay="1808"/>
                                          </p:stCondLst>
                                        </p:cTn>
                                        <p:tgtEl>
                                          <p:spTgt spid="10">
                                            <p:txEl>
                                              <p:pRg st="6" end="6"/>
                                            </p:txEl>
                                          </p:spTgt>
                                        </p:tgtEl>
                                      </p:cBhvr>
                                      <p:to x="100000" y="95000"/>
                                    </p:animScale>
                                    <p:animScale>
                                      <p:cBhvr>
                                        <p:cTn id="146" dur="166" decel="50000">
                                          <p:stCondLst>
                                            <p:cond delay="1834"/>
                                          </p:stCondLst>
                                        </p:cTn>
                                        <p:tgtEl>
                                          <p:spTgt spid="10">
                                            <p:txEl>
                                              <p:pRg st="6" end="6"/>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7" end="7"/>
                                            </p:txEl>
                                          </p:spTgt>
                                        </p:tgtEl>
                                        <p:attrNameLst>
                                          <p:attrName>style.visibility</p:attrName>
                                        </p:attrNameLst>
                                      </p:cBhvr>
                                      <p:to>
                                        <p:strVal val="visible"/>
                                      </p:to>
                                    </p:set>
                                    <p:animEffect transition="in" filter="wipe(down)">
                                      <p:cBhvr>
                                        <p:cTn id="151" dur="580">
                                          <p:stCondLst>
                                            <p:cond delay="0"/>
                                          </p:stCondLst>
                                        </p:cTn>
                                        <p:tgtEl>
                                          <p:spTgt spid="10">
                                            <p:txEl>
                                              <p:pRg st="7" end="7"/>
                                            </p:txEl>
                                          </p:spTgt>
                                        </p:tgtEl>
                                      </p:cBhvr>
                                    </p:animEffect>
                                    <p:anim calcmode="lin" valueType="num">
                                      <p:cBhvr>
                                        <p:cTn id="152"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7" end="7"/>
                                            </p:txEl>
                                          </p:spTgt>
                                        </p:tgtEl>
                                      </p:cBhvr>
                                      <p:to x="100000" y="60000"/>
                                    </p:animScale>
                                    <p:animScale>
                                      <p:cBhvr>
                                        <p:cTn id="158" dur="166" decel="50000">
                                          <p:stCondLst>
                                            <p:cond delay="676"/>
                                          </p:stCondLst>
                                        </p:cTn>
                                        <p:tgtEl>
                                          <p:spTgt spid="10">
                                            <p:txEl>
                                              <p:pRg st="7" end="7"/>
                                            </p:txEl>
                                          </p:spTgt>
                                        </p:tgtEl>
                                      </p:cBhvr>
                                      <p:to x="100000" y="100000"/>
                                    </p:animScale>
                                    <p:animScale>
                                      <p:cBhvr>
                                        <p:cTn id="159" dur="26">
                                          <p:stCondLst>
                                            <p:cond delay="1312"/>
                                          </p:stCondLst>
                                        </p:cTn>
                                        <p:tgtEl>
                                          <p:spTgt spid="10">
                                            <p:txEl>
                                              <p:pRg st="7" end="7"/>
                                            </p:txEl>
                                          </p:spTgt>
                                        </p:tgtEl>
                                      </p:cBhvr>
                                      <p:to x="100000" y="80000"/>
                                    </p:animScale>
                                    <p:animScale>
                                      <p:cBhvr>
                                        <p:cTn id="160" dur="166" decel="50000">
                                          <p:stCondLst>
                                            <p:cond delay="1338"/>
                                          </p:stCondLst>
                                        </p:cTn>
                                        <p:tgtEl>
                                          <p:spTgt spid="10">
                                            <p:txEl>
                                              <p:pRg st="7" end="7"/>
                                            </p:txEl>
                                          </p:spTgt>
                                        </p:tgtEl>
                                      </p:cBhvr>
                                      <p:to x="100000" y="100000"/>
                                    </p:animScale>
                                    <p:animScale>
                                      <p:cBhvr>
                                        <p:cTn id="161" dur="26">
                                          <p:stCondLst>
                                            <p:cond delay="1642"/>
                                          </p:stCondLst>
                                        </p:cTn>
                                        <p:tgtEl>
                                          <p:spTgt spid="10">
                                            <p:txEl>
                                              <p:pRg st="7" end="7"/>
                                            </p:txEl>
                                          </p:spTgt>
                                        </p:tgtEl>
                                      </p:cBhvr>
                                      <p:to x="100000" y="90000"/>
                                    </p:animScale>
                                    <p:animScale>
                                      <p:cBhvr>
                                        <p:cTn id="162" dur="166" decel="50000">
                                          <p:stCondLst>
                                            <p:cond delay="1668"/>
                                          </p:stCondLst>
                                        </p:cTn>
                                        <p:tgtEl>
                                          <p:spTgt spid="10">
                                            <p:txEl>
                                              <p:pRg st="7" end="7"/>
                                            </p:txEl>
                                          </p:spTgt>
                                        </p:tgtEl>
                                      </p:cBhvr>
                                      <p:to x="100000" y="100000"/>
                                    </p:animScale>
                                    <p:animScale>
                                      <p:cBhvr>
                                        <p:cTn id="163" dur="26">
                                          <p:stCondLst>
                                            <p:cond delay="1808"/>
                                          </p:stCondLst>
                                        </p:cTn>
                                        <p:tgtEl>
                                          <p:spTgt spid="10">
                                            <p:txEl>
                                              <p:pRg st="7" end="7"/>
                                            </p:txEl>
                                          </p:spTgt>
                                        </p:tgtEl>
                                      </p:cBhvr>
                                      <p:to x="100000" y="95000"/>
                                    </p:animScale>
                                    <p:animScale>
                                      <p:cBhvr>
                                        <p:cTn id="164" dur="166" decel="50000">
                                          <p:stCondLst>
                                            <p:cond delay="1834"/>
                                          </p:stCondLst>
                                        </p:cTn>
                                        <p:tgtEl>
                                          <p:spTgt spid="10">
                                            <p:txEl>
                                              <p:pRg st="7" end="7"/>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0">
                                            <p:txEl>
                                              <p:pRg st="8" end="8"/>
                                            </p:txEl>
                                          </p:spTgt>
                                        </p:tgtEl>
                                        <p:attrNameLst>
                                          <p:attrName>style.visibility</p:attrName>
                                        </p:attrNameLst>
                                      </p:cBhvr>
                                      <p:to>
                                        <p:strVal val="visible"/>
                                      </p:to>
                                    </p:set>
                                    <p:animEffect transition="in" filter="wipe(down)">
                                      <p:cBhvr>
                                        <p:cTn id="169" dur="580">
                                          <p:stCondLst>
                                            <p:cond delay="0"/>
                                          </p:stCondLst>
                                        </p:cTn>
                                        <p:tgtEl>
                                          <p:spTgt spid="10">
                                            <p:txEl>
                                              <p:pRg st="8" end="8"/>
                                            </p:txEl>
                                          </p:spTgt>
                                        </p:tgtEl>
                                      </p:cBhvr>
                                    </p:animEffect>
                                    <p:anim calcmode="lin" valueType="num">
                                      <p:cBhvr>
                                        <p:cTn id="170"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0">
                                            <p:txEl>
                                              <p:pRg st="8" end="8"/>
                                            </p:txEl>
                                          </p:spTgt>
                                        </p:tgtEl>
                                      </p:cBhvr>
                                      <p:to x="100000" y="60000"/>
                                    </p:animScale>
                                    <p:animScale>
                                      <p:cBhvr>
                                        <p:cTn id="176" dur="166" decel="50000">
                                          <p:stCondLst>
                                            <p:cond delay="676"/>
                                          </p:stCondLst>
                                        </p:cTn>
                                        <p:tgtEl>
                                          <p:spTgt spid="10">
                                            <p:txEl>
                                              <p:pRg st="8" end="8"/>
                                            </p:txEl>
                                          </p:spTgt>
                                        </p:tgtEl>
                                      </p:cBhvr>
                                      <p:to x="100000" y="100000"/>
                                    </p:animScale>
                                    <p:animScale>
                                      <p:cBhvr>
                                        <p:cTn id="177" dur="26">
                                          <p:stCondLst>
                                            <p:cond delay="1312"/>
                                          </p:stCondLst>
                                        </p:cTn>
                                        <p:tgtEl>
                                          <p:spTgt spid="10">
                                            <p:txEl>
                                              <p:pRg st="8" end="8"/>
                                            </p:txEl>
                                          </p:spTgt>
                                        </p:tgtEl>
                                      </p:cBhvr>
                                      <p:to x="100000" y="80000"/>
                                    </p:animScale>
                                    <p:animScale>
                                      <p:cBhvr>
                                        <p:cTn id="178" dur="166" decel="50000">
                                          <p:stCondLst>
                                            <p:cond delay="1338"/>
                                          </p:stCondLst>
                                        </p:cTn>
                                        <p:tgtEl>
                                          <p:spTgt spid="10">
                                            <p:txEl>
                                              <p:pRg st="8" end="8"/>
                                            </p:txEl>
                                          </p:spTgt>
                                        </p:tgtEl>
                                      </p:cBhvr>
                                      <p:to x="100000" y="100000"/>
                                    </p:animScale>
                                    <p:animScale>
                                      <p:cBhvr>
                                        <p:cTn id="179" dur="26">
                                          <p:stCondLst>
                                            <p:cond delay="1642"/>
                                          </p:stCondLst>
                                        </p:cTn>
                                        <p:tgtEl>
                                          <p:spTgt spid="10">
                                            <p:txEl>
                                              <p:pRg st="8" end="8"/>
                                            </p:txEl>
                                          </p:spTgt>
                                        </p:tgtEl>
                                      </p:cBhvr>
                                      <p:to x="100000" y="90000"/>
                                    </p:animScale>
                                    <p:animScale>
                                      <p:cBhvr>
                                        <p:cTn id="180" dur="166" decel="50000">
                                          <p:stCondLst>
                                            <p:cond delay="1668"/>
                                          </p:stCondLst>
                                        </p:cTn>
                                        <p:tgtEl>
                                          <p:spTgt spid="10">
                                            <p:txEl>
                                              <p:pRg st="8" end="8"/>
                                            </p:txEl>
                                          </p:spTgt>
                                        </p:tgtEl>
                                      </p:cBhvr>
                                      <p:to x="100000" y="100000"/>
                                    </p:animScale>
                                    <p:animScale>
                                      <p:cBhvr>
                                        <p:cTn id="181" dur="26">
                                          <p:stCondLst>
                                            <p:cond delay="1808"/>
                                          </p:stCondLst>
                                        </p:cTn>
                                        <p:tgtEl>
                                          <p:spTgt spid="10">
                                            <p:txEl>
                                              <p:pRg st="8" end="8"/>
                                            </p:txEl>
                                          </p:spTgt>
                                        </p:tgtEl>
                                      </p:cBhvr>
                                      <p:to x="100000" y="95000"/>
                                    </p:animScale>
                                    <p:animScale>
                                      <p:cBhvr>
                                        <p:cTn id="182" dur="166" decel="50000">
                                          <p:stCondLst>
                                            <p:cond delay="1834"/>
                                          </p:stCondLst>
                                        </p:cTn>
                                        <p:tgtEl>
                                          <p:spTgt spid="10">
                                            <p:txEl>
                                              <p:pRg st="8" end="8"/>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10">
                                            <p:txEl>
                                              <p:pRg st="9" end="9"/>
                                            </p:txEl>
                                          </p:spTgt>
                                        </p:tgtEl>
                                        <p:attrNameLst>
                                          <p:attrName>style.visibility</p:attrName>
                                        </p:attrNameLst>
                                      </p:cBhvr>
                                      <p:to>
                                        <p:strVal val="visible"/>
                                      </p:to>
                                    </p:set>
                                    <p:animEffect transition="in" filter="wipe(down)">
                                      <p:cBhvr>
                                        <p:cTn id="187" dur="580">
                                          <p:stCondLst>
                                            <p:cond delay="0"/>
                                          </p:stCondLst>
                                        </p:cTn>
                                        <p:tgtEl>
                                          <p:spTgt spid="10">
                                            <p:txEl>
                                              <p:pRg st="9" end="9"/>
                                            </p:txEl>
                                          </p:spTgt>
                                        </p:tgtEl>
                                      </p:cBhvr>
                                    </p:animEffect>
                                    <p:anim calcmode="lin" valueType="num">
                                      <p:cBhvr>
                                        <p:cTn id="188"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10">
                                            <p:txEl>
                                              <p:pRg st="9" end="9"/>
                                            </p:txEl>
                                          </p:spTgt>
                                        </p:tgtEl>
                                      </p:cBhvr>
                                      <p:to x="100000" y="60000"/>
                                    </p:animScale>
                                    <p:animScale>
                                      <p:cBhvr>
                                        <p:cTn id="194" dur="166" decel="50000">
                                          <p:stCondLst>
                                            <p:cond delay="676"/>
                                          </p:stCondLst>
                                        </p:cTn>
                                        <p:tgtEl>
                                          <p:spTgt spid="10">
                                            <p:txEl>
                                              <p:pRg st="9" end="9"/>
                                            </p:txEl>
                                          </p:spTgt>
                                        </p:tgtEl>
                                      </p:cBhvr>
                                      <p:to x="100000" y="100000"/>
                                    </p:animScale>
                                    <p:animScale>
                                      <p:cBhvr>
                                        <p:cTn id="195" dur="26">
                                          <p:stCondLst>
                                            <p:cond delay="1312"/>
                                          </p:stCondLst>
                                        </p:cTn>
                                        <p:tgtEl>
                                          <p:spTgt spid="10">
                                            <p:txEl>
                                              <p:pRg st="9" end="9"/>
                                            </p:txEl>
                                          </p:spTgt>
                                        </p:tgtEl>
                                      </p:cBhvr>
                                      <p:to x="100000" y="80000"/>
                                    </p:animScale>
                                    <p:animScale>
                                      <p:cBhvr>
                                        <p:cTn id="196" dur="166" decel="50000">
                                          <p:stCondLst>
                                            <p:cond delay="1338"/>
                                          </p:stCondLst>
                                        </p:cTn>
                                        <p:tgtEl>
                                          <p:spTgt spid="10">
                                            <p:txEl>
                                              <p:pRg st="9" end="9"/>
                                            </p:txEl>
                                          </p:spTgt>
                                        </p:tgtEl>
                                      </p:cBhvr>
                                      <p:to x="100000" y="100000"/>
                                    </p:animScale>
                                    <p:animScale>
                                      <p:cBhvr>
                                        <p:cTn id="197" dur="26">
                                          <p:stCondLst>
                                            <p:cond delay="1642"/>
                                          </p:stCondLst>
                                        </p:cTn>
                                        <p:tgtEl>
                                          <p:spTgt spid="10">
                                            <p:txEl>
                                              <p:pRg st="9" end="9"/>
                                            </p:txEl>
                                          </p:spTgt>
                                        </p:tgtEl>
                                      </p:cBhvr>
                                      <p:to x="100000" y="90000"/>
                                    </p:animScale>
                                    <p:animScale>
                                      <p:cBhvr>
                                        <p:cTn id="198" dur="166" decel="50000">
                                          <p:stCondLst>
                                            <p:cond delay="1668"/>
                                          </p:stCondLst>
                                        </p:cTn>
                                        <p:tgtEl>
                                          <p:spTgt spid="10">
                                            <p:txEl>
                                              <p:pRg st="9" end="9"/>
                                            </p:txEl>
                                          </p:spTgt>
                                        </p:tgtEl>
                                      </p:cBhvr>
                                      <p:to x="100000" y="100000"/>
                                    </p:animScale>
                                    <p:animScale>
                                      <p:cBhvr>
                                        <p:cTn id="199" dur="26">
                                          <p:stCondLst>
                                            <p:cond delay="1808"/>
                                          </p:stCondLst>
                                        </p:cTn>
                                        <p:tgtEl>
                                          <p:spTgt spid="10">
                                            <p:txEl>
                                              <p:pRg st="9" end="9"/>
                                            </p:txEl>
                                          </p:spTgt>
                                        </p:tgtEl>
                                      </p:cBhvr>
                                      <p:to x="100000" y="95000"/>
                                    </p:animScale>
                                    <p:animScale>
                                      <p:cBhvr>
                                        <p:cTn id="200" dur="166" decel="50000">
                                          <p:stCondLst>
                                            <p:cond delay="1834"/>
                                          </p:stCondLst>
                                        </p:cTn>
                                        <p:tgtEl>
                                          <p:spTgt spid="10">
                                            <p:txEl>
                                              <p:pRg st="9" end="9"/>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10">
                                            <p:txEl>
                                              <p:pRg st="10" end="10"/>
                                            </p:txEl>
                                          </p:spTgt>
                                        </p:tgtEl>
                                        <p:attrNameLst>
                                          <p:attrName>style.visibility</p:attrName>
                                        </p:attrNameLst>
                                      </p:cBhvr>
                                      <p:to>
                                        <p:strVal val="visible"/>
                                      </p:to>
                                    </p:set>
                                    <p:animEffect transition="in" filter="wipe(down)">
                                      <p:cBhvr>
                                        <p:cTn id="205" dur="580">
                                          <p:stCondLst>
                                            <p:cond delay="0"/>
                                          </p:stCondLst>
                                        </p:cTn>
                                        <p:tgtEl>
                                          <p:spTgt spid="10">
                                            <p:txEl>
                                              <p:pRg st="10" end="10"/>
                                            </p:txEl>
                                          </p:spTgt>
                                        </p:tgtEl>
                                      </p:cBhvr>
                                    </p:animEffect>
                                    <p:anim calcmode="lin" valueType="num">
                                      <p:cBhvr>
                                        <p:cTn id="206"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10">
                                            <p:txEl>
                                              <p:pRg st="10" end="10"/>
                                            </p:txEl>
                                          </p:spTgt>
                                        </p:tgtEl>
                                      </p:cBhvr>
                                      <p:to x="100000" y="60000"/>
                                    </p:animScale>
                                    <p:animScale>
                                      <p:cBhvr>
                                        <p:cTn id="212" dur="166" decel="50000">
                                          <p:stCondLst>
                                            <p:cond delay="676"/>
                                          </p:stCondLst>
                                        </p:cTn>
                                        <p:tgtEl>
                                          <p:spTgt spid="10">
                                            <p:txEl>
                                              <p:pRg st="10" end="10"/>
                                            </p:txEl>
                                          </p:spTgt>
                                        </p:tgtEl>
                                      </p:cBhvr>
                                      <p:to x="100000" y="100000"/>
                                    </p:animScale>
                                    <p:animScale>
                                      <p:cBhvr>
                                        <p:cTn id="213" dur="26">
                                          <p:stCondLst>
                                            <p:cond delay="1312"/>
                                          </p:stCondLst>
                                        </p:cTn>
                                        <p:tgtEl>
                                          <p:spTgt spid="10">
                                            <p:txEl>
                                              <p:pRg st="10" end="10"/>
                                            </p:txEl>
                                          </p:spTgt>
                                        </p:tgtEl>
                                      </p:cBhvr>
                                      <p:to x="100000" y="80000"/>
                                    </p:animScale>
                                    <p:animScale>
                                      <p:cBhvr>
                                        <p:cTn id="214" dur="166" decel="50000">
                                          <p:stCondLst>
                                            <p:cond delay="1338"/>
                                          </p:stCondLst>
                                        </p:cTn>
                                        <p:tgtEl>
                                          <p:spTgt spid="10">
                                            <p:txEl>
                                              <p:pRg st="10" end="10"/>
                                            </p:txEl>
                                          </p:spTgt>
                                        </p:tgtEl>
                                      </p:cBhvr>
                                      <p:to x="100000" y="100000"/>
                                    </p:animScale>
                                    <p:animScale>
                                      <p:cBhvr>
                                        <p:cTn id="215" dur="26">
                                          <p:stCondLst>
                                            <p:cond delay="1642"/>
                                          </p:stCondLst>
                                        </p:cTn>
                                        <p:tgtEl>
                                          <p:spTgt spid="10">
                                            <p:txEl>
                                              <p:pRg st="10" end="10"/>
                                            </p:txEl>
                                          </p:spTgt>
                                        </p:tgtEl>
                                      </p:cBhvr>
                                      <p:to x="100000" y="90000"/>
                                    </p:animScale>
                                    <p:animScale>
                                      <p:cBhvr>
                                        <p:cTn id="216" dur="166" decel="50000">
                                          <p:stCondLst>
                                            <p:cond delay="1668"/>
                                          </p:stCondLst>
                                        </p:cTn>
                                        <p:tgtEl>
                                          <p:spTgt spid="10">
                                            <p:txEl>
                                              <p:pRg st="10" end="10"/>
                                            </p:txEl>
                                          </p:spTgt>
                                        </p:tgtEl>
                                      </p:cBhvr>
                                      <p:to x="100000" y="100000"/>
                                    </p:animScale>
                                    <p:animScale>
                                      <p:cBhvr>
                                        <p:cTn id="217" dur="26">
                                          <p:stCondLst>
                                            <p:cond delay="1808"/>
                                          </p:stCondLst>
                                        </p:cTn>
                                        <p:tgtEl>
                                          <p:spTgt spid="10">
                                            <p:txEl>
                                              <p:pRg st="10" end="10"/>
                                            </p:txEl>
                                          </p:spTgt>
                                        </p:tgtEl>
                                      </p:cBhvr>
                                      <p:to x="100000" y="95000"/>
                                    </p:animScale>
                                    <p:animScale>
                                      <p:cBhvr>
                                        <p:cTn id="218" dur="166" decel="50000">
                                          <p:stCondLst>
                                            <p:cond delay="1834"/>
                                          </p:stCondLst>
                                        </p:cTn>
                                        <p:tgtEl>
                                          <p:spTgt spid="10">
                                            <p:txEl>
                                              <p:pRg st="10" end="10"/>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10">
                                            <p:txEl>
                                              <p:pRg st="11" end="11"/>
                                            </p:txEl>
                                          </p:spTgt>
                                        </p:tgtEl>
                                        <p:attrNameLst>
                                          <p:attrName>style.visibility</p:attrName>
                                        </p:attrNameLst>
                                      </p:cBhvr>
                                      <p:to>
                                        <p:strVal val="visible"/>
                                      </p:to>
                                    </p:set>
                                    <p:animEffect transition="in" filter="wipe(down)">
                                      <p:cBhvr>
                                        <p:cTn id="223" dur="580">
                                          <p:stCondLst>
                                            <p:cond delay="0"/>
                                          </p:stCondLst>
                                        </p:cTn>
                                        <p:tgtEl>
                                          <p:spTgt spid="10">
                                            <p:txEl>
                                              <p:pRg st="11" end="11"/>
                                            </p:txEl>
                                          </p:spTgt>
                                        </p:tgtEl>
                                      </p:cBhvr>
                                    </p:animEffect>
                                    <p:anim calcmode="lin" valueType="num">
                                      <p:cBhvr>
                                        <p:cTn id="224" dur="1822" tmFilter="0,0; 0.14,0.36; 0.43,0.73; 0.71,0.91; 1.0,1.0">
                                          <p:stCondLst>
                                            <p:cond delay="0"/>
                                          </p:stCondLst>
                                        </p:cTn>
                                        <p:tgtEl>
                                          <p:spTgt spid="10">
                                            <p:txEl>
                                              <p:pRg st="11" end="11"/>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10">
                                            <p:txEl>
                                              <p:pRg st="11" end="11"/>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10">
                                            <p:txEl>
                                              <p:pRg st="11" end="11"/>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10">
                                            <p:txEl>
                                              <p:pRg st="11" end="11"/>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10">
                                            <p:txEl>
                                              <p:pRg st="11" end="11"/>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10">
                                            <p:txEl>
                                              <p:pRg st="11" end="11"/>
                                            </p:txEl>
                                          </p:spTgt>
                                        </p:tgtEl>
                                      </p:cBhvr>
                                      <p:to x="100000" y="60000"/>
                                    </p:animScale>
                                    <p:animScale>
                                      <p:cBhvr>
                                        <p:cTn id="230" dur="166" decel="50000">
                                          <p:stCondLst>
                                            <p:cond delay="676"/>
                                          </p:stCondLst>
                                        </p:cTn>
                                        <p:tgtEl>
                                          <p:spTgt spid="10">
                                            <p:txEl>
                                              <p:pRg st="11" end="11"/>
                                            </p:txEl>
                                          </p:spTgt>
                                        </p:tgtEl>
                                      </p:cBhvr>
                                      <p:to x="100000" y="100000"/>
                                    </p:animScale>
                                    <p:animScale>
                                      <p:cBhvr>
                                        <p:cTn id="231" dur="26">
                                          <p:stCondLst>
                                            <p:cond delay="1312"/>
                                          </p:stCondLst>
                                        </p:cTn>
                                        <p:tgtEl>
                                          <p:spTgt spid="10">
                                            <p:txEl>
                                              <p:pRg st="11" end="11"/>
                                            </p:txEl>
                                          </p:spTgt>
                                        </p:tgtEl>
                                      </p:cBhvr>
                                      <p:to x="100000" y="80000"/>
                                    </p:animScale>
                                    <p:animScale>
                                      <p:cBhvr>
                                        <p:cTn id="232" dur="166" decel="50000">
                                          <p:stCondLst>
                                            <p:cond delay="1338"/>
                                          </p:stCondLst>
                                        </p:cTn>
                                        <p:tgtEl>
                                          <p:spTgt spid="10">
                                            <p:txEl>
                                              <p:pRg st="11" end="11"/>
                                            </p:txEl>
                                          </p:spTgt>
                                        </p:tgtEl>
                                      </p:cBhvr>
                                      <p:to x="100000" y="100000"/>
                                    </p:animScale>
                                    <p:animScale>
                                      <p:cBhvr>
                                        <p:cTn id="233" dur="26">
                                          <p:stCondLst>
                                            <p:cond delay="1642"/>
                                          </p:stCondLst>
                                        </p:cTn>
                                        <p:tgtEl>
                                          <p:spTgt spid="10">
                                            <p:txEl>
                                              <p:pRg st="11" end="11"/>
                                            </p:txEl>
                                          </p:spTgt>
                                        </p:tgtEl>
                                      </p:cBhvr>
                                      <p:to x="100000" y="90000"/>
                                    </p:animScale>
                                    <p:animScale>
                                      <p:cBhvr>
                                        <p:cTn id="234" dur="166" decel="50000">
                                          <p:stCondLst>
                                            <p:cond delay="1668"/>
                                          </p:stCondLst>
                                        </p:cTn>
                                        <p:tgtEl>
                                          <p:spTgt spid="10">
                                            <p:txEl>
                                              <p:pRg st="11" end="11"/>
                                            </p:txEl>
                                          </p:spTgt>
                                        </p:tgtEl>
                                      </p:cBhvr>
                                      <p:to x="100000" y="100000"/>
                                    </p:animScale>
                                    <p:animScale>
                                      <p:cBhvr>
                                        <p:cTn id="235" dur="26">
                                          <p:stCondLst>
                                            <p:cond delay="1808"/>
                                          </p:stCondLst>
                                        </p:cTn>
                                        <p:tgtEl>
                                          <p:spTgt spid="10">
                                            <p:txEl>
                                              <p:pRg st="11" end="11"/>
                                            </p:txEl>
                                          </p:spTgt>
                                        </p:tgtEl>
                                      </p:cBhvr>
                                      <p:to x="100000" y="95000"/>
                                    </p:animScale>
                                    <p:animScale>
                                      <p:cBhvr>
                                        <p:cTn id="236" dur="166" decel="50000">
                                          <p:stCondLst>
                                            <p:cond delay="1834"/>
                                          </p:stCondLst>
                                        </p:cTn>
                                        <p:tgtEl>
                                          <p:spTgt spid="10">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Kaliteli(Başarılı) Kodlama</a:t>
            </a:r>
          </a:p>
        </p:txBody>
      </p:sp>
      <p:sp>
        <p:nvSpPr>
          <p:cNvPr id="3" name="İçerik Yer Tutucusu 2"/>
          <p:cNvSpPr>
            <a:spLocks noGrp="1"/>
          </p:cNvSpPr>
          <p:nvPr>
            <p:ph idx="1"/>
          </p:nvPr>
        </p:nvSpPr>
        <p:spPr>
          <a:xfrm>
            <a:off x="680321" y="2336873"/>
            <a:ext cx="9613861" cy="4028758"/>
          </a:xfrm>
        </p:spPr>
        <p:txBody>
          <a:bodyPr>
            <a:normAutofit fontScale="85000" lnSpcReduction="20000"/>
          </a:bodyPr>
          <a:lstStyle/>
          <a:p>
            <a:r>
              <a:rPr lang="tr-TR" dirty="0"/>
              <a:t>Yorum yazmamanın veya çok az yorum yazmanın kötü bir alışkanlık olduğunu zaten </a:t>
            </a:r>
            <a:r>
              <a:rPr lang="tr-TR" dirty="0" err="1"/>
              <a:t>biliyoruz.Kodda</a:t>
            </a:r>
            <a:r>
              <a:rPr lang="tr-TR" dirty="0"/>
              <a:t> mutlaka yorum satırı bulunmalıdır.</a:t>
            </a:r>
          </a:p>
          <a:p>
            <a:r>
              <a:rPr lang="tr-TR" dirty="0"/>
              <a:t>Çok fazla yorum satırı yazmak zorunda </a:t>
            </a:r>
            <a:r>
              <a:rPr lang="tr-TR" dirty="0" err="1"/>
              <a:t>kalıyorsanız,bu</a:t>
            </a:r>
            <a:r>
              <a:rPr lang="tr-TR" dirty="0"/>
              <a:t> sizin kodu sağlam ve kendi kendini anlatır şekilde yazmadığınızı ve bu yüzden sürekli açıklamak zorunda olduğunuzu gösterir.</a:t>
            </a:r>
          </a:p>
          <a:p>
            <a:r>
              <a:rPr lang="tr-TR" dirty="0"/>
              <a:t>En fazla kod satırları sayısı kadar yorum satırı olmalı.</a:t>
            </a:r>
          </a:p>
          <a:p>
            <a:r>
              <a:rPr lang="tr-TR" dirty="0"/>
              <a:t>Kodlamanın düzenli </a:t>
            </a:r>
            <a:r>
              <a:rPr lang="tr-TR" dirty="0" err="1"/>
              <a:t>yani,kod</a:t>
            </a:r>
            <a:r>
              <a:rPr lang="tr-TR" dirty="0"/>
              <a:t> </a:t>
            </a:r>
            <a:r>
              <a:rPr lang="tr-TR" dirty="0" err="1"/>
              <a:t>girintilemesi</a:t>
            </a:r>
            <a:r>
              <a:rPr lang="tr-TR" dirty="0"/>
              <a:t> kuralına uygun olarak yapılması en doğrusudur.</a:t>
            </a:r>
          </a:p>
          <a:p>
            <a:r>
              <a:rPr lang="tr-TR" dirty="0"/>
              <a:t>Bir yazılım dilini çok iyi biliyorsunuz </a:t>
            </a:r>
            <a:r>
              <a:rPr lang="tr-TR" dirty="0" err="1"/>
              <a:t>diye,gereksiz</a:t>
            </a:r>
            <a:r>
              <a:rPr lang="tr-TR" dirty="0"/>
              <a:t> yere satır </a:t>
            </a:r>
            <a:r>
              <a:rPr lang="tr-TR" dirty="0" err="1"/>
              <a:t>harcamayın,en</a:t>
            </a:r>
            <a:r>
              <a:rPr lang="tr-TR" dirty="0"/>
              <a:t> az satırla yazılan kod en başarılıdır.</a:t>
            </a:r>
          </a:p>
          <a:p>
            <a:r>
              <a:rPr lang="tr-TR" dirty="0"/>
              <a:t>Oluşturduğunuz Algoritmayı kodlamanızla kıyaslayın ve eşit olmasını sağlayın.</a:t>
            </a:r>
          </a:p>
          <a:p>
            <a:r>
              <a:rPr lang="tr-TR" dirty="0"/>
              <a:t>Hata yapmaktan korkmayın , önemli olan hata yapmamak değil , düzeltilmeyecek hata yapmamaktır.</a:t>
            </a:r>
          </a:p>
          <a:p>
            <a:r>
              <a:rPr lang="tr-TR" dirty="0"/>
              <a:t>Sizin dışınızda birden fazla kişiye kodlamanızı kontrol ettirin.</a:t>
            </a:r>
          </a:p>
          <a:p>
            <a:endParaRPr lang="tr-TR" dirty="0"/>
          </a:p>
          <a:p>
            <a:endParaRPr lang="tr-TR" dirty="0"/>
          </a:p>
        </p:txBody>
      </p:sp>
    </p:spTree>
    <p:extLst>
      <p:ext uri="{BB962C8B-B14F-4D97-AF65-F5344CB8AC3E}">
        <p14:creationId xmlns:p14="http://schemas.microsoft.com/office/powerpoint/2010/main" val="2662139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Hosting</a:t>
            </a:r>
            <a:r>
              <a:rPr lang="tr-TR" dirty="0"/>
              <a:t> (Barındırma)</a:t>
            </a:r>
          </a:p>
        </p:txBody>
      </p:sp>
      <p:sp>
        <p:nvSpPr>
          <p:cNvPr id="3" name="İçerik Yer Tutucusu 2"/>
          <p:cNvSpPr>
            <a:spLocks noGrp="1"/>
          </p:cNvSpPr>
          <p:nvPr>
            <p:ph idx="1"/>
          </p:nvPr>
        </p:nvSpPr>
        <p:spPr/>
        <p:txBody>
          <a:bodyPr>
            <a:normAutofit fontScale="85000" lnSpcReduction="20000"/>
          </a:bodyPr>
          <a:lstStyle/>
          <a:p>
            <a:r>
              <a:rPr lang="tr-TR" dirty="0" err="1"/>
              <a:t>Hosting</a:t>
            </a:r>
            <a:r>
              <a:rPr lang="tr-TR" dirty="0"/>
              <a:t> veya Barındırma, bir web sitesinde yayınlanmak istenen sayfaların, resimlerin veya dokümanların internet kullanıcıları tarafından erişebileceği bir bilgisayarda tutulmasıdır. Barındırma hizmeti web sitesinde bulundurulmak istenen içeriğin yüklendiği ve web sayfasının arka yüzüdür.</a:t>
            </a:r>
          </a:p>
          <a:p>
            <a:r>
              <a:rPr lang="tr-TR" dirty="0"/>
              <a:t>İnternette site yayınlamak için özel olarak üretilmiş, internet omurgasına çok hızlı bağlantısı olan, yüzlerce kullanıcıya aynı anda hizmet verebilecek bir bilgisayarda yayınlanmak istenilen dosyanın saklanması gerekir.</a:t>
            </a:r>
          </a:p>
          <a:p>
            <a:r>
              <a:rPr lang="tr-TR" dirty="0"/>
              <a:t>Web sitesine ait dosyaları saklayan ve kullanıcıların erişimine sunan bu bilgisayarlara web sunucusu(web server) </a:t>
            </a:r>
            <a:r>
              <a:rPr lang="tr-TR" dirty="0" err="1"/>
              <a:t>denir.Bu</a:t>
            </a:r>
            <a:r>
              <a:rPr lang="tr-TR" dirty="0"/>
              <a:t> veri saklama ve yayınlama işlemine de Web </a:t>
            </a:r>
            <a:r>
              <a:rPr lang="tr-TR" dirty="0" err="1"/>
              <a:t>Hosting</a:t>
            </a:r>
            <a:r>
              <a:rPr lang="tr-TR" dirty="0"/>
              <a:t> denir.</a:t>
            </a:r>
          </a:p>
          <a:p>
            <a:r>
              <a:rPr lang="tr-TR" dirty="0"/>
              <a:t>Web </a:t>
            </a:r>
            <a:r>
              <a:rPr lang="tr-TR" dirty="0" err="1"/>
              <a:t>hosting</a:t>
            </a:r>
            <a:r>
              <a:rPr lang="tr-TR" dirty="0"/>
              <a:t> işlemini yapan yüzlerce firma ve her firmanın uygun olabilecek farklı boyutlardaki </a:t>
            </a:r>
            <a:r>
              <a:rPr lang="tr-TR" dirty="0" err="1"/>
              <a:t>hosting</a:t>
            </a:r>
            <a:r>
              <a:rPr lang="tr-TR" dirty="0"/>
              <a:t> paketleri vardır.</a:t>
            </a:r>
          </a:p>
          <a:p>
            <a:r>
              <a:rPr lang="tr-TR" dirty="0"/>
              <a:t>Size uygun olanı seçip bir </a:t>
            </a:r>
            <a:r>
              <a:rPr lang="tr-TR" dirty="0" err="1"/>
              <a:t>hosting</a:t>
            </a:r>
            <a:r>
              <a:rPr lang="tr-TR" dirty="0"/>
              <a:t> firmasından </a:t>
            </a:r>
            <a:r>
              <a:rPr lang="tr-TR" dirty="0" err="1"/>
              <a:t>host</a:t>
            </a:r>
            <a:r>
              <a:rPr lang="tr-TR" dirty="0"/>
              <a:t> kiralayabilirsiniz.</a:t>
            </a:r>
          </a:p>
          <a:p>
            <a:endParaRPr lang="tr-TR" dirty="0"/>
          </a:p>
        </p:txBody>
      </p:sp>
    </p:spTree>
    <p:extLst>
      <p:ext uri="{BB962C8B-B14F-4D97-AF65-F5344CB8AC3E}">
        <p14:creationId xmlns:p14="http://schemas.microsoft.com/office/powerpoint/2010/main" val="411818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Hosting</a:t>
            </a:r>
            <a:r>
              <a:rPr lang="tr-TR" dirty="0"/>
              <a:t> (Barındırma)</a:t>
            </a:r>
          </a:p>
        </p:txBody>
      </p:sp>
      <p:sp>
        <p:nvSpPr>
          <p:cNvPr id="3" name="İçerik Yer Tutucusu 2"/>
          <p:cNvSpPr>
            <a:spLocks noGrp="1"/>
          </p:cNvSpPr>
          <p:nvPr>
            <p:ph idx="1"/>
          </p:nvPr>
        </p:nvSpPr>
        <p:spPr/>
        <p:txBody>
          <a:bodyPr>
            <a:normAutofit/>
          </a:bodyPr>
          <a:lstStyle/>
          <a:p>
            <a:r>
              <a:rPr lang="tr-TR" dirty="0"/>
              <a:t>Web </a:t>
            </a:r>
            <a:r>
              <a:rPr lang="tr-TR" dirty="0" err="1"/>
              <a:t>hosting</a:t>
            </a:r>
            <a:r>
              <a:rPr lang="tr-TR" dirty="0"/>
              <a:t> hizmeti sağlayan firmalardan bazıları : </a:t>
            </a:r>
          </a:p>
          <a:p>
            <a:r>
              <a:rPr lang="tr-TR" dirty="0"/>
              <a:t>-</a:t>
            </a:r>
            <a:r>
              <a:rPr lang="tr-TR" dirty="0" err="1"/>
              <a:t>Natro</a:t>
            </a:r>
            <a:endParaRPr lang="tr-TR" dirty="0"/>
          </a:p>
          <a:p>
            <a:r>
              <a:rPr lang="tr-TR" dirty="0"/>
              <a:t>-</a:t>
            </a:r>
            <a:r>
              <a:rPr lang="tr-TR" dirty="0" err="1"/>
              <a:t>Godaddy</a:t>
            </a:r>
            <a:endParaRPr lang="tr-TR" dirty="0"/>
          </a:p>
          <a:p>
            <a:r>
              <a:rPr lang="tr-TR" dirty="0"/>
              <a:t>-</a:t>
            </a:r>
            <a:r>
              <a:rPr lang="tr-TR" dirty="0" err="1"/>
              <a:t>Hostinger</a:t>
            </a:r>
            <a:endParaRPr lang="tr-TR" dirty="0"/>
          </a:p>
          <a:p>
            <a:r>
              <a:rPr lang="tr-TR" dirty="0"/>
              <a:t>-</a:t>
            </a:r>
            <a:r>
              <a:rPr lang="tr-TR" dirty="0" err="1"/>
              <a:t>Hosting</a:t>
            </a:r>
            <a:endParaRPr lang="tr-TR" dirty="0"/>
          </a:p>
          <a:p>
            <a:r>
              <a:rPr lang="tr-TR" dirty="0"/>
              <a:t>-</a:t>
            </a:r>
            <a:r>
              <a:rPr lang="tr-TR" dirty="0" err="1"/>
              <a:t>Turhost</a:t>
            </a:r>
            <a:endParaRPr lang="tr-TR" dirty="0"/>
          </a:p>
          <a:p>
            <a:endParaRPr lang="tr-TR" dirty="0"/>
          </a:p>
          <a:p>
            <a:endParaRPr lang="tr-TR" dirty="0"/>
          </a:p>
        </p:txBody>
      </p:sp>
    </p:spTree>
    <p:extLst>
      <p:ext uri="{BB962C8B-B14F-4D97-AF65-F5344CB8AC3E}">
        <p14:creationId xmlns:p14="http://schemas.microsoft.com/office/powerpoint/2010/main" val="834413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FTP</a:t>
            </a:r>
          </a:p>
        </p:txBody>
      </p:sp>
      <p:sp>
        <p:nvSpPr>
          <p:cNvPr id="3" name="İçerik Yer Tutucusu 2"/>
          <p:cNvSpPr>
            <a:spLocks noGrp="1"/>
          </p:cNvSpPr>
          <p:nvPr>
            <p:ph idx="1"/>
          </p:nvPr>
        </p:nvSpPr>
        <p:spPr/>
        <p:txBody>
          <a:bodyPr/>
          <a:lstStyle/>
          <a:p>
            <a:r>
              <a:rPr lang="tr-TR" dirty="0"/>
              <a:t>File Transfer Protocol yani Dosya Aktarım </a:t>
            </a:r>
            <a:r>
              <a:rPr lang="tr-TR" dirty="0" err="1"/>
              <a:t>Protokülüdür</a:t>
            </a:r>
            <a:r>
              <a:rPr lang="tr-TR" dirty="0"/>
              <a:t>.</a:t>
            </a:r>
          </a:p>
          <a:p>
            <a:r>
              <a:rPr lang="tr-TR" dirty="0"/>
              <a:t>Bir dosyayı FTP kullanarak başka bir TCP/IP ağı üzerindeki kullanıcıya yollamak için o ağdaki bilgisayarlarda geçerli bir kullanıcı ismi ve şifresi </a:t>
            </a:r>
            <a:r>
              <a:rPr lang="tr-TR" dirty="0" err="1"/>
              <a:t>gerekmektedir.Bunu</a:t>
            </a:r>
            <a:r>
              <a:rPr lang="tr-TR" dirty="0"/>
              <a:t> size </a:t>
            </a:r>
            <a:r>
              <a:rPr lang="tr-TR" dirty="0" err="1"/>
              <a:t>hosting</a:t>
            </a:r>
            <a:r>
              <a:rPr lang="tr-TR" dirty="0"/>
              <a:t> firmanız sağlayacaktır.</a:t>
            </a:r>
          </a:p>
          <a:p>
            <a:r>
              <a:rPr lang="tr-TR" dirty="0"/>
              <a:t>FTP için kullanılan kolay programlar </a:t>
            </a:r>
            <a:r>
              <a:rPr lang="tr-TR" dirty="0" err="1"/>
              <a:t>mevcuttur.Örneğin</a:t>
            </a:r>
            <a:r>
              <a:rPr lang="tr-TR" dirty="0"/>
              <a:t> : </a:t>
            </a:r>
            <a:r>
              <a:rPr lang="tr-TR" dirty="0" err="1"/>
              <a:t>Filezella,CuteFTP</a:t>
            </a:r>
            <a:r>
              <a:rPr lang="tr-TR" dirty="0"/>
              <a:t> vb.</a:t>
            </a:r>
          </a:p>
          <a:p>
            <a:r>
              <a:rPr lang="tr-TR" dirty="0"/>
              <a:t>Web sitesiyle ilgili kodlamaların yer aldığı dosyalar FTP ye yüklenir.</a:t>
            </a:r>
          </a:p>
        </p:txBody>
      </p:sp>
    </p:spTree>
    <p:extLst>
      <p:ext uri="{BB962C8B-B14F-4D97-AF65-F5344CB8AC3E}">
        <p14:creationId xmlns:p14="http://schemas.microsoft.com/office/powerpoint/2010/main" val="394493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Editörler</a:t>
            </a:r>
          </a:p>
        </p:txBody>
      </p:sp>
      <p:sp>
        <p:nvSpPr>
          <p:cNvPr id="3" name="İçerik Yer Tutucusu 2"/>
          <p:cNvSpPr>
            <a:spLocks noGrp="1"/>
          </p:cNvSpPr>
          <p:nvPr>
            <p:ph idx="1"/>
          </p:nvPr>
        </p:nvSpPr>
        <p:spPr/>
        <p:txBody>
          <a:bodyPr/>
          <a:lstStyle/>
          <a:p>
            <a:r>
              <a:rPr lang="tr-TR" dirty="0"/>
              <a:t>Dosyaları düzenlemek için bir editöre ihtiyaç duyulur.</a:t>
            </a:r>
          </a:p>
          <a:p>
            <a:r>
              <a:rPr lang="tr-TR" dirty="0"/>
              <a:t>Bunu metin belgesiyle de yapabilirsiniz, fakat daha işlevsel olan programlar da mevcuttur.</a:t>
            </a:r>
          </a:p>
          <a:p>
            <a:r>
              <a:rPr lang="tr-TR" dirty="0"/>
              <a:t>Örnek : </a:t>
            </a:r>
            <a:r>
              <a:rPr lang="tr-TR" dirty="0" err="1"/>
              <a:t>DreamWeaver</a:t>
            </a:r>
            <a:r>
              <a:rPr lang="tr-TR" dirty="0"/>
              <a:t>, </a:t>
            </a:r>
            <a:r>
              <a:rPr lang="tr-TR" dirty="0" err="1"/>
              <a:t>Note</a:t>
            </a:r>
            <a:r>
              <a:rPr lang="tr-TR" dirty="0"/>
              <a:t>++, Notepad2 gibi…</a:t>
            </a:r>
          </a:p>
          <a:p>
            <a:r>
              <a:rPr lang="tr-TR" dirty="0"/>
              <a:t>Kod yazımını daha kolay ve akılda tutulur hale getirir.</a:t>
            </a:r>
          </a:p>
          <a:p>
            <a:endParaRPr lang="tr-TR" dirty="0"/>
          </a:p>
        </p:txBody>
      </p:sp>
    </p:spTree>
    <p:extLst>
      <p:ext uri="{BB962C8B-B14F-4D97-AF65-F5344CB8AC3E}">
        <p14:creationId xmlns:p14="http://schemas.microsoft.com/office/powerpoint/2010/main" val="419807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Host Yönetim Paneli</a:t>
            </a:r>
          </a:p>
        </p:txBody>
      </p:sp>
      <p:sp>
        <p:nvSpPr>
          <p:cNvPr id="3" name="İçerik Yer Tutucusu 2"/>
          <p:cNvSpPr>
            <a:spLocks noGrp="1"/>
          </p:cNvSpPr>
          <p:nvPr>
            <p:ph idx="1"/>
          </p:nvPr>
        </p:nvSpPr>
        <p:spPr/>
        <p:txBody>
          <a:bodyPr/>
          <a:lstStyle/>
          <a:p>
            <a:r>
              <a:rPr lang="tr-TR" dirty="0"/>
              <a:t>Herhangi bir firmadan alacağınız </a:t>
            </a:r>
            <a:r>
              <a:rPr lang="tr-TR" dirty="0" err="1"/>
              <a:t>hostunuzun</a:t>
            </a:r>
            <a:r>
              <a:rPr lang="tr-TR" dirty="0"/>
              <a:t> yönetim panelini kullanmayı bilmek gerekir.</a:t>
            </a:r>
          </a:p>
          <a:p>
            <a:r>
              <a:rPr lang="tr-TR" dirty="0"/>
              <a:t>Veri tabanı oluşturma işlemi için özellikle kullanmayı bilmeniz gerekir.</a:t>
            </a:r>
          </a:p>
          <a:p>
            <a:r>
              <a:rPr lang="tr-TR" dirty="0"/>
              <a:t>Firmadan firmaya değişiklik gösterebilir.</a:t>
            </a:r>
          </a:p>
          <a:p>
            <a:endParaRPr lang="tr-TR" dirty="0"/>
          </a:p>
        </p:txBody>
      </p:sp>
    </p:spTree>
    <p:extLst>
      <p:ext uri="{BB962C8B-B14F-4D97-AF65-F5344CB8AC3E}">
        <p14:creationId xmlns:p14="http://schemas.microsoft.com/office/powerpoint/2010/main" val="73362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a:t>
            </a:r>
          </a:p>
        </p:txBody>
      </p:sp>
      <p:sp>
        <p:nvSpPr>
          <p:cNvPr id="3" name="İçerik Yer Tutucusu 2"/>
          <p:cNvSpPr>
            <a:spLocks noGrp="1"/>
          </p:cNvSpPr>
          <p:nvPr>
            <p:ph idx="1"/>
          </p:nvPr>
        </p:nvSpPr>
        <p:spPr/>
        <p:txBody>
          <a:bodyPr>
            <a:normAutofit fontScale="62500" lnSpcReduction="20000"/>
          </a:bodyPr>
          <a:lstStyle/>
          <a:p>
            <a:r>
              <a:rPr lang="tr-TR" dirty="0" err="1"/>
              <a:t>Veritabanı</a:t>
            </a:r>
            <a:r>
              <a:rPr lang="tr-TR" dirty="0"/>
              <a:t> yada </a:t>
            </a:r>
            <a:r>
              <a:rPr lang="tr-TR" dirty="0" err="1"/>
              <a:t>ingilizce</a:t>
            </a:r>
            <a:r>
              <a:rPr lang="tr-TR" dirty="0"/>
              <a:t> </a:t>
            </a:r>
            <a:r>
              <a:rPr lang="tr-TR" dirty="0" err="1"/>
              <a:t>database</a:t>
            </a:r>
            <a:r>
              <a:rPr lang="tr-TR" dirty="0"/>
              <a:t> kavramı, verilerin belirli bir düzene göre depolandığı sistemlere verilen genel bir isimdir. Günümüzde özel veya kamu kuruluşların hepsi bünyesinde barındırdıkları bilgileri </a:t>
            </a:r>
            <a:r>
              <a:rPr lang="tr-TR" dirty="0" err="1"/>
              <a:t>veritabanında</a:t>
            </a:r>
            <a:r>
              <a:rPr lang="tr-TR" dirty="0"/>
              <a:t> tutarlar. </a:t>
            </a:r>
            <a:r>
              <a:rPr lang="tr-TR" dirty="0" err="1"/>
              <a:t>Nüfüs</a:t>
            </a:r>
            <a:r>
              <a:rPr lang="tr-TR" dirty="0"/>
              <a:t> müdürlükleri, bankalar, okul ve üniversiteler kayıtlı olan onca kişi arasından istenen </a:t>
            </a:r>
            <a:r>
              <a:rPr lang="tr-TR" dirty="0" err="1"/>
              <a:t>bilgileye</a:t>
            </a:r>
            <a:r>
              <a:rPr lang="tr-TR" dirty="0"/>
              <a:t> saniyeler içerinde ulaşabiliyorsa bu </a:t>
            </a:r>
            <a:r>
              <a:rPr lang="tr-TR" dirty="0" err="1"/>
              <a:t>veritabanı</a:t>
            </a:r>
            <a:r>
              <a:rPr lang="tr-TR" dirty="0"/>
              <a:t> sistemlerinin sayesindedir.</a:t>
            </a:r>
          </a:p>
          <a:p>
            <a:r>
              <a:rPr lang="tr-TR" dirty="0" err="1"/>
              <a:t>Veritabanı</a:t>
            </a:r>
            <a:r>
              <a:rPr lang="tr-TR" dirty="0"/>
              <a:t> yönetim sistemi diğer adıyla DBMS (Database Management </a:t>
            </a:r>
            <a:r>
              <a:rPr lang="tr-TR" dirty="0" err="1"/>
              <a:t>System</a:t>
            </a:r>
            <a:r>
              <a:rPr lang="tr-TR" dirty="0"/>
              <a:t>), elektronik ortamda ki verilerin yönetilmesinden (yani </a:t>
            </a:r>
            <a:r>
              <a:rPr lang="tr-TR" dirty="0" err="1"/>
              <a:t>veritabanından</a:t>
            </a:r>
            <a:r>
              <a:rPr lang="tr-TR" dirty="0"/>
              <a:t>) sorumlu olan programlara verilen isimdir.</a:t>
            </a:r>
          </a:p>
          <a:p>
            <a:r>
              <a:rPr lang="tr-TR" dirty="0"/>
              <a:t>DBMS sistemleri;</a:t>
            </a:r>
          </a:p>
          <a:p>
            <a:r>
              <a:rPr lang="tr-TR" dirty="0" err="1"/>
              <a:t>Veritabanındaki</a:t>
            </a:r>
            <a:r>
              <a:rPr lang="tr-TR" dirty="0"/>
              <a:t> tabloları oluşturmak,</a:t>
            </a:r>
          </a:p>
          <a:p>
            <a:r>
              <a:rPr lang="tr-TR" dirty="0"/>
              <a:t>Tablolara kayıt eklemek, silmek, güncellemek,</a:t>
            </a:r>
          </a:p>
          <a:p>
            <a:r>
              <a:rPr lang="tr-TR" dirty="0"/>
              <a:t>Belirtilen koşullara göre verileri sorgulamak ve raporlamak,</a:t>
            </a:r>
          </a:p>
          <a:p>
            <a:r>
              <a:rPr lang="tr-TR" dirty="0"/>
              <a:t>Verilere erişim için gereken izinleri belirlemek,</a:t>
            </a:r>
          </a:p>
          <a:p>
            <a:r>
              <a:rPr lang="tr-TR" dirty="0"/>
              <a:t>Verilerin yedeklenmesi işlemlerini gerçekleştirmek,</a:t>
            </a:r>
          </a:p>
          <a:p>
            <a:r>
              <a:rPr lang="tr-TR" dirty="0"/>
              <a:t>Verilere yetkisiz erişime engel olmak,</a:t>
            </a:r>
          </a:p>
          <a:p>
            <a:r>
              <a:rPr lang="tr-TR" dirty="0"/>
              <a:t>Verilerin analizini gerçekleştirmek, gibi görevleri yerine getirirler.</a:t>
            </a:r>
          </a:p>
          <a:p>
            <a:endParaRPr lang="tr-TR" dirty="0"/>
          </a:p>
        </p:txBody>
      </p:sp>
    </p:spTree>
    <p:extLst>
      <p:ext uri="{BB962C8B-B14F-4D97-AF65-F5344CB8AC3E}">
        <p14:creationId xmlns:p14="http://schemas.microsoft.com/office/powerpoint/2010/main" val="198748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Ders İçeriği ve Kuralları</a:t>
            </a:r>
          </a:p>
        </p:txBody>
      </p:sp>
      <p:sp>
        <p:nvSpPr>
          <p:cNvPr id="3" name="İçerik Yer Tutucusu 2"/>
          <p:cNvSpPr>
            <a:spLocks noGrp="1"/>
          </p:cNvSpPr>
          <p:nvPr>
            <p:ph idx="1"/>
          </p:nvPr>
        </p:nvSpPr>
        <p:spPr/>
        <p:txBody>
          <a:bodyPr>
            <a:normAutofit fontScale="92500" lnSpcReduction="10000"/>
          </a:bodyPr>
          <a:lstStyle/>
          <a:p>
            <a:r>
              <a:rPr lang="tr-TR" dirty="0"/>
              <a:t>2 uygulama ve 2 teori olmak üzere haftada toplam 4 saat yapılır.</a:t>
            </a:r>
          </a:p>
          <a:p>
            <a:r>
              <a:rPr lang="tr-TR" dirty="0"/>
              <a:t>%30 Vize , %20 Proje ve %50 Final Sınavı</a:t>
            </a:r>
          </a:p>
          <a:p>
            <a:r>
              <a:rPr lang="tr-TR" dirty="0"/>
              <a:t>Salı 13:10 – 17:00</a:t>
            </a:r>
          </a:p>
          <a:p>
            <a:r>
              <a:rPr lang="tr-TR" dirty="0"/>
              <a:t>Web Programlama Temelleri</a:t>
            </a:r>
          </a:p>
          <a:p>
            <a:r>
              <a:rPr lang="tr-TR" dirty="0"/>
              <a:t>Web Tasarım</a:t>
            </a:r>
          </a:p>
          <a:p>
            <a:r>
              <a:rPr lang="tr-TR" dirty="0"/>
              <a:t>Yazılım Proje oluşturma kuralları/Maliyet Hesaplama</a:t>
            </a:r>
          </a:p>
          <a:p>
            <a:r>
              <a:rPr lang="tr-TR" dirty="0"/>
              <a:t>Yazılım Bakım Çeşitleri</a:t>
            </a:r>
          </a:p>
          <a:p>
            <a:r>
              <a:rPr lang="tr-TR" dirty="0"/>
              <a:t>Web Sitesi oluşturma</a:t>
            </a:r>
          </a:p>
          <a:p>
            <a:r>
              <a:rPr lang="tr-TR" dirty="0"/>
              <a:t>Derste İZİNSİZ bir şekilde ses veya görüntü alan kişilere ceza uygulanır !</a:t>
            </a:r>
          </a:p>
          <a:p>
            <a:pPr marL="0" indent="0">
              <a:buNone/>
            </a:pPr>
            <a:endParaRPr lang="tr-TR" dirty="0"/>
          </a:p>
        </p:txBody>
      </p:sp>
    </p:spTree>
    <p:extLst>
      <p:ext uri="{BB962C8B-B14F-4D97-AF65-F5344CB8AC3E}">
        <p14:creationId xmlns:p14="http://schemas.microsoft.com/office/powerpoint/2010/main" val="1340742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wipe(down)">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wipe(down)">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a:t>
            </a:r>
          </a:p>
        </p:txBody>
      </p:sp>
      <p:sp>
        <p:nvSpPr>
          <p:cNvPr id="3" name="İçerik Yer Tutucusu 2"/>
          <p:cNvSpPr>
            <a:spLocks noGrp="1"/>
          </p:cNvSpPr>
          <p:nvPr>
            <p:ph idx="1"/>
          </p:nvPr>
        </p:nvSpPr>
        <p:spPr/>
        <p:txBody>
          <a:bodyPr>
            <a:normAutofit/>
          </a:bodyPr>
          <a:lstStyle/>
          <a:p>
            <a:r>
              <a:rPr lang="tr-TR" dirty="0" err="1"/>
              <a:t>Veritabanı</a:t>
            </a:r>
            <a:r>
              <a:rPr lang="tr-TR" dirty="0"/>
              <a:t> yönetim sistemleri genellikle yüksek ücretli programlar olmalarına rağmen, akademik kullanılama sunulmuş yada açık kaynak kodlu </a:t>
            </a:r>
            <a:r>
              <a:rPr lang="tr-TR" dirty="0" err="1"/>
              <a:t>veritabanı</a:t>
            </a:r>
            <a:r>
              <a:rPr lang="tr-TR" dirty="0"/>
              <a:t> sistemleri de bulunmaktadır. </a:t>
            </a:r>
          </a:p>
          <a:p>
            <a:r>
              <a:rPr lang="tr-TR" dirty="0"/>
              <a:t>En yayın kullanılan </a:t>
            </a:r>
            <a:r>
              <a:rPr lang="tr-TR" dirty="0" err="1"/>
              <a:t>veritabanları</a:t>
            </a:r>
            <a:r>
              <a:rPr lang="tr-TR" dirty="0"/>
              <a:t> :</a:t>
            </a:r>
          </a:p>
          <a:p>
            <a:r>
              <a:rPr lang="tr-TR" b="1" dirty="0"/>
              <a:t>MS </a:t>
            </a:r>
            <a:r>
              <a:rPr lang="tr-TR" b="1" dirty="0" err="1"/>
              <a:t>Sql</a:t>
            </a:r>
            <a:r>
              <a:rPr lang="tr-TR" b="1" dirty="0"/>
              <a:t> Server</a:t>
            </a:r>
            <a:r>
              <a:rPr lang="tr-TR" dirty="0"/>
              <a:t>, </a:t>
            </a:r>
            <a:r>
              <a:rPr lang="tr-TR" b="1" dirty="0"/>
              <a:t>Access</a:t>
            </a:r>
            <a:r>
              <a:rPr lang="tr-TR" dirty="0"/>
              <a:t>, </a:t>
            </a:r>
            <a:r>
              <a:rPr lang="tr-TR" b="1" dirty="0" err="1"/>
              <a:t>Oracle</a:t>
            </a:r>
            <a:r>
              <a:rPr lang="tr-TR" dirty="0"/>
              <a:t> ve </a:t>
            </a:r>
            <a:r>
              <a:rPr lang="tr-TR" b="1" dirty="0" err="1"/>
              <a:t>Mysql</a:t>
            </a:r>
            <a:r>
              <a:rPr lang="tr-TR" dirty="0"/>
              <a:t> </a:t>
            </a:r>
            <a:r>
              <a:rPr lang="tr-TR" dirty="0" err="1"/>
              <a:t>dir</a:t>
            </a:r>
            <a:r>
              <a:rPr lang="tr-TR" dirty="0"/>
              <a:t>.</a:t>
            </a:r>
          </a:p>
        </p:txBody>
      </p:sp>
    </p:spTree>
    <p:extLst>
      <p:ext uri="{BB962C8B-B14F-4D97-AF65-F5344CB8AC3E}">
        <p14:creationId xmlns:p14="http://schemas.microsoft.com/office/powerpoint/2010/main" val="183397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a:xfrm>
            <a:off x="680321" y="2336872"/>
            <a:ext cx="9613861" cy="4002381"/>
          </a:xfrm>
        </p:spPr>
        <p:txBody>
          <a:bodyPr>
            <a:normAutofit/>
          </a:bodyPr>
          <a:lstStyle/>
          <a:p>
            <a:endParaRPr lang="tr-TR" dirty="0"/>
          </a:p>
        </p:txBody>
      </p:sp>
    </p:spTree>
    <p:extLst>
      <p:ext uri="{BB962C8B-B14F-4D97-AF65-F5344CB8AC3E}">
        <p14:creationId xmlns:p14="http://schemas.microsoft.com/office/powerpoint/2010/main" val="331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Web Tasarım</a:t>
            </a:r>
          </a:p>
        </p:txBody>
      </p:sp>
      <p:sp>
        <p:nvSpPr>
          <p:cNvPr id="3" name="İçerik Yer Tutucusu 2"/>
          <p:cNvSpPr>
            <a:spLocks noGrp="1"/>
          </p:cNvSpPr>
          <p:nvPr>
            <p:ph idx="1"/>
          </p:nvPr>
        </p:nvSpPr>
        <p:spPr/>
        <p:txBody>
          <a:bodyPr>
            <a:normAutofit fontScale="85000" lnSpcReduction="20000"/>
          </a:bodyPr>
          <a:lstStyle/>
          <a:p>
            <a:r>
              <a:rPr lang="tr-TR" dirty="0"/>
              <a:t>Herhangi bir kurumun kurumsal kimliğinin yansıtılması ve tanıtım faaliyetlerinin gerçekleşmesi amacı ile ulusal ve uluslararası ağ ortamında yayınlanan online sistemlere ‘Web Sitesi’ ve bu sitelerin oluşturulma sürecine ‘Web Tasarımı’ denir.</a:t>
            </a:r>
          </a:p>
          <a:p>
            <a:r>
              <a:rPr lang="tr-TR" dirty="0"/>
              <a:t>Web tasarımı birçok dalda ele alınır. Bunlar ;</a:t>
            </a:r>
          </a:p>
          <a:p>
            <a:r>
              <a:rPr lang="tr-TR" dirty="0">
                <a:solidFill>
                  <a:srgbClr val="002060"/>
                </a:solidFill>
              </a:rPr>
              <a:t>-</a:t>
            </a:r>
            <a:r>
              <a:rPr lang="tr-TR" dirty="0" err="1">
                <a:solidFill>
                  <a:srgbClr val="002060"/>
                </a:solidFill>
              </a:rPr>
              <a:t>Hosting</a:t>
            </a:r>
            <a:r>
              <a:rPr lang="tr-TR" dirty="0">
                <a:solidFill>
                  <a:srgbClr val="002060"/>
                </a:solidFill>
              </a:rPr>
              <a:t> (Yer sağlama)</a:t>
            </a:r>
          </a:p>
          <a:p>
            <a:r>
              <a:rPr lang="tr-TR" dirty="0">
                <a:solidFill>
                  <a:srgbClr val="002060"/>
                </a:solidFill>
              </a:rPr>
              <a:t>-Domain </a:t>
            </a:r>
            <a:r>
              <a:rPr lang="tr-TR" dirty="0" err="1">
                <a:solidFill>
                  <a:srgbClr val="002060"/>
                </a:solidFill>
              </a:rPr>
              <a:t>Registry</a:t>
            </a:r>
            <a:r>
              <a:rPr lang="tr-TR" dirty="0">
                <a:solidFill>
                  <a:srgbClr val="002060"/>
                </a:solidFill>
              </a:rPr>
              <a:t> (İsim Tescil)</a:t>
            </a:r>
          </a:p>
          <a:p>
            <a:r>
              <a:rPr lang="tr-TR" dirty="0">
                <a:solidFill>
                  <a:srgbClr val="002060"/>
                </a:solidFill>
              </a:rPr>
              <a:t>-Görsel Tasarım</a:t>
            </a:r>
          </a:p>
          <a:p>
            <a:r>
              <a:rPr lang="tr-TR" dirty="0">
                <a:solidFill>
                  <a:srgbClr val="002060"/>
                </a:solidFill>
              </a:rPr>
              <a:t>-Yazılım</a:t>
            </a:r>
          </a:p>
          <a:p>
            <a:r>
              <a:rPr lang="tr-TR" dirty="0"/>
              <a:t>Web tasarım alanında ve sektöründe faaliyet gösterecek kişi ya da </a:t>
            </a:r>
            <a:r>
              <a:rPr lang="tr-TR" dirty="0" err="1"/>
              <a:t>şahıslar,yani</a:t>
            </a:r>
            <a:r>
              <a:rPr lang="tr-TR" dirty="0"/>
              <a:t> </a:t>
            </a:r>
            <a:r>
              <a:rPr lang="tr-TR" dirty="0" err="1">
                <a:solidFill>
                  <a:srgbClr val="002060"/>
                </a:solidFill>
              </a:rPr>
              <a:t>webmaster</a:t>
            </a:r>
            <a:r>
              <a:rPr lang="tr-TR" dirty="0" err="1"/>
              <a:t>’lar</a:t>
            </a:r>
            <a:r>
              <a:rPr lang="tr-TR" dirty="0"/>
              <a:t> bu dört unsuru tüm ayrıntılarıyla ve incelikleriyle </a:t>
            </a:r>
            <a:r>
              <a:rPr lang="tr-TR" dirty="0" err="1"/>
              <a:t>bilerek,etkili</a:t>
            </a:r>
            <a:r>
              <a:rPr lang="tr-TR" dirty="0"/>
              <a:t> şekilde kullanabilmelidir.</a:t>
            </a:r>
          </a:p>
        </p:txBody>
      </p:sp>
    </p:spTree>
    <p:extLst>
      <p:ext uri="{BB962C8B-B14F-4D97-AF65-F5344CB8AC3E}">
        <p14:creationId xmlns:p14="http://schemas.microsoft.com/office/powerpoint/2010/main" val="948543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Web Sitesinin sağlayacağı avantajlar</a:t>
            </a:r>
          </a:p>
        </p:txBody>
      </p:sp>
      <p:sp>
        <p:nvSpPr>
          <p:cNvPr id="3" name="İçerik Yer Tutucusu 2"/>
          <p:cNvSpPr>
            <a:spLocks noGrp="1"/>
          </p:cNvSpPr>
          <p:nvPr>
            <p:ph idx="1"/>
          </p:nvPr>
        </p:nvSpPr>
        <p:spPr/>
        <p:txBody>
          <a:bodyPr>
            <a:normAutofit fontScale="92500" lnSpcReduction="10000"/>
          </a:bodyPr>
          <a:lstStyle/>
          <a:p>
            <a:r>
              <a:rPr lang="tr-TR" dirty="0"/>
              <a:t>Hesaplı bir reklam aracı olması</a:t>
            </a:r>
          </a:p>
          <a:p>
            <a:r>
              <a:rPr lang="tr-TR" dirty="0"/>
              <a:t>Dinamik değişikliklerin yapılabilmesi</a:t>
            </a:r>
          </a:p>
          <a:p>
            <a:r>
              <a:rPr lang="tr-TR" dirty="0"/>
              <a:t>Tanıtımınızı ulusal ve uluslararası düzeyde yapmanızı sağlar.</a:t>
            </a:r>
          </a:p>
          <a:p>
            <a:r>
              <a:rPr lang="tr-TR" dirty="0"/>
              <a:t>Web sitesi tasarımı geleneksel medyaya göre daha hesaplıdır.</a:t>
            </a:r>
          </a:p>
          <a:p>
            <a:r>
              <a:rPr lang="tr-TR" dirty="0"/>
              <a:t>Potansiyel müşterilerin size direkt ulaşmasını sağlar.</a:t>
            </a:r>
          </a:p>
          <a:p>
            <a:r>
              <a:rPr lang="tr-TR" dirty="0"/>
              <a:t>Zaman ve imaj kazandırır.</a:t>
            </a:r>
          </a:p>
          <a:p>
            <a:r>
              <a:rPr lang="tr-TR" dirty="0"/>
              <a:t>Hedef kitleye ulaşmanızı sağlar.</a:t>
            </a:r>
          </a:p>
          <a:p>
            <a:r>
              <a:rPr lang="tr-TR" dirty="0"/>
              <a:t>Görsel olarak hayal gücünüzün istediğini yapabilme olanağı verir.</a:t>
            </a:r>
          </a:p>
          <a:p>
            <a:r>
              <a:rPr lang="tr-TR" dirty="0"/>
              <a:t>Ürün ve hizmetlerinizi 24 saat boyunca tüm dünyaya tanıtır.</a:t>
            </a:r>
          </a:p>
        </p:txBody>
      </p:sp>
    </p:spTree>
    <p:extLst>
      <p:ext uri="{BB962C8B-B14F-4D97-AF65-F5344CB8AC3E}">
        <p14:creationId xmlns:p14="http://schemas.microsoft.com/office/powerpoint/2010/main" val="1548949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Tasarım ve Projelendirme</a:t>
            </a:r>
          </a:p>
        </p:txBody>
      </p:sp>
      <p:sp>
        <p:nvSpPr>
          <p:cNvPr id="6" name="İçerik Yer Tutucusu 5"/>
          <p:cNvSpPr>
            <a:spLocks noGrp="1"/>
          </p:cNvSpPr>
          <p:nvPr>
            <p:ph sz="half" idx="2"/>
          </p:nvPr>
        </p:nvSpPr>
        <p:spPr>
          <a:xfrm>
            <a:off x="680322" y="2198078"/>
            <a:ext cx="4698355" cy="3738110"/>
          </a:xfrm>
        </p:spPr>
        <p:txBody>
          <a:bodyPr>
            <a:normAutofit fontScale="77500" lnSpcReduction="20000"/>
          </a:bodyPr>
          <a:lstStyle/>
          <a:p>
            <a:r>
              <a:rPr lang="tr-TR" dirty="0"/>
              <a:t>Sitenizin alan adının ne olacağına siz karar </a:t>
            </a:r>
            <a:r>
              <a:rPr lang="tr-TR" dirty="0" err="1"/>
              <a:t>vermelisiniz.Bunu</a:t>
            </a:r>
            <a:r>
              <a:rPr lang="tr-TR" dirty="0"/>
              <a:t> seçerken ;</a:t>
            </a:r>
          </a:p>
          <a:p>
            <a:r>
              <a:rPr lang="tr-TR" dirty="0"/>
              <a:t>-Kolay okunabilir ve yazılabilir olmalı</a:t>
            </a:r>
          </a:p>
          <a:p>
            <a:r>
              <a:rPr lang="tr-TR" dirty="0"/>
              <a:t>-Sitenizin içeriğiyle ve firmanızın ticaret </a:t>
            </a:r>
            <a:r>
              <a:rPr lang="tr-TR" dirty="0" err="1"/>
              <a:t>ünvanıyla</a:t>
            </a:r>
            <a:r>
              <a:rPr lang="tr-TR" dirty="0"/>
              <a:t> uyumlu olması</a:t>
            </a:r>
          </a:p>
          <a:p>
            <a:r>
              <a:rPr lang="tr-TR" dirty="0"/>
              <a:t>Alan adı seçtikten sonra siteniz için güvenli ve hızlı bir server seçmelisiniz.</a:t>
            </a:r>
          </a:p>
          <a:p>
            <a:r>
              <a:rPr lang="tr-TR" dirty="0"/>
              <a:t>Sitenizi dışarıdan gelecek saldırılara karşı korumalısınız.</a:t>
            </a:r>
          </a:p>
          <a:p>
            <a:r>
              <a:rPr lang="tr-TR" dirty="0"/>
              <a:t>Sayfaların kolay ve hızlı açılabilmesi çok önemlidir.</a:t>
            </a:r>
          </a:p>
          <a:p>
            <a:r>
              <a:rPr lang="tr-TR" dirty="0"/>
              <a:t>Web siteniz mobil </a:t>
            </a:r>
            <a:r>
              <a:rPr lang="tr-TR" dirty="0" err="1"/>
              <a:t>uyumlu,responsive</a:t>
            </a:r>
            <a:r>
              <a:rPr lang="tr-TR" dirty="0"/>
              <a:t> tasarıma sahip olmalıdır.</a:t>
            </a:r>
          </a:p>
        </p:txBody>
      </p:sp>
      <p:sp>
        <p:nvSpPr>
          <p:cNvPr id="8" name="İçerik Yer Tutucusu 7"/>
          <p:cNvSpPr>
            <a:spLocks noGrp="1"/>
          </p:cNvSpPr>
          <p:nvPr>
            <p:ph sz="quarter" idx="4"/>
          </p:nvPr>
        </p:nvSpPr>
        <p:spPr>
          <a:xfrm>
            <a:off x="5594123" y="2198078"/>
            <a:ext cx="4700059" cy="3738109"/>
          </a:xfrm>
        </p:spPr>
        <p:txBody>
          <a:bodyPr>
            <a:normAutofit fontScale="85000" lnSpcReduction="20000"/>
          </a:bodyPr>
          <a:lstStyle/>
          <a:p>
            <a:r>
              <a:rPr lang="tr-TR" dirty="0"/>
              <a:t>İletişim bilgileri muhakkak olmalıdır.</a:t>
            </a:r>
          </a:p>
          <a:p>
            <a:r>
              <a:rPr lang="tr-TR" dirty="0"/>
              <a:t>Ürünlerin detaylı </a:t>
            </a:r>
            <a:r>
              <a:rPr lang="tr-TR" dirty="0" err="1"/>
              <a:t>bilgi,fiyat</a:t>
            </a:r>
            <a:r>
              <a:rPr lang="tr-TR" dirty="0"/>
              <a:t> ve görselleri sürekli olarak takip edilmelidir.</a:t>
            </a:r>
          </a:p>
          <a:p>
            <a:r>
              <a:rPr lang="tr-TR" dirty="0"/>
              <a:t>Sitenin hangi kısmının statik hangi kısmının dinamik olacağına karar verilmelidir.</a:t>
            </a:r>
          </a:p>
          <a:p>
            <a:r>
              <a:rPr lang="tr-TR" dirty="0"/>
              <a:t>Sitenin ne sıklıkla güncelleneceğini </a:t>
            </a:r>
            <a:r>
              <a:rPr lang="tr-TR" dirty="0" err="1"/>
              <a:t>belirleyerek,esnek</a:t>
            </a:r>
            <a:r>
              <a:rPr lang="tr-TR" dirty="0"/>
              <a:t> bir yapı </a:t>
            </a:r>
            <a:r>
              <a:rPr lang="tr-TR" dirty="0" err="1"/>
              <a:t>oluşturmalısınız.İleriyi</a:t>
            </a:r>
            <a:r>
              <a:rPr lang="tr-TR" dirty="0"/>
              <a:t> düşünerek tasarım yapılmalıdır.</a:t>
            </a:r>
          </a:p>
          <a:p>
            <a:r>
              <a:rPr lang="tr-TR" dirty="0"/>
              <a:t>Görsellik ön planda </a:t>
            </a:r>
            <a:r>
              <a:rPr lang="tr-TR" dirty="0" err="1"/>
              <a:t>tutulmalı,modern</a:t>
            </a:r>
            <a:r>
              <a:rPr lang="tr-TR" dirty="0"/>
              <a:t> bir görünüm sağlanmalıdır.</a:t>
            </a:r>
          </a:p>
        </p:txBody>
      </p:sp>
    </p:spTree>
    <p:extLst>
      <p:ext uri="{BB962C8B-B14F-4D97-AF65-F5344CB8AC3E}">
        <p14:creationId xmlns:p14="http://schemas.microsoft.com/office/powerpoint/2010/main" val="2896266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p:cTn id="49"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p:cTn id="56"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6">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 calcmode="lin" valueType="num">
                                      <p:cBhvr>
                                        <p:cTn id="6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8">
                                            <p:txEl>
                                              <p:pRg st="1" end="1"/>
                                            </p:txEl>
                                          </p:spTgt>
                                        </p:tgtEl>
                                        <p:attrNameLst>
                                          <p:attrName>style.visibility</p:attrName>
                                        </p:attrNameLst>
                                      </p:cBhvr>
                                      <p:to>
                                        <p:strVal val="visible"/>
                                      </p:to>
                                    </p:set>
                                    <p:anim calcmode="lin" valueType="num">
                                      <p:cBhvr>
                                        <p:cTn id="70"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71"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72" dur="500"/>
                                        <p:tgtEl>
                                          <p:spTgt spid="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 calcmode="lin" valueType="num">
                                      <p:cBhvr>
                                        <p:cTn id="77"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78"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79" dur="500"/>
                                        <p:tgtEl>
                                          <p:spTgt spid="8">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8">
                                            <p:txEl>
                                              <p:pRg st="3" end="3"/>
                                            </p:txEl>
                                          </p:spTgt>
                                        </p:tgtEl>
                                        <p:attrNameLst>
                                          <p:attrName>style.visibility</p:attrName>
                                        </p:attrNameLst>
                                      </p:cBhvr>
                                      <p:to>
                                        <p:strVal val="visible"/>
                                      </p:to>
                                    </p:set>
                                    <p:anim calcmode="lin" valueType="num">
                                      <p:cBhvr>
                                        <p:cTn id="84"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85"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86" dur="500"/>
                                        <p:tgtEl>
                                          <p:spTgt spid="8">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8">
                                            <p:txEl>
                                              <p:pRg st="4" end="4"/>
                                            </p:txEl>
                                          </p:spTgt>
                                        </p:tgtEl>
                                        <p:attrNameLst>
                                          <p:attrName>style.visibility</p:attrName>
                                        </p:attrNameLst>
                                      </p:cBhvr>
                                      <p:to>
                                        <p:strVal val="visible"/>
                                      </p:to>
                                    </p:set>
                                    <p:anim calcmode="lin" valueType="num">
                                      <p:cBhvr>
                                        <p:cTn id="91"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92"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9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Yazılım Projelendirme</a:t>
            </a:r>
          </a:p>
        </p:txBody>
      </p:sp>
      <p:sp>
        <p:nvSpPr>
          <p:cNvPr id="8" name="İçerik Yer Tutucusu 7"/>
          <p:cNvSpPr>
            <a:spLocks noGrp="1"/>
          </p:cNvSpPr>
          <p:nvPr>
            <p:ph idx="1"/>
          </p:nvPr>
        </p:nvSpPr>
        <p:spPr/>
        <p:txBody>
          <a:bodyPr>
            <a:normAutofit fontScale="92500" lnSpcReduction="10000"/>
          </a:bodyPr>
          <a:lstStyle/>
          <a:p>
            <a:r>
              <a:rPr lang="tr-TR" dirty="0"/>
              <a:t>Bir yazılım projesinde izlenmesi gereken bazı aşamalar şunlardır :</a:t>
            </a:r>
          </a:p>
          <a:p>
            <a:r>
              <a:rPr lang="tr-TR" dirty="0"/>
              <a:t>Analiz ve planlama yapılması</a:t>
            </a:r>
          </a:p>
          <a:p>
            <a:r>
              <a:rPr lang="tr-TR" dirty="0"/>
              <a:t>Gereksinimlerin belirlenmesi aşaması</a:t>
            </a:r>
          </a:p>
          <a:p>
            <a:r>
              <a:rPr lang="tr-TR" dirty="0"/>
              <a:t>Ön ve detaylı tasarım aşaması </a:t>
            </a:r>
          </a:p>
          <a:p>
            <a:r>
              <a:rPr lang="tr-TR" dirty="0"/>
              <a:t>Gerçekleşme aşaması</a:t>
            </a:r>
          </a:p>
          <a:p>
            <a:r>
              <a:rPr lang="tr-TR" dirty="0"/>
              <a:t>Test ve birleştirme aşaması</a:t>
            </a:r>
          </a:p>
          <a:p>
            <a:r>
              <a:rPr lang="tr-TR" dirty="0"/>
              <a:t>Sürüm ve teslim aşaması</a:t>
            </a:r>
          </a:p>
          <a:p>
            <a:r>
              <a:rPr lang="tr-TR" dirty="0"/>
              <a:t>Sonuçları değerlendirme aşaması</a:t>
            </a:r>
          </a:p>
          <a:p>
            <a:r>
              <a:rPr lang="tr-TR" dirty="0"/>
              <a:t>Bakım aşaması</a:t>
            </a:r>
          </a:p>
          <a:p>
            <a:endParaRPr lang="tr-TR" dirty="0"/>
          </a:p>
        </p:txBody>
      </p:sp>
    </p:spTree>
    <p:extLst>
      <p:ext uri="{BB962C8B-B14F-4D97-AF65-F5344CB8AC3E}">
        <p14:creationId xmlns:p14="http://schemas.microsoft.com/office/powerpoint/2010/main" val="1874757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fade">
                                      <p:cBhvr>
                                        <p:cTn id="5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Yazılım Projelendirme</a:t>
            </a:r>
          </a:p>
        </p:txBody>
      </p:sp>
      <p:sp>
        <p:nvSpPr>
          <p:cNvPr id="5" name="Metin Yer Tutucusu 4"/>
          <p:cNvSpPr>
            <a:spLocks noGrp="1"/>
          </p:cNvSpPr>
          <p:nvPr>
            <p:ph type="body" idx="1"/>
          </p:nvPr>
        </p:nvSpPr>
        <p:spPr>
          <a:xfrm>
            <a:off x="681100" y="2140288"/>
            <a:ext cx="3070034" cy="576262"/>
          </a:xfrm>
        </p:spPr>
        <p:txBody>
          <a:bodyPr/>
          <a:lstStyle/>
          <a:p>
            <a:r>
              <a:rPr lang="tr-TR" dirty="0"/>
              <a:t>Analiz ve Planlama</a:t>
            </a:r>
          </a:p>
        </p:txBody>
      </p:sp>
      <p:sp>
        <p:nvSpPr>
          <p:cNvPr id="8" name="Metin Yer Tutucusu 7"/>
          <p:cNvSpPr>
            <a:spLocks noGrp="1"/>
          </p:cNvSpPr>
          <p:nvPr>
            <p:ph type="body" sz="half" idx="15"/>
          </p:nvPr>
        </p:nvSpPr>
        <p:spPr/>
        <p:txBody>
          <a:bodyPr/>
          <a:lstStyle/>
          <a:p>
            <a:r>
              <a:rPr lang="tr-TR" dirty="0"/>
              <a:t>Müşterinin ne istediğinin, nasıl bir sistem istediğinin tam olarak anlaşılması gerekir.</a:t>
            </a:r>
          </a:p>
          <a:p>
            <a:r>
              <a:rPr lang="tr-TR" dirty="0"/>
              <a:t>Satış mı yapılacak ? Sadece tanıtım mı yapılacak ? Kurumsal olacak mı?</a:t>
            </a:r>
          </a:p>
          <a:p>
            <a:r>
              <a:rPr lang="tr-TR" dirty="0"/>
              <a:t>Bu bilgilere göre risk analizi ve maliyet tahminleri yapılmalıdır.</a:t>
            </a:r>
          </a:p>
        </p:txBody>
      </p:sp>
      <p:sp>
        <p:nvSpPr>
          <p:cNvPr id="6" name="Metin Yer Tutucusu 5"/>
          <p:cNvSpPr>
            <a:spLocks noGrp="1"/>
          </p:cNvSpPr>
          <p:nvPr>
            <p:ph type="body" sz="quarter" idx="3"/>
          </p:nvPr>
        </p:nvSpPr>
        <p:spPr/>
        <p:txBody>
          <a:bodyPr/>
          <a:lstStyle/>
          <a:p>
            <a:r>
              <a:rPr lang="tr-TR" dirty="0"/>
              <a:t>Gereksinimlerin Belirlenmesi</a:t>
            </a:r>
          </a:p>
        </p:txBody>
      </p:sp>
      <p:sp>
        <p:nvSpPr>
          <p:cNvPr id="9" name="Metin Yer Tutucusu 8"/>
          <p:cNvSpPr>
            <a:spLocks noGrp="1"/>
          </p:cNvSpPr>
          <p:nvPr>
            <p:ph type="body" sz="half" idx="16"/>
          </p:nvPr>
        </p:nvSpPr>
        <p:spPr/>
        <p:txBody>
          <a:bodyPr/>
          <a:lstStyle/>
          <a:p>
            <a:r>
              <a:rPr lang="tr-TR" dirty="0"/>
              <a:t>Kullanılacak yazılım dili kullanılacak teknolojiler belirlenmeli.</a:t>
            </a:r>
          </a:p>
          <a:p>
            <a:r>
              <a:rPr lang="tr-TR" dirty="0"/>
              <a:t>Teslim edilecek süre bilinmelidir.</a:t>
            </a:r>
          </a:p>
          <a:p>
            <a:r>
              <a:rPr lang="tr-TR" dirty="0"/>
              <a:t>Web projelerinde genellikle yapılacak iş </a:t>
            </a:r>
            <a:r>
              <a:rPr lang="tr-TR" dirty="0" err="1"/>
              <a:t>Frontend</a:t>
            </a:r>
            <a:r>
              <a:rPr lang="tr-TR" dirty="0"/>
              <a:t> ve </a:t>
            </a:r>
            <a:r>
              <a:rPr lang="tr-TR" dirty="0" err="1"/>
              <a:t>Backend</a:t>
            </a:r>
            <a:r>
              <a:rPr lang="tr-TR" dirty="0"/>
              <a:t> olmak üzere ikiye ayrılır.</a:t>
            </a:r>
          </a:p>
          <a:p>
            <a:r>
              <a:rPr lang="tr-TR" dirty="0"/>
              <a:t>Takım çalışması yapılacaksa ekip, yeteneklerine göre görevlendirilmelidir.</a:t>
            </a:r>
          </a:p>
        </p:txBody>
      </p:sp>
      <p:sp>
        <p:nvSpPr>
          <p:cNvPr id="7" name="Metin Yer Tutucusu 6"/>
          <p:cNvSpPr>
            <a:spLocks noGrp="1"/>
          </p:cNvSpPr>
          <p:nvPr>
            <p:ph type="body" sz="quarter" idx="13"/>
          </p:nvPr>
        </p:nvSpPr>
        <p:spPr/>
        <p:txBody>
          <a:bodyPr/>
          <a:lstStyle/>
          <a:p>
            <a:r>
              <a:rPr lang="tr-TR" dirty="0"/>
              <a:t>Ön ve Detaylı Tasarım Aşaması</a:t>
            </a:r>
          </a:p>
        </p:txBody>
      </p:sp>
      <p:sp>
        <p:nvSpPr>
          <p:cNvPr id="10" name="Metin Yer Tutucusu 9"/>
          <p:cNvSpPr>
            <a:spLocks noGrp="1"/>
          </p:cNvSpPr>
          <p:nvPr>
            <p:ph type="body" sz="half" idx="17"/>
          </p:nvPr>
        </p:nvSpPr>
        <p:spPr/>
        <p:txBody>
          <a:bodyPr/>
          <a:lstStyle/>
          <a:p>
            <a:r>
              <a:rPr lang="tr-TR" dirty="0"/>
              <a:t>Proje süreleri hesaplanırken genel eğilim iyimserliktir ve bu durum birçok projenin batmasına neden olur.</a:t>
            </a:r>
          </a:p>
          <a:p>
            <a:r>
              <a:rPr lang="tr-TR" dirty="0" err="1"/>
              <a:t>Algoritma,Kodlama,Donanım</a:t>
            </a:r>
            <a:r>
              <a:rPr lang="tr-TR" dirty="0"/>
              <a:t> için tahmin edilenden fazla süre ayrılmalıdır.</a:t>
            </a:r>
          </a:p>
          <a:p>
            <a:r>
              <a:rPr lang="tr-TR" dirty="0"/>
              <a:t>Proje büyüklüğü iyi hesaplanmalıdır.</a:t>
            </a:r>
          </a:p>
          <a:p>
            <a:r>
              <a:rPr lang="tr-TR" dirty="0"/>
              <a:t>Proje </a:t>
            </a:r>
            <a:r>
              <a:rPr lang="tr-TR" dirty="0" err="1"/>
              <a:t>maliyetlendirmesi</a:t>
            </a:r>
            <a:r>
              <a:rPr lang="tr-TR" dirty="0"/>
              <a:t> en küçük masraflar dahil düşünülmeli ve esnek olmalıdır.</a:t>
            </a:r>
          </a:p>
        </p:txBody>
      </p:sp>
    </p:spTree>
    <p:extLst>
      <p:ext uri="{BB962C8B-B14F-4D97-AF65-F5344CB8AC3E}">
        <p14:creationId xmlns:p14="http://schemas.microsoft.com/office/powerpoint/2010/main" val="2567706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p:cTn id="2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 calcmode="lin" valueType="num">
                                      <p:cBhvr>
                                        <p:cTn id="32"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 calcmode="lin" valueType="num">
                                      <p:cBhvr>
                                        <p:cTn id="3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 calcmode="lin" valueType="num">
                                      <p:cBhvr>
                                        <p:cTn id="46"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anim calcmode="lin" valueType="num">
                                      <p:cBhvr>
                                        <p:cTn id="53"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54"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55"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56" dur="1000"/>
                                        <p:tgtEl>
                                          <p:spTgt spid="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anim calcmode="lin" valueType="num">
                                      <p:cBhvr>
                                        <p:cTn id="61"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2"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3"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64" dur="1000"/>
                                        <p:tgtEl>
                                          <p:spTgt spid="9">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anim calcmode="lin" valueType="num">
                                      <p:cBhvr>
                                        <p:cTn id="69"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70"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71"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72" dur="1000"/>
                                        <p:tgtEl>
                                          <p:spTgt spid="9">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9">
                                            <p:txEl>
                                              <p:pRg st="2" end="2"/>
                                            </p:txEl>
                                          </p:spTgt>
                                        </p:tgtEl>
                                        <p:attrNameLst>
                                          <p:attrName>style.visibility</p:attrName>
                                        </p:attrNameLst>
                                      </p:cBhvr>
                                      <p:to>
                                        <p:strVal val="visible"/>
                                      </p:to>
                                    </p:set>
                                    <p:anim calcmode="lin" valueType="num">
                                      <p:cBhvr>
                                        <p:cTn id="77"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78" dur="1000" fill="hold"/>
                                        <p:tgtEl>
                                          <p:spTgt spid="9">
                                            <p:txEl>
                                              <p:pRg st="2" end="2"/>
                                            </p:txEl>
                                          </p:spTgt>
                                        </p:tgtEl>
                                        <p:attrNameLst>
                                          <p:attrName>ppt_h</p:attrName>
                                        </p:attrNameLst>
                                      </p:cBhvr>
                                      <p:tavLst>
                                        <p:tav tm="0">
                                          <p:val>
                                            <p:fltVal val="0"/>
                                          </p:val>
                                        </p:tav>
                                        <p:tav tm="100000">
                                          <p:val>
                                            <p:strVal val="#ppt_h"/>
                                          </p:val>
                                        </p:tav>
                                      </p:tavLst>
                                    </p:anim>
                                    <p:anim calcmode="lin" valueType="num">
                                      <p:cBhvr>
                                        <p:cTn id="79" dur="1000" fill="hold"/>
                                        <p:tgtEl>
                                          <p:spTgt spid="9">
                                            <p:txEl>
                                              <p:pRg st="2" end="2"/>
                                            </p:txEl>
                                          </p:spTgt>
                                        </p:tgtEl>
                                        <p:attrNameLst>
                                          <p:attrName>style.rotation</p:attrName>
                                        </p:attrNameLst>
                                      </p:cBhvr>
                                      <p:tavLst>
                                        <p:tav tm="0">
                                          <p:val>
                                            <p:fltVal val="90"/>
                                          </p:val>
                                        </p:tav>
                                        <p:tav tm="100000">
                                          <p:val>
                                            <p:fltVal val="0"/>
                                          </p:val>
                                        </p:tav>
                                      </p:tavLst>
                                    </p:anim>
                                    <p:animEffect transition="in" filter="fade">
                                      <p:cBhvr>
                                        <p:cTn id="80" dur="1000"/>
                                        <p:tgtEl>
                                          <p:spTgt spid="9">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9">
                                            <p:txEl>
                                              <p:pRg st="3" end="3"/>
                                            </p:txEl>
                                          </p:spTgt>
                                        </p:tgtEl>
                                        <p:attrNameLst>
                                          <p:attrName>style.visibility</p:attrName>
                                        </p:attrNameLst>
                                      </p:cBhvr>
                                      <p:to>
                                        <p:strVal val="visible"/>
                                      </p:to>
                                    </p:set>
                                    <p:anim calcmode="lin" valueType="num">
                                      <p:cBhvr>
                                        <p:cTn id="85"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86" dur="1000" fill="hold"/>
                                        <p:tgtEl>
                                          <p:spTgt spid="9">
                                            <p:txEl>
                                              <p:pRg st="3" end="3"/>
                                            </p:txEl>
                                          </p:spTgt>
                                        </p:tgtEl>
                                        <p:attrNameLst>
                                          <p:attrName>ppt_h</p:attrName>
                                        </p:attrNameLst>
                                      </p:cBhvr>
                                      <p:tavLst>
                                        <p:tav tm="0">
                                          <p:val>
                                            <p:fltVal val="0"/>
                                          </p:val>
                                        </p:tav>
                                        <p:tav tm="100000">
                                          <p:val>
                                            <p:strVal val="#ppt_h"/>
                                          </p:val>
                                        </p:tav>
                                      </p:tavLst>
                                    </p:anim>
                                    <p:anim calcmode="lin" valueType="num">
                                      <p:cBhvr>
                                        <p:cTn id="87" dur="1000" fill="hold"/>
                                        <p:tgtEl>
                                          <p:spTgt spid="9">
                                            <p:txEl>
                                              <p:pRg st="3" end="3"/>
                                            </p:txEl>
                                          </p:spTgt>
                                        </p:tgtEl>
                                        <p:attrNameLst>
                                          <p:attrName>style.rotation</p:attrName>
                                        </p:attrNameLst>
                                      </p:cBhvr>
                                      <p:tavLst>
                                        <p:tav tm="0">
                                          <p:val>
                                            <p:fltVal val="90"/>
                                          </p:val>
                                        </p:tav>
                                        <p:tav tm="100000">
                                          <p:val>
                                            <p:fltVal val="0"/>
                                          </p:val>
                                        </p:tav>
                                      </p:tavLst>
                                    </p:anim>
                                    <p:animEffect transition="in" filter="fade">
                                      <p:cBhvr>
                                        <p:cTn id="88" dur="1000"/>
                                        <p:tgtEl>
                                          <p:spTgt spid="9">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7">
                                            <p:txEl>
                                              <p:pRg st="0" end="0"/>
                                            </p:txEl>
                                          </p:spTgt>
                                        </p:tgtEl>
                                        <p:attrNameLst>
                                          <p:attrName>style.visibility</p:attrName>
                                        </p:attrNameLst>
                                      </p:cBhvr>
                                      <p:to>
                                        <p:strVal val="visible"/>
                                      </p:to>
                                    </p:set>
                                    <p:animEffect transition="in" filter="randombar(horizontal)">
                                      <p:cBhvr>
                                        <p:cTn id="93" dur="500"/>
                                        <p:tgtEl>
                                          <p:spTgt spid="7">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98" dur="500"/>
                                        <p:tgtEl>
                                          <p:spTgt spid="10">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03" dur="500"/>
                                        <p:tgtEl>
                                          <p:spTgt spid="10">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grpId="0" nodeType="clickEffect">
                                  <p:stCondLst>
                                    <p:cond delay="0"/>
                                  </p:stCondLst>
                                  <p:childTnLst>
                                    <p:set>
                                      <p:cBhvr>
                                        <p:cTn id="107"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08" dur="500"/>
                                        <p:tgtEl>
                                          <p:spTgt spid="10">
                                            <p:txEl>
                                              <p:pRg st="2"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grpId="0" nodeType="clickEffect">
                                  <p:stCondLst>
                                    <p:cond delay="0"/>
                                  </p:stCondLst>
                                  <p:childTnLst>
                                    <p:set>
                                      <p:cBhvr>
                                        <p:cTn id="112"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11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8" grpId="0" build="p"/>
      <p:bldP spid="6" grpId="0" build="p"/>
      <p:bldP spid="9" grpId="0" build="p"/>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Projelendirme</a:t>
            </a:r>
          </a:p>
        </p:txBody>
      </p:sp>
      <p:sp>
        <p:nvSpPr>
          <p:cNvPr id="3" name="Metin Yer Tutucusu 2"/>
          <p:cNvSpPr>
            <a:spLocks noGrp="1"/>
          </p:cNvSpPr>
          <p:nvPr>
            <p:ph type="body" idx="1"/>
          </p:nvPr>
        </p:nvSpPr>
        <p:spPr>
          <a:xfrm>
            <a:off x="291669" y="2317408"/>
            <a:ext cx="3070034" cy="576262"/>
          </a:xfrm>
        </p:spPr>
        <p:txBody>
          <a:bodyPr/>
          <a:lstStyle/>
          <a:p>
            <a:r>
              <a:rPr lang="tr-TR" dirty="0"/>
              <a:t>Proje için Gerekli Kaynaklar</a:t>
            </a:r>
          </a:p>
        </p:txBody>
      </p:sp>
      <p:sp>
        <p:nvSpPr>
          <p:cNvPr id="4" name="Metin Yer Tutucusu 3"/>
          <p:cNvSpPr>
            <a:spLocks noGrp="1"/>
          </p:cNvSpPr>
          <p:nvPr>
            <p:ph type="body" sz="half" idx="15"/>
          </p:nvPr>
        </p:nvSpPr>
        <p:spPr>
          <a:xfrm>
            <a:off x="312001" y="3022673"/>
            <a:ext cx="2448784" cy="1777928"/>
          </a:xfrm>
        </p:spPr>
        <p:txBody>
          <a:bodyPr/>
          <a:lstStyle/>
          <a:p>
            <a:r>
              <a:rPr lang="tr-TR" dirty="0"/>
              <a:t>İşgücü,</a:t>
            </a:r>
          </a:p>
          <a:p>
            <a:r>
              <a:rPr lang="tr-TR" dirty="0"/>
              <a:t>Donanım,</a:t>
            </a:r>
          </a:p>
          <a:p>
            <a:r>
              <a:rPr lang="tr-TR" dirty="0"/>
              <a:t>Zaman,</a:t>
            </a:r>
          </a:p>
          <a:p>
            <a:r>
              <a:rPr lang="tr-TR" dirty="0"/>
              <a:t>Para</a:t>
            </a:r>
          </a:p>
        </p:txBody>
      </p:sp>
      <p:sp>
        <p:nvSpPr>
          <p:cNvPr id="5" name="Metin Yer Tutucusu 4"/>
          <p:cNvSpPr>
            <a:spLocks noGrp="1"/>
          </p:cNvSpPr>
          <p:nvPr>
            <p:ph type="body" sz="quarter" idx="3"/>
          </p:nvPr>
        </p:nvSpPr>
        <p:spPr>
          <a:xfrm>
            <a:off x="3523440" y="2029277"/>
            <a:ext cx="3063240" cy="576262"/>
          </a:xfrm>
        </p:spPr>
        <p:txBody>
          <a:bodyPr/>
          <a:lstStyle/>
          <a:p>
            <a:r>
              <a:rPr lang="tr-TR" dirty="0"/>
              <a:t>Risk Analizi</a:t>
            </a:r>
          </a:p>
        </p:txBody>
      </p:sp>
      <p:sp>
        <p:nvSpPr>
          <p:cNvPr id="6" name="Metin Yer Tutucusu 5"/>
          <p:cNvSpPr>
            <a:spLocks noGrp="1"/>
          </p:cNvSpPr>
          <p:nvPr>
            <p:ph type="body" sz="half" idx="16"/>
          </p:nvPr>
        </p:nvSpPr>
        <p:spPr>
          <a:xfrm>
            <a:off x="3398261" y="2794739"/>
            <a:ext cx="3063240" cy="3575588"/>
          </a:xfrm>
        </p:spPr>
        <p:txBody>
          <a:bodyPr>
            <a:normAutofit fontScale="92500" lnSpcReduction="10000"/>
          </a:bodyPr>
          <a:lstStyle/>
          <a:p>
            <a:r>
              <a:rPr lang="tr-TR" dirty="0"/>
              <a:t>Bir yazılım projesinde en çok rastlanan riskler :</a:t>
            </a:r>
          </a:p>
          <a:p>
            <a:r>
              <a:rPr lang="tr-TR" dirty="0"/>
              <a:t>-Proje </a:t>
            </a:r>
            <a:r>
              <a:rPr lang="tr-TR" dirty="0" err="1"/>
              <a:t>amaç,tanım</a:t>
            </a:r>
            <a:r>
              <a:rPr lang="tr-TR" dirty="0"/>
              <a:t> ve kapsam riskleri</a:t>
            </a:r>
          </a:p>
          <a:p>
            <a:r>
              <a:rPr lang="tr-TR" dirty="0"/>
              <a:t>-Gereksinim riskleri</a:t>
            </a:r>
          </a:p>
          <a:p>
            <a:r>
              <a:rPr lang="tr-TR" dirty="0"/>
              <a:t>-Takvim riskleri</a:t>
            </a:r>
          </a:p>
          <a:p>
            <a:r>
              <a:rPr lang="tr-TR" dirty="0"/>
              <a:t>-Bütçe ve maliyet riskleri</a:t>
            </a:r>
          </a:p>
          <a:p>
            <a:r>
              <a:rPr lang="tr-TR" dirty="0"/>
              <a:t>-Planlama riskleri</a:t>
            </a:r>
          </a:p>
          <a:p>
            <a:r>
              <a:rPr lang="tr-TR" dirty="0"/>
              <a:t>-Gerçekleşme riskleri</a:t>
            </a:r>
          </a:p>
          <a:p>
            <a:r>
              <a:rPr lang="tr-TR" dirty="0"/>
              <a:t>-Müşteri ve kullanıcılarla ilgili riskler</a:t>
            </a:r>
          </a:p>
          <a:p>
            <a:r>
              <a:rPr lang="tr-TR" dirty="0"/>
              <a:t>-Teknolojik riskler</a:t>
            </a:r>
          </a:p>
          <a:p>
            <a:r>
              <a:rPr lang="tr-TR" dirty="0"/>
              <a:t>-Ticari riskler</a:t>
            </a:r>
          </a:p>
          <a:p>
            <a:r>
              <a:rPr lang="tr-TR" dirty="0"/>
              <a:t>-Politik ve yasal riskler</a:t>
            </a:r>
          </a:p>
          <a:p>
            <a:r>
              <a:rPr lang="tr-TR" dirty="0"/>
              <a:t>-Toplumsal riskler</a:t>
            </a:r>
          </a:p>
        </p:txBody>
      </p:sp>
      <p:sp>
        <p:nvSpPr>
          <p:cNvPr id="7" name="Metin Yer Tutucusu 6"/>
          <p:cNvSpPr>
            <a:spLocks noGrp="1"/>
          </p:cNvSpPr>
          <p:nvPr>
            <p:ph type="body" sz="quarter" idx="13"/>
          </p:nvPr>
        </p:nvSpPr>
        <p:spPr/>
        <p:txBody>
          <a:bodyPr/>
          <a:lstStyle/>
          <a:p>
            <a:r>
              <a:rPr lang="tr-TR" dirty="0"/>
              <a:t>Gerçekleşme Aşaması</a:t>
            </a:r>
          </a:p>
        </p:txBody>
      </p:sp>
      <p:sp>
        <p:nvSpPr>
          <p:cNvPr id="8" name="Metin Yer Tutucusu 7"/>
          <p:cNvSpPr>
            <a:spLocks noGrp="1"/>
          </p:cNvSpPr>
          <p:nvPr>
            <p:ph type="body" sz="half" idx="17"/>
          </p:nvPr>
        </p:nvSpPr>
        <p:spPr>
          <a:xfrm>
            <a:off x="7224156" y="3022673"/>
            <a:ext cx="3070025" cy="3347654"/>
          </a:xfrm>
        </p:spPr>
        <p:txBody>
          <a:bodyPr>
            <a:normAutofit fontScale="92500" lnSpcReduction="10000"/>
          </a:bodyPr>
          <a:lstStyle/>
          <a:p>
            <a:r>
              <a:rPr lang="tr-TR" dirty="0"/>
              <a:t>Kodun yazılmaya başlandığı aşamadır.</a:t>
            </a:r>
          </a:p>
          <a:p>
            <a:r>
              <a:rPr lang="tr-TR" dirty="0"/>
              <a:t>Tasarımın belirli seviyeye gelmiş olması gerekir.</a:t>
            </a:r>
          </a:p>
          <a:p>
            <a:r>
              <a:rPr lang="tr-TR" dirty="0"/>
              <a:t>İyi kod basit olandır.(KISS Prensibi-</a:t>
            </a:r>
            <a:r>
              <a:rPr lang="tr-TR" dirty="0" err="1"/>
              <a:t>Keep</a:t>
            </a:r>
            <a:r>
              <a:rPr lang="tr-TR" dirty="0"/>
              <a:t> it </a:t>
            </a:r>
            <a:r>
              <a:rPr lang="tr-TR" dirty="0" err="1"/>
              <a:t>Short</a:t>
            </a:r>
            <a:r>
              <a:rPr lang="tr-TR" dirty="0"/>
              <a:t> </a:t>
            </a:r>
            <a:r>
              <a:rPr lang="tr-TR" dirty="0" err="1"/>
              <a:t>and</a:t>
            </a:r>
            <a:r>
              <a:rPr lang="tr-TR" dirty="0"/>
              <a:t> Simple)</a:t>
            </a:r>
          </a:p>
          <a:p>
            <a:r>
              <a:rPr lang="tr-TR" dirty="0"/>
              <a:t>Kodu yeni mezun birisine </a:t>
            </a:r>
            <a:r>
              <a:rPr lang="tr-TR" dirty="0" err="1"/>
              <a:t>verin,eğer</a:t>
            </a:r>
            <a:r>
              <a:rPr lang="tr-TR" dirty="0"/>
              <a:t> birkaç gün içerisinde adapte olabiliyorsa iyi bir koddur.</a:t>
            </a:r>
          </a:p>
          <a:p>
            <a:r>
              <a:rPr lang="tr-TR" dirty="0"/>
              <a:t>Kodlamayı ANLAŞILIR yapmak çok önemlidir.</a:t>
            </a:r>
          </a:p>
          <a:p>
            <a:r>
              <a:rPr lang="tr-TR" dirty="0"/>
              <a:t>Başarılı kodlama BAKIMI kolay olan koddur.</a:t>
            </a:r>
          </a:p>
          <a:p>
            <a:r>
              <a:rPr lang="tr-TR" dirty="0"/>
              <a:t>Kodlamalar muhakkak ekip üyeleri tarafından gözden geçirilmelidir.</a:t>
            </a:r>
          </a:p>
          <a:p>
            <a:endParaRPr lang="tr-TR" dirty="0"/>
          </a:p>
        </p:txBody>
      </p:sp>
    </p:spTree>
    <p:extLst>
      <p:ext uri="{BB962C8B-B14F-4D97-AF65-F5344CB8AC3E}">
        <p14:creationId xmlns:p14="http://schemas.microsoft.com/office/powerpoint/2010/main" val="3767567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circle(in)">
                                      <p:cBhvr>
                                        <p:cTn id="22" dur="20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circle(in)">
                                      <p:cBhvr>
                                        <p:cTn id="27" dur="20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circle(in)">
                                      <p:cBhvr>
                                        <p:cTn id="32" dur="20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down)">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down)">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down)">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wipe(down)">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wipe(down)">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wipe(down)">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wipe(down)">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wipe(down)">
                                      <p:cBhvr>
                                        <p:cTn id="72" dur="500"/>
                                        <p:tgtEl>
                                          <p:spTgt spid="6">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
                                            <p:txEl>
                                              <p:pRg st="7" end="7"/>
                                            </p:txEl>
                                          </p:spTgt>
                                        </p:tgtEl>
                                        <p:attrNameLst>
                                          <p:attrName>style.visibility</p:attrName>
                                        </p:attrNameLst>
                                      </p:cBhvr>
                                      <p:to>
                                        <p:strVal val="visible"/>
                                      </p:to>
                                    </p:set>
                                    <p:animEffect transition="in" filter="wipe(down)">
                                      <p:cBhvr>
                                        <p:cTn id="77" dur="500"/>
                                        <p:tgtEl>
                                          <p:spTgt spid="6">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
                                            <p:txEl>
                                              <p:pRg st="8" end="8"/>
                                            </p:txEl>
                                          </p:spTgt>
                                        </p:tgtEl>
                                        <p:attrNameLst>
                                          <p:attrName>style.visibility</p:attrName>
                                        </p:attrNameLst>
                                      </p:cBhvr>
                                      <p:to>
                                        <p:strVal val="visible"/>
                                      </p:to>
                                    </p:set>
                                    <p:animEffect transition="in" filter="wipe(down)">
                                      <p:cBhvr>
                                        <p:cTn id="82" dur="500"/>
                                        <p:tgtEl>
                                          <p:spTgt spid="6">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
                                            <p:txEl>
                                              <p:pRg st="9" end="9"/>
                                            </p:txEl>
                                          </p:spTgt>
                                        </p:tgtEl>
                                        <p:attrNameLst>
                                          <p:attrName>style.visibility</p:attrName>
                                        </p:attrNameLst>
                                      </p:cBhvr>
                                      <p:to>
                                        <p:strVal val="visible"/>
                                      </p:to>
                                    </p:set>
                                    <p:animEffect transition="in" filter="wipe(down)">
                                      <p:cBhvr>
                                        <p:cTn id="87" dur="500"/>
                                        <p:tgtEl>
                                          <p:spTgt spid="6">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xEl>
                                              <p:pRg st="10" end="10"/>
                                            </p:txEl>
                                          </p:spTgt>
                                        </p:tgtEl>
                                        <p:attrNameLst>
                                          <p:attrName>style.visibility</p:attrName>
                                        </p:attrNameLst>
                                      </p:cBhvr>
                                      <p:to>
                                        <p:strVal val="visible"/>
                                      </p:to>
                                    </p:set>
                                    <p:animEffect transition="in" filter="wipe(down)">
                                      <p:cBhvr>
                                        <p:cTn id="92" dur="500"/>
                                        <p:tgtEl>
                                          <p:spTgt spid="6">
                                            <p:txEl>
                                              <p:pRg st="10" end="1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
                                            <p:txEl>
                                              <p:pRg st="11" end="11"/>
                                            </p:txEl>
                                          </p:spTgt>
                                        </p:tgtEl>
                                        <p:attrNameLst>
                                          <p:attrName>style.visibility</p:attrName>
                                        </p:attrNameLst>
                                      </p:cBhvr>
                                      <p:to>
                                        <p:strVal val="visible"/>
                                      </p:to>
                                    </p:set>
                                    <p:animEffect transition="in" filter="wipe(down)">
                                      <p:cBhvr>
                                        <p:cTn id="97" dur="500"/>
                                        <p:tgtEl>
                                          <p:spTgt spid="6">
                                            <p:txEl>
                                              <p:pRg st="11" end="1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
                                            <p:txEl>
                                              <p:pRg st="0" end="0"/>
                                            </p:txEl>
                                          </p:spTgt>
                                        </p:tgtEl>
                                        <p:attrNameLst>
                                          <p:attrName>style.visibility</p:attrName>
                                        </p:attrNameLst>
                                      </p:cBhvr>
                                      <p:to>
                                        <p:strVal val="visible"/>
                                      </p:to>
                                    </p:set>
                                    <p:animEffect transition="in" filter="wipe(down)">
                                      <p:cBhvr>
                                        <p:cTn id="102" dur="500"/>
                                        <p:tgtEl>
                                          <p:spTgt spid="7">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8">
                                            <p:txEl>
                                              <p:pRg st="0" end="0"/>
                                            </p:txEl>
                                          </p:spTgt>
                                        </p:tgtEl>
                                        <p:attrNameLst>
                                          <p:attrName>style.visibility</p:attrName>
                                        </p:attrNameLst>
                                      </p:cBhvr>
                                      <p:to>
                                        <p:strVal val="visible"/>
                                      </p:to>
                                    </p:set>
                                    <p:animEffect transition="in" filter="wipe(down)">
                                      <p:cBhvr>
                                        <p:cTn id="107" dur="500"/>
                                        <p:tgtEl>
                                          <p:spTgt spid="8">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
                                            <p:txEl>
                                              <p:pRg st="1" end="1"/>
                                            </p:txEl>
                                          </p:spTgt>
                                        </p:tgtEl>
                                        <p:attrNameLst>
                                          <p:attrName>style.visibility</p:attrName>
                                        </p:attrNameLst>
                                      </p:cBhvr>
                                      <p:to>
                                        <p:strVal val="visible"/>
                                      </p:to>
                                    </p:set>
                                    <p:animEffect transition="in" filter="wipe(down)">
                                      <p:cBhvr>
                                        <p:cTn id="112" dur="500"/>
                                        <p:tgtEl>
                                          <p:spTgt spid="8">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8">
                                            <p:txEl>
                                              <p:pRg st="2" end="2"/>
                                            </p:txEl>
                                          </p:spTgt>
                                        </p:tgtEl>
                                        <p:attrNameLst>
                                          <p:attrName>style.visibility</p:attrName>
                                        </p:attrNameLst>
                                      </p:cBhvr>
                                      <p:to>
                                        <p:strVal val="visible"/>
                                      </p:to>
                                    </p:set>
                                    <p:animEffect transition="in" filter="wipe(down)">
                                      <p:cBhvr>
                                        <p:cTn id="117" dur="500"/>
                                        <p:tgtEl>
                                          <p:spTgt spid="8">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8">
                                            <p:txEl>
                                              <p:pRg st="3" end="3"/>
                                            </p:txEl>
                                          </p:spTgt>
                                        </p:tgtEl>
                                        <p:attrNameLst>
                                          <p:attrName>style.visibility</p:attrName>
                                        </p:attrNameLst>
                                      </p:cBhvr>
                                      <p:to>
                                        <p:strVal val="visible"/>
                                      </p:to>
                                    </p:set>
                                    <p:animEffect transition="in" filter="wipe(down)">
                                      <p:cBhvr>
                                        <p:cTn id="122" dur="500"/>
                                        <p:tgtEl>
                                          <p:spTgt spid="8">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8">
                                            <p:txEl>
                                              <p:pRg st="4" end="4"/>
                                            </p:txEl>
                                          </p:spTgt>
                                        </p:tgtEl>
                                        <p:attrNameLst>
                                          <p:attrName>style.visibility</p:attrName>
                                        </p:attrNameLst>
                                      </p:cBhvr>
                                      <p:to>
                                        <p:strVal val="visible"/>
                                      </p:to>
                                    </p:set>
                                    <p:animEffect transition="in" filter="wipe(down)">
                                      <p:cBhvr>
                                        <p:cTn id="127" dur="500"/>
                                        <p:tgtEl>
                                          <p:spTgt spid="8">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8">
                                            <p:txEl>
                                              <p:pRg st="5" end="5"/>
                                            </p:txEl>
                                          </p:spTgt>
                                        </p:tgtEl>
                                        <p:attrNameLst>
                                          <p:attrName>style.visibility</p:attrName>
                                        </p:attrNameLst>
                                      </p:cBhvr>
                                      <p:to>
                                        <p:strVal val="visible"/>
                                      </p:to>
                                    </p:set>
                                    <p:animEffect transition="in" filter="wipe(down)">
                                      <p:cBhvr>
                                        <p:cTn id="132" dur="500"/>
                                        <p:tgtEl>
                                          <p:spTgt spid="8">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8">
                                            <p:txEl>
                                              <p:pRg st="6" end="6"/>
                                            </p:txEl>
                                          </p:spTgt>
                                        </p:tgtEl>
                                        <p:attrNameLst>
                                          <p:attrName>style.visibility</p:attrName>
                                        </p:attrNameLst>
                                      </p:cBhvr>
                                      <p:to>
                                        <p:strVal val="visible"/>
                                      </p:to>
                                    </p:set>
                                    <p:animEffect transition="in" filter="wipe(down)">
                                      <p:cBhvr>
                                        <p:cTn id="1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Projelendirme</a:t>
            </a:r>
          </a:p>
        </p:txBody>
      </p:sp>
      <p:sp>
        <p:nvSpPr>
          <p:cNvPr id="3" name="Metin Yer Tutucusu 2"/>
          <p:cNvSpPr>
            <a:spLocks noGrp="1"/>
          </p:cNvSpPr>
          <p:nvPr>
            <p:ph type="body" idx="1"/>
          </p:nvPr>
        </p:nvSpPr>
        <p:spPr>
          <a:xfrm>
            <a:off x="660945" y="2336873"/>
            <a:ext cx="4957339" cy="353573"/>
          </a:xfrm>
        </p:spPr>
        <p:txBody>
          <a:bodyPr/>
          <a:lstStyle/>
          <a:p>
            <a:r>
              <a:rPr lang="tr-TR" dirty="0"/>
              <a:t>Test ve Birleştirme Aşaması</a:t>
            </a:r>
          </a:p>
        </p:txBody>
      </p:sp>
      <p:sp>
        <p:nvSpPr>
          <p:cNvPr id="4" name="Metin Yer Tutucusu 3"/>
          <p:cNvSpPr>
            <a:spLocks noGrp="1"/>
          </p:cNvSpPr>
          <p:nvPr>
            <p:ph type="body" sz="half" idx="15"/>
          </p:nvPr>
        </p:nvSpPr>
        <p:spPr>
          <a:xfrm>
            <a:off x="680322" y="3022673"/>
            <a:ext cx="5861156" cy="3035227"/>
          </a:xfrm>
        </p:spPr>
        <p:txBody>
          <a:bodyPr>
            <a:normAutofit/>
          </a:bodyPr>
          <a:lstStyle/>
          <a:p>
            <a:r>
              <a:rPr lang="tr-TR" dirty="0"/>
              <a:t>Test süreci en az kodlama kadar önemlidir.</a:t>
            </a:r>
          </a:p>
          <a:p>
            <a:r>
              <a:rPr lang="tr-TR" dirty="0"/>
              <a:t>Hata ne kadar geç tespit edilirse onu düzeltmenin maliyeti de o kadar artar.</a:t>
            </a:r>
          </a:p>
          <a:p>
            <a:r>
              <a:rPr lang="tr-TR" dirty="0"/>
              <a:t>Bu kadar önemli olduğu için ayrıca bir TEST ekibi kurulmalıdır.</a:t>
            </a:r>
          </a:p>
          <a:p>
            <a:r>
              <a:rPr lang="tr-TR" dirty="0"/>
              <a:t>Yazılımcılar genelde kendi kodları için iyi bir TEST edici </a:t>
            </a:r>
            <a:r>
              <a:rPr lang="tr-TR" dirty="0" err="1"/>
              <a:t>değildir,o</a:t>
            </a:r>
            <a:r>
              <a:rPr lang="tr-TR" dirty="0"/>
              <a:t> yüzden farklı kullanıcıların test etmesinde yarar var.</a:t>
            </a:r>
          </a:p>
          <a:p>
            <a:r>
              <a:rPr lang="tr-TR" dirty="0"/>
              <a:t>Testlerin sürekliliği de bir o kadar önemlidir.</a:t>
            </a:r>
          </a:p>
          <a:p>
            <a:r>
              <a:rPr lang="tr-TR" dirty="0"/>
              <a:t>-ERKEN TEST EDİLMELİ</a:t>
            </a:r>
          </a:p>
          <a:p>
            <a:r>
              <a:rPr lang="tr-TR" dirty="0"/>
              <a:t>-SIK TEST EDİLMELİ</a:t>
            </a:r>
          </a:p>
          <a:p>
            <a:r>
              <a:rPr lang="tr-TR" dirty="0"/>
              <a:t>-YETERİNCE TEST EDİLMELİ</a:t>
            </a:r>
          </a:p>
        </p:txBody>
      </p:sp>
      <p:sp>
        <p:nvSpPr>
          <p:cNvPr id="9" name="Metin kutusu 8"/>
          <p:cNvSpPr txBox="1"/>
          <p:nvPr/>
        </p:nvSpPr>
        <p:spPr>
          <a:xfrm>
            <a:off x="6919546" y="3022673"/>
            <a:ext cx="4545623" cy="3970318"/>
          </a:xfrm>
          <a:prstGeom prst="rect">
            <a:avLst/>
          </a:prstGeom>
          <a:noFill/>
        </p:spPr>
        <p:txBody>
          <a:bodyPr wrap="square" rtlCol="0">
            <a:spAutoFit/>
          </a:bodyPr>
          <a:lstStyle/>
          <a:p>
            <a:r>
              <a:rPr lang="tr-TR" sz="1400" dirty="0"/>
              <a:t>Test işlemlerinden sonraki aşama daha zorlu olan entegrasyon aşamasıdır.</a:t>
            </a:r>
          </a:p>
          <a:p>
            <a:endParaRPr lang="tr-TR" sz="1400" dirty="0"/>
          </a:p>
          <a:p>
            <a:r>
              <a:rPr lang="tr-TR" sz="1400" dirty="0"/>
              <a:t>En sık yapılan hatalardan biri parçalar </a:t>
            </a:r>
            <a:r>
              <a:rPr lang="tr-TR" sz="1400" dirty="0" err="1"/>
              <a:t>biraraya</a:t>
            </a:r>
            <a:r>
              <a:rPr lang="tr-TR" sz="1400" dirty="0"/>
              <a:t> getirildiğinde hatasız çalışacağını düşünmektir.</a:t>
            </a:r>
          </a:p>
          <a:p>
            <a:endParaRPr lang="tr-TR" sz="1400" dirty="0"/>
          </a:p>
          <a:p>
            <a:r>
              <a:rPr lang="tr-TR" sz="1400" dirty="0"/>
              <a:t>Parça parça eklemeler </a:t>
            </a:r>
            <a:r>
              <a:rPr lang="tr-TR" sz="1400" dirty="0" err="1"/>
              <a:t>yapılmalı,her</a:t>
            </a:r>
            <a:r>
              <a:rPr lang="tr-TR" sz="1400" dirty="0"/>
              <a:t> parça eklendiğinde test yapıldıktan sonra bir diğer parça eklenmelidir.</a:t>
            </a:r>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680076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randombar(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9"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Wisp</Template>
  <TotalTime>110</TotalTime>
  <Words>1623</Words>
  <Application>Microsoft Office PowerPoint</Application>
  <PresentationFormat>Geniş ekran</PresentationFormat>
  <Paragraphs>205</Paragraphs>
  <Slides>21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21</vt:i4>
      </vt:variant>
    </vt:vector>
  </HeadingPairs>
  <TitlesOfParts>
    <vt:vector size="24" baseType="lpstr">
      <vt:lpstr>Arial</vt:lpstr>
      <vt:lpstr>Trebuchet MS</vt:lpstr>
      <vt:lpstr>Berlin</vt:lpstr>
      <vt:lpstr>Web Programlama I</vt:lpstr>
      <vt:lpstr>Ders İçeriği ve Kuralları</vt:lpstr>
      <vt:lpstr>Web Tasarım</vt:lpstr>
      <vt:lpstr>Web Sitesinin sağlayacağı avantajlar</vt:lpstr>
      <vt:lpstr>Tasarım ve Projelendirme</vt:lpstr>
      <vt:lpstr>Yazılım Projelendirme</vt:lpstr>
      <vt:lpstr>Yazılım Projelendirme</vt:lpstr>
      <vt:lpstr>Yazılım Projelendirme</vt:lpstr>
      <vt:lpstr>Yazılım Projelendirme</vt:lpstr>
      <vt:lpstr>Yazılım Projelendirme</vt:lpstr>
      <vt:lpstr>Yazılım Projelendirme</vt:lpstr>
      <vt:lpstr>İyi Bir Yazılımcı Olmak</vt:lpstr>
      <vt:lpstr>Kaliteli(Başarılı) Kodlama</vt:lpstr>
      <vt:lpstr>Hosting (Barındırma)</vt:lpstr>
      <vt:lpstr>Hosting (Barındırma)</vt:lpstr>
      <vt:lpstr>FTP</vt:lpstr>
      <vt:lpstr>Editörler</vt:lpstr>
      <vt:lpstr>Host Yönetim Paneli</vt:lpstr>
      <vt:lpstr>Veritabanı  </vt:lpstr>
      <vt:lpstr>Veritabanı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Programlama I</dc:title>
  <dc:creator>User</dc:creator>
  <cp:lastModifiedBy>anıl kuş</cp:lastModifiedBy>
  <cp:revision>17</cp:revision>
  <dcterms:created xsi:type="dcterms:W3CDTF">2020-01-21T06:46:54Z</dcterms:created>
  <dcterms:modified xsi:type="dcterms:W3CDTF">2022-03-01T07:18:56Z</dcterms:modified>
</cp:coreProperties>
</file>