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0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0" autoAdjust="0"/>
    <p:restoredTop sz="63392" autoAdjust="0"/>
  </p:normalViewPr>
  <p:slideViewPr>
    <p:cSldViewPr snapToGrid="0">
      <p:cViewPr varScale="1">
        <p:scale>
          <a:sx n="80" d="100"/>
          <a:sy n="80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09824-2B33-4988-9A6B-FED9D358BAA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5FB65-94F9-4D2B-80F1-185EA2E7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43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Warning: graphic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5FB65-94F9-4D2B-80F1-185EA2E73C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77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5FB65-94F9-4D2B-80F1-185EA2E73C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07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5FB65-94F9-4D2B-80F1-185EA2E73C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53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5FB65-94F9-4D2B-80F1-185EA2E73C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51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5FB65-94F9-4D2B-80F1-185EA2E73C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71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5FB65-94F9-4D2B-80F1-185EA2E73C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97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5FB65-94F9-4D2B-80F1-185EA2E73C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97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5FB65-94F9-4D2B-80F1-185EA2E73C9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20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5FB65-94F9-4D2B-80F1-185EA2E73C9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11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201 was mostly empty except at few bus stops around UCSD, a better route would improve service efficiency.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5FB65-94F9-4D2B-80F1-185EA2E73C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6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http://www.arpnjournals.org/jeas/research_papers/rp_2016/jeas_0616_4532.pdf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5FB65-94F9-4D2B-80F1-185EA2E73C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21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5FB65-94F9-4D2B-80F1-185EA2E73C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26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5FB65-94F9-4D2B-80F1-185EA2E73C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39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5FB65-94F9-4D2B-80F1-185EA2E73C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07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5FB65-94F9-4D2B-80F1-185EA2E73C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26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5FB65-94F9-4D2B-80F1-185EA2E73C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6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5FB65-94F9-4D2B-80F1-185EA2E73C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9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62937-1837-4582-AFC1-A4CF5C5B3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43510-2E8B-45CA-ADCD-BE1DFAEB3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41F40-DE2A-4A18-B68E-CEB348119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9B08-16CA-4894-AD01-9FFE08AA024E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5A5DA-65A0-4483-95FA-C3FAB6627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88DC-40AC-4B19-8830-F8E58B51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7DB4-A9C4-4AD5-8A01-7EF81EE9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6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A0A47-0364-4770-85BD-45EEE309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EED2EE-AE1D-4307-88B4-E4AE50C6C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6DCD8-246C-46A3-87B3-0320BA423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9B08-16CA-4894-AD01-9FFE08AA024E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E35B8-1CD9-431A-9034-632011389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EACFE-7303-49A0-BBCC-52BAA416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7DB4-A9C4-4AD5-8A01-7EF81EE9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5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BC9069-5BBD-4852-A76C-0BBD4098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8AADD-BD3D-4D6E-838C-78475E239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870FB-1A8D-4525-82C0-314C95958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9B08-16CA-4894-AD01-9FFE08AA024E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D7745-07E8-4496-A7E4-992D95B6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06B02-8759-48D0-972A-E74DBEA8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7DB4-A9C4-4AD5-8A01-7EF81EE9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3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3B84-9476-4D56-AA02-CD4E4F88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BBD60-D3F6-4A51-BB8E-231A4234B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D9ABD-651E-4409-A7B1-B2F62E5E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9B08-16CA-4894-AD01-9FFE08AA024E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C2F3C-CB05-462D-A03D-0C0D379D6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90BB7-5606-4BDE-BD82-4BD255B91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7DB4-A9C4-4AD5-8A01-7EF81EE9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36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81F83-F83C-4636-AE35-FE714B4E5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CED06-B137-4E83-8A7E-B2EF48866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F0AB9-EAAB-47E3-9ED3-45DBAE61C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9B08-16CA-4894-AD01-9FFE08AA024E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0312E-313F-46AB-83AD-374914F4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531C8-8CAB-4C39-9D86-7DC4FB55C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7DB4-A9C4-4AD5-8A01-7EF81EE9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15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9AD3B-2364-469D-B40F-1733CF80F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850AA-86BA-4945-8E90-389F950EB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39D33-D73E-4A3B-A59D-1985B92DA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6641F-009C-4EAD-BC88-F0D5F295B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9B08-16CA-4894-AD01-9FFE08AA024E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2AC46-66EE-4AAB-ABA2-B0A5907C5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AEEF6-1260-43BC-A48F-A4ABB4AA9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7DB4-A9C4-4AD5-8A01-7EF81EE9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5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7B155-0852-4904-A1DF-046C0EBE2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DA2AC-0ECA-4219-85DC-0D1201422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BAD02-A039-4A30-B6E5-8B397CC9B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AFADA-B563-4AA8-8498-5093DC397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B7CCF6-B974-4494-89C0-833340E26F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A0B7C-A37D-42E4-ADC6-321B1CC51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9B08-16CA-4894-AD01-9FFE08AA024E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1CC241-B94E-4203-938E-31643FF2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A98272-BFB4-4E9B-804E-76D0E3B9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7DB4-A9C4-4AD5-8A01-7EF81EE9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8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F7260-1F2A-4A77-84CC-99994D19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AF7A52-0DBD-456C-857A-0DE90D3B6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9B08-16CA-4894-AD01-9FFE08AA024E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34AE64-E60E-4DE8-9628-8BAE439D6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39C195-5A56-4261-8290-07B29E178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7DB4-A9C4-4AD5-8A01-7EF81EE9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5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249BAE-B2D3-4C71-8DBB-3E9AA701F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9B08-16CA-4894-AD01-9FFE08AA024E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A54B72-E30D-478A-939C-3E5DA381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4DC04-A9E7-4857-B99C-EA5B08D9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7DB4-A9C4-4AD5-8A01-7EF81EE9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96199-DEC2-4111-948B-982A932A0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89833-9DDB-4513-AB56-FF1AA7419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2E5C6-8BCA-48EF-87AA-7EC92ECD4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3F99C-2E81-402A-8493-02F9D7BF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9B08-16CA-4894-AD01-9FFE08AA024E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2CCA4-08F2-4CD7-AA36-B6D77FCB2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FC074-F42D-4E84-B132-E815A08F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7DB4-A9C4-4AD5-8A01-7EF81EE9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2ED2-E4BB-42C1-B10D-DA047B10C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71BCFB-6EFD-4783-BB68-CD028A6AB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7E456-199D-4B9E-9D70-7EA1CB332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90935-048B-4510-B566-D512D76D0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9B08-16CA-4894-AD01-9FFE08AA024E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41207-C59B-4F0D-967A-4BD2EA66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C1F4C-21C1-447D-8EAB-E07C22DF2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7DB4-A9C4-4AD5-8A01-7EF81EE9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22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9D59A-ECD1-4ED7-9C7F-16BDD8721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B63A6-F913-47A7-936F-8399A7B96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F8F7C-8C83-48D3-BC6E-DC311B2287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79B08-16CA-4894-AD01-9FFE08AA024E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067A9-B782-4D9B-AA30-3A513F17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C1701-29CA-45ED-8451-BA597DB15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F7DB4-A9C4-4AD5-8A01-7EF81EE9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4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22C59-1E8E-4638-A592-BB257054C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en-US" sz="5400"/>
              <a:t>Estimating crowd on a bus using Wi-Fi/Bluetooth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BD2D8-7E4A-4A0D-9791-FE2676C09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8088"/>
            <a:ext cx="9144000" cy="1393711"/>
          </a:xfrm>
        </p:spPr>
        <p:txBody>
          <a:bodyPr>
            <a:normAutofit/>
          </a:bodyPr>
          <a:lstStyle/>
          <a:p>
            <a:r>
              <a:rPr lang="en-US" dirty="0"/>
              <a:t>Anil Yelam</a:t>
            </a:r>
          </a:p>
        </p:txBody>
      </p:sp>
    </p:spTree>
    <p:extLst>
      <p:ext uri="{BB962C8B-B14F-4D97-AF65-F5344CB8AC3E}">
        <p14:creationId xmlns:p14="http://schemas.microsoft.com/office/powerpoint/2010/main" val="3781642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6E096-CADB-419E-9F77-4203C75B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Started with Bluetooth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35AAF-8DA3-4101-A885-7B5A2BCB7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Scans every 10-15 seconds</a:t>
            </a:r>
          </a:p>
          <a:p>
            <a:pPr lvl="1"/>
            <a:r>
              <a:rPr lang="en-US" dirty="0"/>
              <a:t>Should have used every second scanning</a:t>
            </a:r>
          </a:p>
          <a:p>
            <a:pPr lvl="1"/>
            <a:endParaRPr lang="en-US" dirty="0"/>
          </a:p>
          <a:p>
            <a:r>
              <a:rPr lang="en-US" dirty="0"/>
              <a:t>Almost 70% is external traffic – doesn’t last more than a minute</a:t>
            </a:r>
          </a:p>
          <a:p>
            <a:pPr lvl="3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89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ED2B8-EAD9-46CB-A25E-62195EDF5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Dataset 1</a:t>
            </a:r>
          </a:p>
        </p:txBody>
      </p:sp>
      <p:pic>
        <p:nvPicPr>
          <p:cNvPr id="5" name="Content Placeholder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86838556-4505-45F9-9C94-FCEB8C9D7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64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ED2B8-EAD9-46CB-A25E-62195EDF5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Dataset 2</a:t>
            </a:r>
          </a:p>
        </p:txBody>
      </p:sp>
      <p:pic>
        <p:nvPicPr>
          <p:cNvPr id="7" name="Content Placeholder 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7B9F5CEA-641E-4CF0-BEA8-0B9C2E56F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55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0A2AE-4D94-4F2E-B056-98262552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 to Wi-Fi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AEAF0-2E6A-4A71-B8C7-27B78D17D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More excited about results from Wi-Fi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Looking into the data, didn’t get to clustering yet</a:t>
            </a:r>
          </a:p>
          <a:p>
            <a:endParaRPr lang="en-US" dirty="0"/>
          </a:p>
          <a:p>
            <a:r>
              <a:rPr lang="en-US" dirty="0"/>
              <a:t>Hoping it’ll give better estimate</a:t>
            </a:r>
          </a:p>
        </p:txBody>
      </p:sp>
    </p:spTree>
    <p:extLst>
      <p:ext uri="{BB962C8B-B14F-4D97-AF65-F5344CB8AC3E}">
        <p14:creationId xmlns:p14="http://schemas.microsoft.com/office/powerpoint/2010/main" val="511505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ED691-5C1B-429C-B778-F87A5CE36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Dataset 1</a:t>
            </a:r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A446466-6666-4B4A-A2D6-7CC17251A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85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ED691-5C1B-429C-B778-F87A5CE36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Dataset 2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6FCD524-7AFB-4A83-8B21-9D0CE0F5F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80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ED691-5C1B-429C-B778-F87A5CE36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Dataset 2</a:t>
            </a:r>
          </a:p>
        </p:txBody>
      </p:sp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EB43018-B416-481F-A8FA-217C81FB0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78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21EFF-8F23-4526-AEFA-0228DC3EF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13897-384B-4739-89E1-C6232DE86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Work on Wi-Fi data</a:t>
            </a:r>
          </a:p>
          <a:p>
            <a:endParaRPr lang="en-US" dirty="0"/>
          </a:p>
          <a:p>
            <a:r>
              <a:rPr lang="en-US" dirty="0"/>
              <a:t>Look a bit more into Bluetooth results</a:t>
            </a:r>
          </a:p>
          <a:p>
            <a:endParaRPr lang="en-US" dirty="0"/>
          </a:p>
          <a:p>
            <a:r>
              <a:rPr lang="en-US" dirty="0"/>
              <a:t>Will show you any interesting results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19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1CB2C-E155-4752-AC3A-E4F3933B1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15" y="261503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4702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8A4FBE-3C8C-4EED-AC67-5F3EE4105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Motivation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A8F5E-8F95-4D96-A465-DEE139474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Inform bus stops further ahead on the route</a:t>
            </a:r>
          </a:p>
          <a:p>
            <a:endParaRPr lang="en-US" sz="2400"/>
          </a:p>
          <a:p>
            <a:r>
              <a:rPr lang="en-US" sz="2400"/>
              <a:t>Tracking crowd transit patterns</a:t>
            </a:r>
          </a:p>
          <a:p>
            <a:pPr lvl="1"/>
            <a:r>
              <a:rPr lang="en-US" dirty="0"/>
              <a:t>Better scheduling of buses during times of day</a:t>
            </a:r>
          </a:p>
          <a:p>
            <a:pPr lvl="1"/>
            <a:r>
              <a:rPr lang="en-US" dirty="0"/>
              <a:t>Improved efficiency </a:t>
            </a:r>
          </a:p>
          <a:p>
            <a:pPr lvl="1"/>
            <a:r>
              <a:rPr lang="en-US" dirty="0"/>
              <a:t>Optimal bus routes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240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EBD37-EBE8-4641-A2B7-ECDD6D91A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Related work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747FB-777D-48EB-AE2F-6D5D3C1D5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200"/>
              <a:t>Surprisingly, no work directly on this problem (to the best of my knowledge)</a:t>
            </a:r>
          </a:p>
          <a:p>
            <a:pPr lvl="1"/>
            <a:r>
              <a:rPr lang="en-US" sz="2200"/>
              <a:t>Other simpler and more accurate solutions like sensors installed at door?</a:t>
            </a:r>
          </a:p>
          <a:p>
            <a:pPr lvl="2"/>
            <a:r>
              <a:rPr lang="en-US" sz="2200"/>
              <a:t>They could be expensive or complex to install? (Not sure, but I hope so!)</a:t>
            </a:r>
          </a:p>
          <a:p>
            <a:pPr lvl="1"/>
            <a:r>
              <a:rPr lang="en-US" sz="2200"/>
              <a:t>Interesting problem nevertheless!</a:t>
            </a:r>
          </a:p>
          <a:p>
            <a:pPr lvl="1"/>
            <a:endParaRPr lang="en-US" sz="2200"/>
          </a:p>
          <a:p>
            <a:endParaRPr lang="en-US" sz="2200"/>
          </a:p>
          <a:p>
            <a:r>
              <a:rPr lang="en-US" sz="2200"/>
              <a:t>One paper on Wi-Fi sniffer based statistics collection at bus stops</a:t>
            </a:r>
          </a:p>
          <a:p>
            <a:pPr lvl="1"/>
            <a:r>
              <a:rPr lang="en-US" sz="2200"/>
              <a:t>Does not account for mac address randomization</a:t>
            </a:r>
          </a:p>
          <a:p>
            <a:pPr lvl="1"/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930175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5EA1E-6025-4F46-A6F4-6017EA12B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Smartphones as proxies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C687F-C740-4CB5-9704-5F967DEAF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/>
          </a:p>
          <a:p>
            <a:r>
              <a:rPr lang="en-US" sz="2400"/>
              <a:t>Have you seen anyone without a smartphone, or a smartphone without Wi-Fi?</a:t>
            </a:r>
          </a:p>
          <a:p>
            <a:endParaRPr lang="en-US" sz="2400"/>
          </a:p>
          <a:p>
            <a:r>
              <a:rPr lang="en-US" sz="2400"/>
              <a:t>Not like localization through human detection</a:t>
            </a:r>
          </a:p>
          <a:p>
            <a:pPr lvl="1"/>
            <a:r>
              <a:rPr lang="en-US"/>
              <a:t>Cannot actively localize</a:t>
            </a:r>
          </a:p>
          <a:p>
            <a:pPr lvl="1"/>
            <a:r>
              <a:rPr lang="en-US"/>
              <a:t>Requires complex setup of access points</a:t>
            </a:r>
          </a:p>
          <a:p>
            <a:pPr lvl="1"/>
            <a:r>
              <a:rPr lang="en-US"/>
              <a:t>Need lots of training data</a:t>
            </a:r>
          </a:p>
          <a:p>
            <a:pPr lvl="1"/>
            <a:r>
              <a:rPr lang="en-US"/>
              <a:t>Definitely not going to beat “sensors at doors” solution!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83206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305FA-5DB6-452B-8C92-940453B6E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How to count devices *</a:t>
            </a:r>
            <a:r>
              <a:rPr lang="en-US" b="1">
                <a:solidFill>
                  <a:schemeClr val="accent1"/>
                </a:solidFill>
              </a:rPr>
              <a:t>passively*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34E47-9072-4E81-9B1A-CEBF457B4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en-US" sz="2400"/>
          </a:p>
          <a:p>
            <a:r>
              <a:rPr lang="en-US" sz="2400"/>
              <a:t>Using Wi-Fi</a:t>
            </a:r>
          </a:p>
          <a:p>
            <a:pPr lvl="1"/>
            <a:r>
              <a:rPr lang="en-US"/>
              <a:t>Probe requests</a:t>
            </a:r>
          </a:p>
          <a:p>
            <a:pPr lvl="1"/>
            <a:endParaRPr lang="en-US"/>
          </a:p>
          <a:p>
            <a:r>
              <a:rPr lang="en-US" sz="2400"/>
              <a:t>Using Bluetooth</a:t>
            </a:r>
          </a:p>
          <a:p>
            <a:pPr lvl="1"/>
            <a:r>
              <a:rPr lang="en-US"/>
              <a:t>Responses to Bluetooth scans </a:t>
            </a:r>
          </a:p>
        </p:txBody>
      </p:sp>
    </p:spTree>
    <p:extLst>
      <p:ext uri="{BB962C8B-B14F-4D97-AF65-F5344CB8AC3E}">
        <p14:creationId xmlns:p14="http://schemas.microsoft.com/office/powerpoint/2010/main" val="370444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166A-CE55-45C7-A877-C7CBF3FEF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9498" y="908344"/>
            <a:ext cx="5244301" cy="1538130"/>
          </a:xfrm>
        </p:spPr>
        <p:txBody>
          <a:bodyPr>
            <a:normAutofit/>
          </a:bodyPr>
          <a:lstStyle/>
          <a:p>
            <a:r>
              <a:rPr lang="en-US"/>
              <a:t>Challenges with Wi-Fi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6C29DB0-17E9-42FF-986E-0B7F493F4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115AD956-A5B6-4760-B8B2-11E2DF6B0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Picture 6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B6B92E0-96C9-414A-AAD3-05F7C0772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173" y="1658961"/>
            <a:ext cx="3267942" cy="35314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CF79E-BDB6-4A07-8628-AFA5461B9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1158" y="2706865"/>
            <a:ext cx="5383652" cy="34700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900" dirty="0"/>
          </a:p>
          <a:p>
            <a:r>
              <a:rPr lang="en-US" sz="1900" dirty="0"/>
              <a:t>Could be turned off, although assumption is that it’s usually rare</a:t>
            </a:r>
          </a:p>
          <a:p>
            <a:pPr lvl="1"/>
            <a:r>
              <a:rPr lang="en-US" sz="1900" dirty="0"/>
              <a:t>Exceptions: Both my roommates</a:t>
            </a:r>
          </a:p>
          <a:p>
            <a:pPr lvl="1"/>
            <a:endParaRPr lang="en-US" sz="1900" dirty="0"/>
          </a:p>
          <a:p>
            <a:r>
              <a:rPr lang="en-US" sz="1900" dirty="0"/>
              <a:t>No access points – no active data traffic</a:t>
            </a:r>
          </a:p>
          <a:p>
            <a:pPr lvl="1"/>
            <a:r>
              <a:rPr lang="en-US" sz="1900" dirty="0"/>
              <a:t>Probe requests to the rescue!</a:t>
            </a:r>
          </a:p>
          <a:p>
            <a:pPr marL="457200" lvl="1" indent="0">
              <a:buNone/>
            </a:pPr>
            <a:endParaRPr lang="en-US" sz="1900" dirty="0"/>
          </a:p>
          <a:p>
            <a:r>
              <a:rPr lang="en-US" sz="1900" dirty="0"/>
              <a:t>Excluding outside traffic</a:t>
            </a:r>
          </a:p>
          <a:p>
            <a:pPr lvl="1"/>
            <a:r>
              <a:rPr lang="en-US" sz="1900" dirty="0"/>
              <a:t>Filtering out the short-lived traffic</a:t>
            </a:r>
          </a:p>
          <a:p>
            <a:pPr lvl="1"/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63582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E166A-CE55-45C7-A877-C7CBF3FEF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MAC address randomization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CF79E-BDB6-4A07-8628-AFA5461B9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lvl="1"/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High adoption 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Insight: Probe packets still carry certain signature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Tagged parameters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Sequence number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35FFB88-ABC3-458C-9633-648A84AA0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061586"/>
            <a:ext cx="6250769" cy="457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10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CE84F7-E784-4AA4-A76F-76B0298F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Challenges with Bluetooth</a:t>
            </a:r>
          </a:p>
        </p:txBody>
      </p:sp>
      <p:sp>
        <p:nvSpPr>
          <p:cNvPr id="26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drawing of a person&#10;&#10;Description generated with high confidence">
            <a:extLst>
              <a:ext uri="{FF2B5EF4-FFF2-40B4-BE49-F238E27FC236}">
                <a16:creationId xmlns:a16="http://schemas.microsoft.com/office/drawing/2014/main" id="{68AFED20-C443-4C32-A3A5-51A3E62D67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1" r="1" b="1203"/>
          <a:stretch/>
        </p:blipFill>
        <p:spPr>
          <a:xfrm>
            <a:off x="429349" y="2373650"/>
            <a:ext cx="3661831" cy="21308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1BCB7-7F0E-4F84-8646-6541CF9DC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Main issue: Not always ON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Much less than Wi-Fi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Involves active responses?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Otherwise, much easier. No randomization!</a:t>
            </a:r>
          </a:p>
        </p:txBody>
      </p:sp>
    </p:spTree>
    <p:extLst>
      <p:ext uri="{BB962C8B-B14F-4D97-AF65-F5344CB8AC3E}">
        <p14:creationId xmlns:p14="http://schemas.microsoft.com/office/powerpoint/2010/main" val="2362080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DEE5C6BA-FE2A-4C38-8D88-E70C06E54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3726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3E66F28-0926-4CFB-BDAB-646CAB184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CE84F7-E784-4AA4-A76F-76B0298F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Test data &amp; the ground truth</a:t>
            </a:r>
          </a:p>
        </p:txBody>
      </p:sp>
      <p:sp>
        <p:nvSpPr>
          <p:cNvPr id="83" name="Freeform 60">
            <a:extLst>
              <a:ext uri="{FF2B5EF4-FFF2-40B4-BE49-F238E27FC236}">
                <a16:creationId xmlns:a16="http://schemas.microsoft.com/office/drawing/2014/main" id="{DE9FA85F-F0FB-4952-A05F-04CC67B18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3099" y="1"/>
            <a:ext cx="3960192" cy="2251543"/>
          </a:xfrm>
          <a:custGeom>
            <a:avLst/>
            <a:gdLst>
              <a:gd name="connsiteX0" fmla="*/ 20753 w 3960192"/>
              <a:gd name="connsiteY0" fmla="*/ 0 h 2251543"/>
              <a:gd name="connsiteX1" fmla="*/ 3939439 w 3960192"/>
              <a:gd name="connsiteY1" fmla="*/ 0 h 2251543"/>
              <a:gd name="connsiteX2" fmla="*/ 3949969 w 3960192"/>
              <a:gd name="connsiteY2" fmla="*/ 68994 h 2251543"/>
              <a:gd name="connsiteX3" fmla="*/ 3960192 w 3960192"/>
              <a:gd name="connsiteY3" fmla="*/ 271447 h 2251543"/>
              <a:gd name="connsiteX4" fmla="*/ 1980096 w 3960192"/>
              <a:gd name="connsiteY4" fmla="*/ 2251543 h 2251543"/>
              <a:gd name="connsiteX5" fmla="*/ 0 w 3960192"/>
              <a:gd name="connsiteY5" fmla="*/ 271447 h 2251543"/>
              <a:gd name="connsiteX6" fmla="*/ 10223 w 3960192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251543">
                <a:moveTo>
                  <a:pt x="20753" y="0"/>
                </a:moveTo>
                <a:lnTo>
                  <a:pt x="3939439" y="0"/>
                </a:lnTo>
                <a:lnTo>
                  <a:pt x="3949969" y="68994"/>
                </a:lnTo>
                <a:cubicBezTo>
                  <a:pt x="3956729" y="135559"/>
                  <a:pt x="3960192" y="203099"/>
                  <a:pt x="3960192" y="271447"/>
                </a:cubicBezTo>
                <a:cubicBezTo>
                  <a:pt x="3960192" y="1365024"/>
                  <a:pt x="3073673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3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6F8BC6F-D467-4A5B-9797-5FBC7E8EF4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7" b="2"/>
          <a:stretch/>
        </p:blipFill>
        <p:spPr>
          <a:xfrm>
            <a:off x="6632714" y="1"/>
            <a:ext cx="3674754" cy="2106932"/>
          </a:xfrm>
          <a:custGeom>
            <a:avLst/>
            <a:gdLst>
              <a:gd name="connsiteX0" fmla="*/ 21954 w 3674754"/>
              <a:gd name="connsiteY0" fmla="*/ 0 h 2106932"/>
              <a:gd name="connsiteX1" fmla="*/ 3652800 w 3674754"/>
              <a:gd name="connsiteY1" fmla="*/ 0 h 2106932"/>
              <a:gd name="connsiteX2" fmla="*/ 3665268 w 3674754"/>
              <a:gd name="connsiteY2" fmla="*/ 81694 h 2106932"/>
              <a:gd name="connsiteX3" fmla="*/ 3674754 w 3674754"/>
              <a:gd name="connsiteY3" fmla="*/ 269555 h 2106932"/>
              <a:gd name="connsiteX4" fmla="*/ 1837377 w 3674754"/>
              <a:gd name="connsiteY4" fmla="*/ 2106932 h 2106932"/>
              <a:gd name="connsiteX5" fmla="*/ 0 w 3674754"/>
              <a:gd name="connsiteY5" fmla="*/ 269555 h 2106932"/>
              <a:gd name="connsiteX6" fmla="*/ 9486 w 3674754"/>
              <a:gd name="connsiteY6" fmla="*/ 81694 h 2106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4754" h="2106932">
                <a:moveTo>
                  <a:pt x="21954" y="0"/>
                </a:moveTo>
                <a:lnTo>
                  <a:pt x="3652800" y="0"/>
                </a:lnTo>
                <a:lnTo>
                  <a:pt x="3665268" y="81694"/>
                </a:lnTo>
                <a:cubicBezTo>
                  <a:pt x="3671541" y="143461"/>
                  <a:pt x="3674754" y="206133"/>
                  <a:pt x="3674754" y="269555"/>
                </a:cubicBezTo>
                <a:cubicBezTo>
                  <a:pt x="3674754" y="1284311"/>
                  <a:pt x="2852132" y="2106932"/>
                  <a:pt x="1837377" y="2106932"/>
                </a:cubicBezTo>
                <a:cubicBezTo>
                  <a:pt x="822622" y="2106932"/>
                  <a:pt x="0" y="1284311"/>
                  <a:pt x="0" y="269555"/>
                </a:cubicBezTo>
                <a:cubicBezTo>
                  <a:pt x="0" y="206133"/>
                  <a:pt x="3214" y="143461"/>
                  <a:pt x="9486" y="81694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1033" name="Content Placeholder 1032">
            <a:extLst>
              <a:ext uri="{FF2B5EF4-FFF2-40B4-BE49-F238E27FC236}">
                <a16:creationId xmlns:a16="http://schemas.microsoft.com/office/drawing/2014/main" id="{57C228B9-2E59-4D39-BACA-F0F4A315A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Few rides on 201 route</a:t>
            </a:r>
          </a:p>
          <a:p>
            <a:r>
              <a:rPr lang="en-US" sz="2000" dirty="0">
                <a:solidFill>
                  <a:srgbClr val="000000"/>
                </a:solidFill>
              </a:rPr>
              <a:t>Bluetooth data: </a:t>
            </a:r>
            <a:r>
              <a:rPr lang="en-US" sz="2000" dirty="0" err="1">
                <a:solidFill>
                  <a:srgbClr val="000000"/>
                </a:solidFill>
              </a:rPr>
              <a:t>Bluetana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Wi-Fi data: Wireshark on Mac</a:t>
            </a:r>
          </a:p>
        </p:txBody>
      </p:sp>
      <p:sp>
        <p:nvSpPr>
          <p:cNvPr id="85" name="Freeform 68">
            <a:extLst>
              <a:ext uri="{FF2B5EF4-FFF2-40B4-BE49-F238E27FC236}">
                <a16:creationId xmlns:a16="http://schemas.microsoft.com/office/drawing/2014/main" id="{FEBD362A-CC27-47D9-8FC3-A5E91BA0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5296" y="2922177"/>
            <a:ext cx="4956705" cy="3945299"/>
          </a:xfrm>
          <a:custGeom>
            <a:avLst/>
            <a:gdLst>
              <a:gd name="connsiteX0" fmla="*/ 2718646 w 4956705"/>
              <a:gd name="connsiteY0" fmla="*/ 0 h 3945299"/>
              <a:gd name="connsiteX1" fmla="*/ 4816486 w 4956705"/>
              <a:gd name="connsiteY1" fmla="*/ 989335 h 3945299"/>
              <a:gd name="connsiteX2" fmla="*/ 4956705 w 4956705"/>
              <a:gd name="connsiteY2" fmla="*/ 1176848 h 3945299"/>
              <a:gd name="connsiteX3" fmla="*/ 4956705 w 4956705"/>
              <a:gd name="connsiteY3" fmla="*/ 3945299 h 3945299"/>
              <a:gd name="connsiteX4" fmla="*/ 294783 w 4956705"/>
              <a:gd name="connsiteY4" fmla="*/ 3945299 h 3945299"/>
              <a:gd name="connsiteX5" fmla="*/ 213645 w 4956705"/>
              <a:gd name="connsiteY5" fmla="*/ 3776866 h 3945299"/>
              <a:gd name="connsiteX6" fmla="*/ 0 w 4956705"/>
              <a:gd name="connsiteY6" fmla="*/ 2718646 h 3945299"/>
              <a:gd name="connsiteX7" fmla="*/ 2718646 w 4956705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6705" h="3945299">
                <a:moveTo>
                  <a:pt x="2718646" y="0"/>
                </a:moveTo>
                <a:cubicBezTo>
                  <a:pt x="3563221" y="0"/>
                  <a:pt x="4317846" y="385123"/>
                  <a:pt x="4816486" y="989335"/>
                </a:cubicBezTo>
                <a:lnTo>
                  <a:pt x="4956705" y="1176848"/>
                </a:lnTo>
                <a:lnTo>
                  <a:pt x="4956705" y="3945299"/>
                </a:lnTo>
                <a:lnTo>
                  <a:pt x="294783" y="3945299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1" name="Picture 4" descr="Image result for mts logo">
            <a:extLst>
              <a:ext uri="{FF2B5EF4-FFF2-40B4-BE49-F238E27FC236}">
                <a16:creationId xmlns:a16="http://schemas.microsoft.com/office/drawing/2014/main" id="{07403DC6-5497-4C98-82D1-4BA39D5C95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" r="13156"/>
          <a:stretch/>
        </p:blipFill>
        <p:spPr bwMode="auto">
          <a:xfrm>
            <a:off x="7399326" y="3086207"/>
            <a:ext cx="4792674" cy="3781268"/>
          </a:xfrm>
          <a:custGeom>
            <a:avLst/>
            <a:gdLst>
              <a:gd name="connsiteX0" fmla="*/ 2554615 w 4792674"/>
              <a:gd name="connsiteY0" fmla="*/ 0 h 3781268"/>
              <a:gd name="connsiteX1" fmla="*/ 4672942 w 4792674"/>
              <a:gd name="connsiteY1" fmla="*/ 1126306 h 3781268"/>
              <a:gd name="connsiteX2" fmla="*/ 4792674 w 4792674"/>
              <a:gd name="connsiteY2" fmla="*/ 1323391 h 3781268"/>
              <a:gd name="connsiteX3" fmla="*/ 4792674 w 4792674"/>
              <a:gd name="connsiteY3" fmla="*/ 3781268 h 3781268"/>
              <a:gd name="connsiteX4" fmla="*/ 313779 w 4792674"/>
              <a:gd name="connsiteY4" fmla="*/ 3781268 h 3781268"/>
              <a:gd name="connsiteX5" fmla="*/ 308328 w 4792674"/>
              <a:gd name="connsiteY5" fmla="*/ 3772297 h 3781268"/>
              <a:gd name="connsiteX6" fmla="*/ 0 w 4792674"/>
              <a:gd name="connsiteY6" fmla="*/ 2554615 h 3781268"/>
              <a:gd name="connsiteX7" fmla="*/ 2554615 w 4792674"/>
              <a:gd name="connsiteY7" fmla="*/ 0 h 378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92674" h="3781268">
                <a:moveTo>
                  <a:pt x="2554615" y="0"/>
                </a:moveTo>
                <a:cubicBezTo>
                  <a:pt x="3436412" y="0"/>
                  <a:pt x="4213859" y="446774"/>
                  <a:pt x="4672942" y="1126306"/>
                </a:cubicBezTo>
                <a:lnTo>
                  <a:pt x="4792674" y="1323391"/>
                </a:lnTo>
                <a:lnTo>
                  <a:pt x="4792674" y="3781268"/>
                </a:lnTo>
                <a:lnTo>
                  <a:pt x="313779" y="3781268"/>
                </a:lnTo>
                <a:lnTo>
                  <a:pt x="308328" y="3772297"/>
                </a:lnTo>
                <a:cubicBezTo>
                  <a:pt x="111694" y="3410325"/>
                  <a:pt x="0" y="2995514"/>
                  <a:pt x="0" y="2554615"/>
                </a:cubicBezTo>
                <a:cubicBezTo>
                  <a:pt x="0" y="1143740"/>
                  <a:pt x="1143740" y="0"/>
                  <a:pt x="255461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588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422</Words>
  <Application>Microsoft Office PowerPoint</Application>
  <PresentationFormat>Widescreen</PresentationFormat>
  <Paragraphs>114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Estimating crowd on a bus using Wi-Fi/Bluetooth</vt:lpstr>
      <vt:lpstr>Motivation</vt:lpstr>
      <vt:lpstr>Related work</vt:lpstr>
      <vt:lpstr>Smartphones as proxies</vt:lpstr>
      <vt:lpstr>How to count devices *passively*</vt:lpstr>
      <vt:lpstr>Challenges with Wi-Fi</vt:lpstr>
      <vt:lpstr>MAC address randomization</vt:lpstr>
      <vt:lpstr>Challenges with Bluetooth</vt:lpstr>
      <vt:lpstr>Test data &amp; the ground truth</vt:lpstr>
      <vt:lpstr>Started with Bluetooth</vt:lpstr>
      <vt:lpstr>Dataset 1</vt:lpstr>
      <vt:lpstr>Dataset 2</vt:lpstr>
      <vt:lpstr>Over to Wi-Fi</vt:lpstr>
      <vt:lpstr>Dataset 1</vt:lpstr>
      <vt:lpstr>Dataset 2</vt:lpstr>
      <vt:lpstr>Dataset 2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crowd on a bus using Wi-Fi</dc:title>
  <dc:creator>Anil kumar Yelam</dc:creator>
  <cp:lastModifiedBy>Anil kumar Yelam</cp:lastModifiedBy>
  <cp:revision>15</cp:revision>
  <dcterms:created xsi:type="dcterms:W3CDTF">2018-12-06T04:48:44Z</dcterms:created>
  <dcterms:modified xsi:type="dcterms:W3CDTF">2018-12-06T09:10:30Z</dcterms:modified>
</cp:coreProperties>
</file>