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376" r:id="rId3"/>
    <p:sldId id="380" r:id="rId4"/>
    <p:sldId id="381" r:id="rId5"/>
    <p:sldId id="387" r:id="rId6"/>
    <p:sldId id="382" r:id="rId7"/>
    <p:sldId id="383" r:id="rId8"/>
    <p:sldId id="386" r:id="rId9"/>
    <p:sldId id="384" r:id="rId10"/>
    <p:sldId id="388" r:id="rId11"/>
    <p:sldId id="379" r:id="rId12"/>
    <p:sldId id="370" r:id="rId13"/>
    <p:sldId id="353" r:id="rId14"/>
    <p:sldId id="373" r:id="rId15"/>
    <p:sldId id="374" r:id="rId16"/>
    <p:sldId id="375" r:id="rId17"/>
    <p:sldId id="3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l kumar Yelam" initials="AkY" lastIdx="1" clrIdx="0">
    <p:extLst>
      <p:ext uri="{19B8F6BF-5375-455C-9EA6-DF929625EA0E}">
        <p15:presenceInfo xmlns:p15="http://schemas.microsoft.com/office/powerpoint/2012/main" userId="e9267921890e29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E246-C832-40B4-846C-A120A34F6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D835A-7938-4849-AEFE-BE07CE8C2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C87C4-C4B7-4590-AD40-D3151ACC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D9496-BD6C-4735-A893-46742AC4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8E418-1F69-4B48-A138-C15CC613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3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A29A-C90B-430C-B85C-8A451268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C47F7-7AEE-4BA9-BBBD-CFCB97478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49918-40AD-4E97-A373-52BFA4A9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8D508-5AAA-4174-8A81-297B8B24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28325-F475-4E0E-BAE0-559BECC0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6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3BA37-606B-475D-AC7E-CA9ED8659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C0D0A-E659-4718-8800-764D46AFB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6B588-A0EE-4AAA-9BA5-417E9E38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78298-D535-42B4-87EE-FE16B13D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43A6A-B616-49E7-BA08-1349663E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2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DDA7-1A81-4488-86A9-54F65DF27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2CF0-64D8-40E9-8B8F-7406F5A48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0A1B4-A78E-413A-A7BF-B2F66543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8BCBC-4708-421D-98D7-4D8A9FC7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955E7-38F3-49F8-972E-DCF20044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AABE-93DF-49C1-AE07-88CD8A53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CCC87-2343-4258-852D-571A23ACC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5D2A-33A8-43C3-A9F4-EA8EBC4C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236A7-4494-461B-B0A7-8F654CF0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A507E-0ED3-4FD2-A792-235DBA13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3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925F-1243-48A1-8AEF-4C4C4316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5EDF-3DD6-4636-B5B6-4614698A5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74E45-0479-430F-AE10-3F6D70EB1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A61F8-3CCB-4516-906C-785D6E58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DDA82-F340-4310-A4A5-8C2BE30E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6B36C-8153-4B98-AC53-5525142A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7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B9A0-8646-460D-BC08-C5652091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6C1CF-A33E-483C-9610-E983B719B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DB481-A801-4853-B65D-FBEA5FCAF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C5F83-4B15-4C14-97BE-B7DD946F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06D12-A228-4538-A7EE-757714ABB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0B5F6-3899-42EE-BB20-A76147F9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CBA3E-D46D-476A-8568-3DA9F755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67BAD-F82A-4E55-8E26-46179FF3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845C-E853-408F-8278-EDF6CAB9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873E7-0065-47F2-8FA3-57B97CCB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A0BDE-70A2-4AA3-B526-069C8F2C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96423-F85B-4A81-B309-DA56BC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458DB-A9E3-4384-B568-CF53784A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BF24A-3887-44AF-B717-4E2D8D2B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89D26-4FE3-4B51-8232-4236D825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0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4987-102C-41AF-A27A-3E921C81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8B41F-695D-4DDE-9DB4-8FE738994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59A7C-279D-4320-AE7F-878E675E6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F9570-EEC1-4691-8975-5ED3B6FB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5E2E8-7207-4351-86F0-5106D2D1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1B9BE-C8CC-429C-AC96-FC12B027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9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E994-7A72-49F6-A97F-53E1E61EC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B640A-6519-413E-A8D1-E974D3331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BF433-7E97-4C2D-ADAD-371C89CD5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1BEF2-A9F9-43FC-8B0E-71C6136C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F3E77-11C6-4894-BAF1-8F017E86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E0A0B-DE27-4C12-9037-9AC46B5D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6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ECFFD-C0EA-4534-B763-B4EAFE86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4B907-2723-4A51-BA6A-3BD57036A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ED181-F514-4C01-B528-7FAF719BF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47488-6FB8-44F6-8C8C-F781CBDC384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23407-BCF3-4C07-B6FC-2E83320F7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C2CDF-A902-4253-B02B-2A4D54BA1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6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DA5B-5A5E-4213-B49F-9DE026FD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5D36-6D54-4258-A43A-EF0471656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Explaining performance of Scatter-gather ops</a:t>
            </a:r>
          </a:p>
        </p:txBody>
      </p:sp>
    </p:spTree>
    <p:extLst>
      <p:ext uri="{BB962C8B-B14F-4D97-AF65-F5344CB8AC3E}">
        <p14:creationId xmlns:p14="http://schemas.microsoft.com/office/powerpoint/2010/main" val="3813008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448B8-F5DF-4120-BC9E-9CECD37E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9DBC1-ACB8-4FFC-BA20-43E5EB015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PCIe more closely </a:t>
            </a:r>
          </a:p>
          <a:p>
            <a:r>
              <a:rPr lang="en-US" dirty="0"/>
              <a:t>Adding more cores may not help, but doesn’t hurt to check?</a:t>
            </a:r>
          </a:p>
          <a:p>
            <a:r>
              <a:rPr lang="en-US" dirty="0"/>
              <a:t>Helping Raj – not sure what’s going on…</a:t>
            </a:r>
          </a:p>
        </p:txBody>
      </p:sp>
    </p:spTree>
    <p:extLst>
      <p:ext uri="{BB962C8B-B14F-4D97-AF65-F5344CB8AC3E}">
        <p14:creationId xmlns:p14="http://schemas.microsoft.com/office/powerpoint/2010/main" val="3409806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1F30-36D8-4D28-A15A-503FB359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6651E-092A-4E1E-9B37-422B1988B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092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1F30-36D8-4D28-A15A-503FB359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Scatter-gather 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6651E-092A-4E1E-9B37-422B1988B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 data transfer options for a message:</a:t>
            </a:r>
          </a:p>
          <a:p>
            <a:pPr marL="914400" lvl="1" indent="-457200">
              <a:buAutoNum type="arabicPeriod"/>
            </a:pPr>
            <a:r>
              <a:rPr lang="en-US" dirty="0"/>
              <a:t>No gather: data already available in single buffer</a:t>
            </a:r>
          </a:p>
          <a:p>
            <a:pPr marL="914400" lvl="1" indent="-457200">
              <a:buAutoNum type="arabicPeriod"/>
            </a:pPr>
            <a:r>
              <a:rPr lang="en-US" dirty="0"/>
              <a:t>CPU-gather: CPU puts the message together </a:t>
            </a:r>
          </a:p>
          <a:p>
            <a:pPr marL="914400" lvl="1" indent="-457200">
              <a:buAutoNum type="arabicPeriod"/>
            </a:pPr>
            <a:r>
              <a:rPr lang="en-US" dirty="0"/>
              <a:t>NIC-gather: NIC puts the message together using RDMA SG op</a:t>
            </a:r>
          </a:p>
          <a:p>
            <a:pPr marL="914400" lvl="1" indent="-457200">
              <a:buAutoNum type="arabicPeriod"/>
            </a:pPr>
            <a:r>
              <a:rPr lang="en-US" i="1" dirty="0"/>
              <a:t>Piece-by-Piece: each piece sent in its own RDMA write 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Variables:</a:t>
            </a:r>
          </a:p>
          <a:p>
            <a:pPr marL="914400" lvl="1" indent="-457200">
              <a:buAutoNum type="arabicPeriod"/>
            </a:pPr>
            <a:r>
              <a:rPr lang="en-US" dirty="0"/>
              <a:t>Message size</a:t>
            </a:r>
          </a:p>
          <a:p>
            <a:pPr marL="914400" lvl="1" indent="-457200">
              <a:buAutoNum type="arabicPeriod"/>
            </a:pPr>
            <a:r>
              <a:rPr lang="en-US" dirty="0"/>
              <a:t>Num of pieces </a:t>
            </a:r>
          </a:p>
        </p:txBody>
      </p:sp>
    </p:spTree>
    <p:extLst>
      <p:ext uri="{BB962C8B-B14F-4D97-AF65-F5344CB8AC3E}">
        <p14:creationId xmlns:p14="http://schemas.microsoft.com/office/powerpoint/2010/main" val="2859097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E9F8-24AA-4E4A-8010-F68AA0A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Scatter-gather ops (64B)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C0EE14B2-4743-4282-AE46-9365E09DF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44" y="2162170"/>
            <a:ext cx="4981580" cy="3321053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2533986-500E-4804-8861-4DF46ABA2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2" y="2162171"/>
            <a:ext cx="4981578" cy="33210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7430F3-F614-490C-9336-5C4C3BCD83FB}"/>
              </a:ext>
            </a:extLst>
          </p:cNvPr>
          <p:cNvSpPr txBox="1"/>
          <p:nvPr/>
        </p:nvSpPr>
        <p:spPr>
          <a:xfrm>
            <a:off x="2962671" y="5770039"/>
            <a:ext cx="11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Xput</a:t>
            </a:r>
            <a:r>
              <a:rPr lang="en-US" dirty="0"/>
              <a:t> (ops)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ACB3D0-F5B8-4CD7-B020-F2E60256155D}"/>
              </a:ext>
            </a:extLst>
          </p:cNvPr>
          <p:cNvSpPr txBox="1"/>
          <p:nvPr/>
        </p:nvSpPr>
        <p:spPr>
          <a:xfrm>
            <a:off x="8010277" y="5770039"/>
            <a:ext cx="170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CQ poll time (%)</a:t>
            </a:r>
          </a:p>
        </p:txBody>
      </p:sp>
    </p:spTree>
    <p:extLst>
      <p:ext uri="{BB962C8B-B14F-4D97-AF65-F5344CB8AC3E}">
        <p14:creationId xmlns:p14="http://schemas.microsoft.com/office/powerpoint/2010/main" val="2537788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E9F8-24AA-4E4A-8010-F68AA0A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Scatter-gather ops (512B)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C0EE14B2-4743-4282-AE46-9365E09DF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44" y="2162170"/>
            <a:ext cx="4981580" cy="3321053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2533986-500E-4804-8861-4DF46ABA2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2" y="2162171"/>
            <a:ext cx="4981578" cy="33210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7430F3-F614-490C-9336-5C4C3BCD83FB}"/>
              </a:ext>
            </a:extLst>
          </p:cNvPr>
          <p:cNvSpPr txBox="1"/>
          <p:nvPr/>
        </p:nvSpPr>
        <p:spPr>
          <a:xfrm>
            <a:off x="2962671" y="5770039"/>
            <a:ext cx="11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Xput</a:t>
            </a:r>
            <a:r>
              <a:rPr lang="en-US" dirty="0"/>
              <a:t> (ops)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ACB3D0-F5B8-4CD7-B020-F2E60256155D}"/>
              </a:ext>
            </a:extLst>
          </p:cNvPr>
          <p:cNvSpPr txBox="1"/>
          <p:nvPr/>
        </p:nvSpPr>
        <p:spPr>
          <a:xfrm>
            <a:off x="8010277" y="5770039"/>
            <a:ext cx="170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CQ poll time (%)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58E05F1-4545-4E8B-86B8-D55E8CE2D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0" y="2162169"/>
            <a:ext cx="4981580" cy="3321053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40E9684-44EC-4F9B-9B1D-4B04E02C70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44" y="2162170"/>
            <a:ext cx="4981579" cy="332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66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E9F8-24AA-4E4A-8010-F68AA0A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Scatter-gather ops (1024B)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C0EE14B2-4743-4282-AE46-9365E09DF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44" y="2162170"/>
            <a:ext cx="4981580" cy="3321053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2533986-500E-4804-8861-4DF46ABA2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2" y="2162171"/>
            <a:ext cx="4981578" cy="33210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7430F3-F614-490C-9336-5C4C3BCD83FB}"/>
              </a:ext>
            </a:extLst>
          </p:cNvPr>
          <p:cNvSpPr txBox="1"/>
          <p:nvPr/>
        </p:nvSpPr>
        <p:spPr>
          <a:xfrm>
            <a:off x="2962671" y="5770039"/>
            <a:ext cx="11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Xput</a:t>
            </a:r>
            <a:r>
              <a:rPr lang="en-US" dirty="0"/>
              <a:t> (ops)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ACB3D0-F5B8-4CD7-B020-F2E60256155D}"/>
              </a:ext>
            </a:extLst>
          </p:cNvPr>
          <p:cNvSpPr txBox="1"/>
          <p:nvPr/>
        </p:nvSpPr>
        <p:spPr>
          <a:xfrm>
            <a:off x="8010277" y="5770039"/>
            <a:ext cx="170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CQ poll time (%)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58E05F1-4545-4E8B-86B8-D55E8CE2D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0" y="2162169"/>
            <a:ext cx="4981580" cy="3321053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40E9684-44EC-4F9B-9B1D-4B04E02C70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44" y="2162170"/>
            <a:ext cx="4981579" cy="3321052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5F63496-FC0D-41D9-8C99-929A889A41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19" y="2162168"/>
            <a:ext cx="4981579" cy="3321052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EB885948-80DF-40B6-88D8-D93CFDE5AD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0" y="2162168"/>
            <a:ext cx="4981580" cy="332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63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E9F8-24AA-4E4A-8010-F68AA0A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Scatter-gather ops (1440B)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C0EE14B2-4743-4282-AE46-9365E09DF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44" y="2162170"/>
            <a:ext cx="4981580" cy="3321053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2533986-500E-4804-8861-4DF46ABA2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2" y="2162171"/>
            <a:ext cx="4981578" cy="33210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7430F3-F614-490C-9336-5C4C3BCD83FB}"/>
              </a:ext>
            </a:extLst>
          </p:cNvPr>
          <p:cNvSpPr txBox="1"/>
          <p:nvPr/>
        </p:nvSpPr>
        <p:spPr>
          <a:xfrm>
            <a:off x="2962671" y="5770039"/>
            <a:ext cx="11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Xput</a:t>
            </a:r>
            <a:r>
              <a:rPr lang="en-US" dirty="0"/>
              <a:t> (ops)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ACB3D0-F5B8-4CD7-B020-F2E60256155D}"/>
              </a:ext>
            </a:extLst>
          </p:cNvPr>
          <p:cNvSpPr txBox="1"/>
          <p:nvPr/>
        </p:nvSpPr>
        <p:spPr>
          <a:xfrm>
            <a:off x="8010277" y="5770039"/>
            <a:ext cx="170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CQ poll time (%)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58E05F1-4545-4E8B-86B8-D55E8CE2D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0" y="2162169"/>
            <a:ext cx="4981580" cy="3321053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40E9684-44EC-4F9B-9B1D-4B04E02C70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44" y="2162170"/>
            <a:ext cx="4981579" cy="3321052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5F63496-FC0D-41D9-8C99-929A889A41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19" y="2162168"/>
            <a:ext cx="4981579" cy="3321052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EB885948-80DF-40B6-88D8-D93CFDE5AD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0" y="2162168"/>
            <a:ext cx="4981580" cy="3321053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5281210-68DD-4D99-8F09-C05579E33D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18" y="2162169"/>
            <a:ext cx="4981578" cy="3321051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E6C49299-396D-47FF-945E-05875F4D0D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19" y="2162168"/>
            <a:ext cx="4981579" cy="332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3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3D76-8219-4E9C-A191-D557351B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BlueFlame</a:t>
            </a:r>
            <a:r>
              <a:rPr lang="en-US" dirty="0"/>
              <a:t> vs Doorbell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8906F1A6-6D7B-416F-B238-E3CC43FC7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5920" y="1618307"/>
            <a:ext cx="4278393" cy="52094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54EEB0-852A-4CE9-B708-C4ED0DA06453}"/>
              </a:ext>
            </a:extLst>
          </p:cNvPr>
          <p:cNvSpPr txBox="1"/>
          <p:nvPr/>
        </p:nvSpPr>
        <p:spPr>
          <a:xfrm>
            <a:off x="6984273" y="3429000"/>
            <a:ext cx="408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switch to doorbell? – No 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get around it with more threads…</a:t>
            </a:r>
          </a:p>
        </p:txBody>
      </p:sp>
    </p:spTree>
    <p:extLst>
      <p:ext uri="{BB962C8B-B14F-4D97-AF65-F5344CB8AC3E}">
        <p14:creationId xmlns:p14="http://schemas.microsoft.com/office/powerpoint/2010/main" val="43473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3D76-8219-4E9C-A191-D557351B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WQE by MMIO vs Doorbell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8906F1A6-6D7B-416F-B238-E3CC43FC7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78904" y="1199237"/>
            <a:ext cx="4774148" cy="581312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DCD7A1-B061-4A18-A2D3-B41501440F23}"/>
              </a:ext>
            </a:extLst>
          </p:cNvPr>
          <p:cNvSpPr txBox="1"/>
          <p:nvPr/>
        </p:nvSpPr>
        <p:spPr>
          <a:xfrm>
            <a:off x="5277395" y="6338986"/>
            <a:ext cx="5300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Courtesy</a:t>
            </a:r>
            <a:r>
              <a:rPr lang="en-US" sz="1400" dirty="0"/>
              <a:t>: Anuj Kalia et al. Design Guidelines for RDMA apps. ATC 2016</a:t>
            </a:r>
          </a:p>
        </p:txBody>
      </p:sp>
    </p:spTree>
    <p:extLst>
      <p:ext uri="{BB962C8B-B14F-4D97-AF65-F5344CB8AC3E}">
        <p14:creationId xmlns:p14="http://schemas.microsoft.com/office/powerpoint/2010/main" val="18796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707D-E63A-4043-A152-94B81981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MMIO vs Doorbell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CCA13B5-D9FC-4F51-BF24-C1C3EB971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5" y="1991516"/>
            <a:ext cx="5029212" cy="3352808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22DAE8A-2484-4773-B95D-E6EC377F3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95" y="1991516"/>
            <a:ext cx="5029212" cy="335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6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707D-E63A-4043-A152-94B81981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MMIO vs Doorbell (720B)</a:t>
            </a:r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D216164B-BC28-46EF-9D32-BC2433B80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28" y="1991516"/>
            <a:ext cx="5029212" cy="3352808"/>
          </a:xfrm>
          <a:prstGeom prst="rect">
            <a:avLst/>
          </a:prstGeom>
        </p:spPr>
      </p:pic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729C7DCD-4F9B-48E6-83C2-0016E9BEC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60" y="1991516"/>
            <a:ext cx="5029213" cy="335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6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F537C-761D-4E5E-96C9-998B4306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MMIO vs Doorbell (RTT)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EC398E5-0F18-4EA0-A1A1-D7E63BFD7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1991515"/>
            <a:ext cx="5486411" cy="3657607"/>
          </a:xfrm>
        </p:spPr>
      </p:pic>
    </p:spTree>
    <p:extLst>
      <p:ext uri="{BB962C8B-B14F-4D97-AF65-F5344CB8AC3E}">
        <p14:creationId xmlns:p14="http://schemas.microsoft.com/office/powerpoint/2010/main" val="183690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707D-E63A-4043-A152-94B81981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suspect: NIC PUs</a:t>
            </a:r>
          </a:p>
        </p:txBody>
      </p:sp>
      <p:pic>
        <p:nvPicPr>
          <p:cNvPr id="4" name="Picture 3" descr="A picture containing text, newspaper, document&#10;&#10;Description automatically generated">
            <a:extLst>
              <a:ext uri="{FF2B5EF4-FFF2-40B4-BE49-F238E27FC236}">
                <a16:creationId xmlns:a16="http://schemas.microsoft.com/office/drawing/2014/main" id="{1834326C-4A05-4E8F-A24D-CCB6297270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29"/>
          <a:stretch/>
        </p:blipFill>
        <p:spPr>
          <a:xfrm>
            <a:off x="2829902" y="2084486"/>
            <a:ext cx="5506218" cy="38019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55D5C1-C9D5-487E-942C-290ACD3F522F}"/>
              </a:ext>
            </a:extLst>
          </p:cNvPr>
          <p:cNvSpPr txBox="1"/>
          <p:nvPr/>
        </p:nvSpPr>
        <p:spPr>
          <a:xfrm>
            <a:off x="5277395" y="6338986"/>
            <a:ext cx="5300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Courtesy</a:t>
            </a:r>
            <a:r>
              <a:rPr lang="en-US" sz="1400" dirty="0"/>
              <a:t>: Anuj Kalia et al. Design Guidelines for RDMA apps. ATC 2016</a:t>
            </a:r>
          </a:p>
        </p:txBody>
      </p:sp>
    </p:spTree>
    <p:extLst>
      <p:ext uri="{BB962C8B-B14F-4D97-AF65-F5344CB8AC3E}">
        <p14:creationId xmlns:p14="http://schemas.microsoft.com/office/powerpoint/2010/main" val="8103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FF28-1244-402D-B5EE-29250198D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NIC PUs (Single core)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A69F73C-4865-4578-9626-43B28A20D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21" y="2296316"/>
            <a:ext cx="4956579" cy="3304386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58C7CD6-AF1B-40A6-A963-F8FD73917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296316"/>
            <a:ext cx="4956578" cy="330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9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FF28-1244-402D-B5EE-29250198D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NIC PUs (Single core)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A69F73C-4865-4578-9626-43B28A20D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21" y="2296316"/>
            <a:ext cx="4956579" cy="3304386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58C7CD6-AF1B-40A6-A963-F8FD73917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296316"/>
            <a:ext cx="4956578" cy="3304385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A790C849-95D5-429A-AD0A-971C193C6C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21" y="2296314"/>
            <a:ext cx="4956579" cy="3304386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FA8391BA-6B4C-402D-92B2-789D4DDA20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96314"/>
            <a:ext cx="4956579" cy="330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448B8-F5DF-4120-BC9E-9CECD37E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PCIe?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9DBC1-ACB8-4FFC-BA20-43E5EB015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 is still not ruled out… </a:t>
            </a:r>
          </a:p>
          <a:p>
            <a:r>
              <a:rPr lang="en-US" dirty="0"/>
              <a:t>Fundamental limit on PCIe bandwidth: bits/sec</a:t>
            </a:r>
          </a:p>
          <a:p>
            <a:r>
              <a:rPr lang="en-US" dirty="0"/>
              <a:t>~30Gbps PCIe bitrate for 64B and 8 SG pieces</a:t>
            </a:r>
          </a:p>
          <a:p>
            <a:r>
              <a:rPr lang="en-US" dirty="0"/>
              <a:t>Do we need this? Yes, we need to get the best that SG can do…</a:t>
            </a:r>
          </a:p>
          <a:p>
            <a:pPr lvl="1"/>
            <a:r>
              <a:rPr lang="en-US" dirty="0"/>
              <a:t>or shall I move 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542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105690</TotalTime>
  <Words>283</Words>
  <Application>Microsoft Office PowerPoint</Application>
  <PresentationFormat>Widescreen</PresentationFormat>
  <Paragraphs>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Overview</vt:lpstr>
      <vt:lpstr>WQE by MMIO vs Doorbell</vt:lpstr>
      <vt:lpstr>MMIO vs Doorbell</vt:lpstr>
      <vt:lpstr>MMIO vs Doorbell (720B)</vt:lpstr>
      <vt:lpstr>MMIO vs Doorbell (RTT)</vt:lpstr>
      <vt:lpstr>Another suspect: NIC PUs</vt:lpstr>
      <vt:lpstr>Increasing NIC PUs (Single core)</vt:lpstr>
      <vt:lpstr>Increasing NIC PUs (Single core)</vt:lpstr>
      <vt:lpstr>PCIe?</vt:lpstr>
      <vt:lpstr>Next</vt:lpstr>
      <vt:lpstr>Misc</vt:lpstr>
      <vt:lpstr>Scatter-gather ops</vt:lpstr>
      <vt:lpstr>Scatter-gather ops (64B)</vt:lpstr>
      <vt:lpstr>Scatter-gather ops (512B)</vt:lpstr>
      <vt:lpstr>Scatter-gather ops (1024B)</vt:lpstr>
      <vt:lpstr>Scatter-gather ops (1440B)</vt:lpstr>
      <vt:lpstr>BlueFlame vs Doorbell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kumar Yelam</dc:creator>
  <cp:lastModifiedBy>Anil kumar Yelam</cp:lastModifiedBy>
  <cp:revision>193</cp:revision>
  <dcterms:created xsi:type="dcterms:W3CDTF">2020-09-13T22:44:50Z</dcterms:created>
  <dcterms:modified xsi:type="dcterms:W3CDTF">2021-01-21T06:29:46Z</dcterms:modified>
</cp:coreProperties>
</file>