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67" r:id="rId3"/>
    <p:sldId id="369" r:id="rId4"/>
    <p:sldId id="352" r:id="rId5"/>
    <p:sldId id="370" r:id="rId6"/>
    <p:sldId id="353" r:id="rId7"/>
    <p:sldId id="373" r:id="rId8"/>
    <p:sldId id="374" r:id="rId9"/>
    <p:sldId id="376" r:id="rId10"/>
    <p:sldId id="375" r:id="rId11"/>
    <p:sldId id="3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Yelam" initials="AkY" lastIdx="1" clrIdx="0">
    <p:extLst>
      <p:ext uri="{19B8F6BF-5375-455C-9EA6-DF929625EA0E}">
        <p15:presenceInfo xmlns:p15="http://schemas.microsoft.com/office/powerpoint/2012/main" userId="e9267921890e2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E246-C832-40B4-846C-A120A34F6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835A-7938-4849-AEFE-BE07CE8C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87C4-C4B7-4590-AD40-D3151ACC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9496-BD6C-4735-A893-46742AC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E418-1F69-4B48-A138-C15CC613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29A-C90B-430C-B85C-8A45126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47F7-7AEE-4BA9-BBBD-CFCB974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9918-40AD-4E97-A373-52BFA4A9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D508-5AAA-4174-8A81-297B8B24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325-F475-4E0E-BAE0-559BECC0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BA37-606B-475D-AC7E-CA9ED865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D0A-E659-4718-8800-764D46AF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588-A0EE-4AAA-9BA5-417E9E3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8298-D535-42B4-87EE-FE16B13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3A6A-B616-49E7-BA08-1349663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DA7-1A81-4488-86A9-54F65DF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2CF0-64D8-40E9-8B8F-7406F5A4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A1B4-A78E-413A-A7BF-B2F6654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CBC-4708-421D-98D7-4D8A9FC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55E7-38F3-49F8-972E-DCF2004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ABE-93DF-49C1-AE07-88CD8A5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CC87-2343-4258-852D-571A23AC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5D2A-33A8-43C3-A9F4-EA8EBC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36A7-4494-461B-B0A7-8F654CF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507E-0ED3-4FD2-A792-235DBA1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925F-1243-48A1-8AEF-4C4C431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5EDF-3DD6-4636-B5B6-4614698A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4E45-0479-430F-AE10-3F6D70EB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1F8-3CCB-4516-906C-785D6E5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DA82-F340-4310-A4A5-8C2BE30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B36C-8153-4B98-AC53-5525142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B9A0-8646-460D-BC08-C5652091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C1CF-A33E-483C-9610-E983B719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B481-A801-4853-B65D-FBEA5FCA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C5F83-4B15-4C14-97BE-B7DD946F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6D12-A228-4538-A7EE-757714ABB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B5F6-3899-42EE-BB20-A76147F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CBA3E-D46D-476A-8568-3DA9F75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7BAD-F82A-4E55-8E26-46179FF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45C-E853-408F-8278-EDF6CAB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73E7-0065-47F2-8FA3-57B97CC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0BDE-70A2-4AA3-B526-069C8F2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96423-F85B-4A81-B309-DA56BC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58DB-A9E3-4384-B568-CF53784A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BF24A-3887-44AF-B717-4E2D8D2B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9D26-4FE3-4B51-8232-4236D82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4987-102C-41AF-A27A-3E921C81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41F-695D-4DDE-9DB4-8FE73899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59A7C-279D-4320-AE7F-878E675E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9570-EEC1-4691-8975-5ED3B6F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2E8-7207-4351-86F0-5106D2D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B9BE-C8CC-429C-AC96-FC12B027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E994-7A72-49F6-A97F-53E1E61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640A-6519-413E-A8D1-E974D333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F433-7E97-4C2D-ADAD-371C89CD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BEF2-A9F9-43FC-8B0E-71C6136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3E77-11C6-4894-BAF1-8F017E8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0A0B-DE27-4C12-9037-9AC46B5D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ECFFD-C0EA-4534-B763-B4EAFE8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B907-2723-4A51-BA6A-3BD57036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D181-F514-4C01-B528-7FAF719B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7488-6FB8-44F6-8C8C-F781CBDC384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3407-BCF3-4C07-B6FC-2E83320F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2CDF-A902-4253-B02B-2A4D54BA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 progress with mem registration</a:t>
            </a:r>
          </a:p>
          <a:p>
            <a:r>
              <a:rPr lang="en-US" dirty="0"/>
              <a:t>Explaining performance of Scatter-gather ops</a:t>
            </a:r>
          </a:p>
          <a:p>
            <a:pPr lvl="1"/>
            <a:r>
              <a:rPr lang="en-US" dirty="0"/>
              <a:t>Got CPU utilization along with </a:t>
            </a:r>
            <a:r>
              <a:rPr lang="en-US" dirty="0" err="1"/>
              <a:t>Xput</a:t>
            </a:r>
            <a:endParaRPr lang="en-US" dirty="0"/>
          </a:p>
          <a:p>
            <a:r>
              <a:rPr lang="en-US" dirty="0"/>
              <a:t>Some time on </a:t>
            </a:r>
            <a:r>
              <a:rPr lang="en-US" dirty="0" err="1"/>
              <a:t>pktgen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0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 (1440B)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0EE14B2-4743-4282-AE46-9365E09DF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4" y="2162170"/>
            <a:ext cx="4981580" cy="3321053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2533986-500E-4804-8861-4DF46ABA2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2" y="2162171"/>
            <a:ext cx="4981578" cy="3321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7430F3-F614-490C-9336-5C4C3BCD83FB}"/>
              </a:ext>
            </a:extLst>
          </p:cNvPr>
          <p:cNvSpPr txBox="1"/>
          <p:nvPr/>
        </p:nvSpPr>
        <p:spPr>
          <a:xfrm>
            <a:off x="2962671" y="5770039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Xput</a:t>
            </a:r>
            <a:r>
              <a:rPr lang="en-US" dirty="0"/>
              <a:t> (ops)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CB3D0-F5B8-4CD7-B020-F2E60256155D}"/>
              </a:ext>
            </a:extLst>
          </p:cNvPr>
          <p:cNvSpPr txBox="1"/>
          <p:nvPr/>
        </p:nvSpPr>
        <p:spPr>
          <a:xfrm>
            <a:off x="8010277" y="5770039"/>
            <a:ext cx="17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CQ poll time (%)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58E05F1-4545-4E8B-86B8-D55E8CE2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0" y="2162169"/>
            <a:ext cx="4981580" cy="3321053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40E9684-44EC-4F9B-9B1D-4B04E02C7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4" y="2162170"/>
            <a:ext cx="4981579" cy="332105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5F63496-FC0D-41D9-8C99-929A889A4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19" y="2162168"/>
            <a:ext cx="4981579" cy="3321052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B885948-80DF-40B6-88D8-D93CFDE5AD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0" y="2162168"/>
            <a:ext cx="4981580" cy="332105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5281210-68DD-4D99-8F09-C05579E33D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18" y="2162169"/>
            <a:ext cx="4981578" cy="3321051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E6C49299-396D-47FF-945E-05875F4D0D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19" y="2162168"/>
            <a:ext cx="4981579" cy="33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3D76-8219-4E9C-A191-D557351B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BlueFlame</a:t>
            </a:r>
            <a:r>
              <a:rPr lang="en-US" dirty="0"/>
              <a:t> vs Doorbell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8906F1A6-6D7B-416F-B238-E3CC43FC7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20" y="1618307"/>
            <a:ext cx="4278393" cy="52094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54EEB0-852A-4CE9-B708-C4ED0DA06453}"/>
              </a:ext>
            </a:extLst>
          </p:cNvPr>
          <p:cNvSpPr txBox="1"/>
          <p:nvPr/>
        </p:nvSpPr>
        <p:spPr>
          <a:xfrm>
            <a:off x="6984273" y="3429000"/>
            <a:ext cx="408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switch to doorbell? – No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get around it with more threads…</a:t>
            </a:r>
          </a:p>
        </p:txBody>
      </p:sp>
    </p:spTree>
    <p:extLst>
      <p:ext uri="{BB962C8B-B14F-4D97-AF65-F5344CB8AC3E}">
        <p14:creationId xmlns:p14="http://schemas.microsoft.com/office/powerpoint/2010/main" val="43473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reg_mr</a:t>
            </a:r>
            <a:r>
              <a:rPr lang="en-US" dirty="0"/>
              <a:t>()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0450" cy="435133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7171597-47CA-406F-A1CB-A77131A53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09" y="1922463"/>
            <a:ext cx="6382781" cy="4157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0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CQ poll time as an (approx.) proxy for </a:t>
            </a:r>
            <a:r>
              <a:rPr lang="en-US" sz="2400" i="1" dirty="0"/>
              <a:t>idle</a:t>
            </a:r>
            <a:r>
              <a:rPr lang="en-US" sz="2400" dirty="0"/>
              <a:t> time.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BB7249E-03DE-4925-B4E7-A9F91A4A3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654294"/>
            <a:ext cx="4686300" cy="31242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26F8143-3C4B-43A0-900A-EAA55BE75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5" y="2654294"/>
            <a:ext cx="4610106" cy="307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2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1F30-36D8-4D28-A15A-503FB359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651E-092A-4E1E-9B37-422B1988B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data transfer options for a message:</a:t>
            </a:r>
          </a:p>
          <a:p>
            <a:pPr marL="914400" lvl="1" indent="-457200">
              <a:buAutoNum type="arabicPeriod"/>
            </a:pPr>
            <a:r>
              <a:rPr lang="en-US" dirty="0"/>
              <a:t>No gather: data already available in single buffer</a:t>
            </a:r>
          </a:p>
          <a:p>
            <a:pPr marL="914400" lvl="1" indent="-457200">
              <a:buAutoNum type="arabicPeriod"/>
            </a:pPr>
            <a:r>
              <a:rPr lang="en-US" dirty="0"/>
              <a:t>CPU-gather: CPU puts the message together </a:t>
            </a:r>
          </a:p>
          <a:p>
            <a:pPr marL="914400" lvl="1" indent="-457200">
              <a:buAutoNum type="arabicPeriod"/>
            </a:pPr>
            <a:r>
              <a:rPr lang="en-US" dirty="0"/>
              <a:t>NIC-gather: NIC puts the message together using RDMA SG 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Variables:</a:t>
            </a:r>
          </a:p>
          <a:p>
            <a:pPr marL="914400" lvl="1" indent="-457200">
              <a:buAutoNum type="arabicPeriod"/>
            </a:pPr>
            <a:r>
              <a:rPr lang="en-US" dirty="0"/>
              <a:t>Message size</a:t>
            </a:r>
          </a:p>
          <a:p>
            <a:pPr marL="914400" lvl="1" indent="-457200">
              <a:buAutoNum type="arabicPeriod"/>
            </a:pPr>
            <a:r>
              <a:rPr lang="en-US" dirty="0"/>
              <a:t>Num of pieces </a:t>
            </a:r>
          </a:p>
        </p:txBody>
      </p:sp>
    </p:spTree>
    <p:extLst>
      <p:ext uri="{BB962C8B-B14F-4D97-AF65-F5344CB8AC3E}">
        <p14:creationId xmlns:p14="http://schemas.microsoft.com/office/powerpoint/2010/main" val="345624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1F30-36D8-4D28-A15A-503FB359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651E-092A-4E1E-9B37-422B1988B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data transfer options for a message:</a:t>
            </a:r>
          </a:p>
          <a:p>
            <a:pPr marL="914400" lvl="1" indent="-457200">
              <a:buAutoNum type="arabicPeriod"/>
            </a:pPr>
            <a:r>
              <a:rPr lang="en-US" dirty="0"/>
              <a:t>No gather: data already available in single buffer</a:t>
            </a:r>
          </a:p>
          <a:p>
            <a:pPr marL="914400" lvl="1" indent="-457200">
              <a:buAutoNum type="arabicPeriod"/>
            </a:pPr>
            <a:r>
              <a:rPr lang="en-US" dirty="0"/>
              <a:t>CPU-gather: CPU puts the message together </a:t>
            </a:r>
          </a:p>
          <a:p>
            <a:pPr marL="914400" lvl="1" indent="-457200">
              <a:buAutoNum type="arabicPeriod"/>
            </a:pPr>
            <a:r>
              <a:rPr lang="en-US" dirty="0"/>
              <a:t>NIC-gather: NIC puts the message together using RDMA SG op</a:t>
            </a:r>
          </a:p>
          <a:p>
            <a:pPr marL="914400" lvl="1" indent="-457200">
              <a:buAutoNum type="arabicPeriod"/>
            </a:pPr>
            <a:r>
              <a:rPr lang="en-US" i="1" dirty="0"/>
              <a:t>Piece-by-Piece: each piece sent in its own RDMA write 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Variables:</a:t>
            </a:r>
          </a:p>
          <a:p>
            <a:pPr marL="914400" lvl="1" indent="-457200">
              <a:buAutoNum type="arabicPeriod"/>
            </a:pPr>
            <a:r>
              <a:rPr lang="en-US" dirty="0"/>
              <a:t>Message size</a:t>
            </a:r>
          </a:p>
          <a:p>
            <a:pPr marL="914400" lvl="1" indent="-457200">
              <a:buAutoNum type="arabicPeriod"/>
            </a:pPr>
            <a:r>
              <a:rPr lang="en-US" dirty="0"/>
              <a:t>Num of pieces </a:t>
            </a:r>
          </a:p>
        </p:txBody>
      </p:sp>
    </p:spTree>
    <p:extLst>
      <p:ext uri="{BB962C8B-B14F-4D97-AF65-F5344CB8AC3E}">
        <p14:creationId xmlns:p14="http://schemas.microsoft.com/office/powerpoint/2010/main" val="285909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 (64B)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0EE14B2-4743-4282-AE46-9365E09DF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4" y="2162170"/>
            <a:ext cx="4981580" cy="3321053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2533986-500E-4804-8861-4DF46ABA2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2" y="2162171"/>
            <a:ext cx="4981578" cy="3321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7430F3-F614-490C-9336-5C4C3BCD83FB}"/>
              </a:ext>
            </a:extLst>
          </p:cNvPr>
          <p:cNvSpPr txBox="1"/>
          <p:nvPr/>
        </p:nvSpPr>
        <p:spPr>
          <a:xfrm>
            <a:off x="2962671" y="5770039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Xput</a:t>
            </a:r>
            <a:r>
              <a:rPr lang="en-US" dirty="0"/>
              <a:t> (ops)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CB3D0-F5B8-4CD7-B020-F2E60256155D}"/>
              </a:ext>
            </a:extLst>
          </p:cNvPr>
          <p:cNvSpPr txBox="1"/>
          <p:nvPr/>
        </p:nvSpPr>
        <p:spPr>
          <a:xfrm>
            <a:off x="8010277" y="5770039"/>
            <a:ext cx="17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CQ poll time (%)</a:t>
            </a:r>
          </a:p>
        </p:txBody>
      </p:sp>
    </p:spTree>
    <p:extLst>
      <p:ext uri="{BB962C8B-B14F-4D97-AF65-F5344CB8AC3E}">
        <p14:creationId xmlns:p14="http://schemas.microsoft.com/office/powerpoint/2010/main" val="253778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 (512B)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0EE14B2-4743-4282-AE46-9365E09DF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4" y="2162170"/>
            <a:ext cx="4981580" cy="3321053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2533986-500E-4804-8861-4DF46ABA2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2" y="2162171"/>
            <a:ext cx="4981578" cy="3321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7430F3-F614-490C-9336-5C4C3BCD83FB}"/>
              </a:ext>
            </a:extLst>
          </p:cNvPr>
          <p:cNvSpPr txBox="1"/>
          <p:nvPr/>
        </p:nvSpPr>
        <p:spPr>
          <a:xfrm>
            <a:off x="2962671" y="5770039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Xput</a:t>
            </a:r>
            <a:r>
              <a:rPr lang="en-US" dirty="0"/>
              <a:t> (ops)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CB3D0-F5B8-4CD7-B020-F2E60256155D}"/>
              </a:ext>
            </a:extLst>
          </p:cNvPr>
          <p:cNvSpPr txBox="1"/>
          <p:nvPr/>
        </p:nvSpPr>
        <p:spPr>
          <a:xfrm>
            <a:off x="8010277" y="5770039"/>
            <a:ext cx="17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CQ poll time (%)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58E05F1-4545-4E8B-86B8-D55E8CE2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0" y="2162169"/>
            <a:ext cx="4981580" cy="3321053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40E9684-44EC-4F9B-9B1D-4B04E02C7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4" y="2162170"/>
            <a:ext cx="4981579" cy="33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6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 (1024B)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0EE14B2-4743-4282-AE46-9365E09DF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4" y="2162170"/>
            <a:ext cx="4981580" cy="3321053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2533986-500E-4804-8861-4DF46ABA2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2" y="2162171"/>
            <a:ext cx="4981578" cy="3321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7430F3-F614-490C-9336-5C4C3BCD83FB}"/>
              </a:ext>
            </a:extLst>
          </p:cNvPr>
          <p:cNvSpPr txBox="1"/>
          <p:nvPr/>
        </p:nvSpPr>
        <p:spPr>
          <a:xfrm>
            <a:off x="2962671" y="5770039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Xput</a:t>
            </a:r>
            <a:r>
              <a:rPr lang="en-US" dirty="0"/>
              <a:t> (ops)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CB3D0-F5B8-4CD7-B020-F2E60256155D}"/>
              </a:ext>
            </a:extLst>
          </p:cNvPr>
          <p:cNvSpPr txBox="1"/>
          <p:nvPr/>
        </p:nvSpPr>
        <p:spPr>
          <a:xfrm>
            <a:off x="8010277" y="5770039"/>
            <a:ext cx="17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CQ poll time (%)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58E05F1-4545-4E8B-86B8-D55E8CE2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0" y="2162169"/>
            <a:ext cx="4981580" cy="3321053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40E9684-44EC-4F9B-9B1D-4B04E02C7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4" y="2162170"/>
            <a:ext cx="4981579" cy="332105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5F63496-FC0D-41D9-8C99-929A889A4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19" y="2162168"/>
            <a:ext cx="4981579" cy="3321052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B885948-80DF-40B6-88D8-D93CFDE5AD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0" y="2162168"/>
            <a:ext cx="4981580" cy="332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6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3D76-8219-4E9C-A191-D557351B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BlueFlame</a:t>
            </a:r>
            <a:r>
              <a:rPr lang="en-US" dirty="0"/>
              <a:t> vs Doorbell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8906F1A6-6D7B-416F-B238-E3CC43FC7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20" y="1618307"/>
            <a:ext cx="4278393" cy="52094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54EEB0-852A-4CE9-B708-C4ED0DA06453}"/>
              </a:ext>
            </a:extLst>
          </p:cNvPr>
          <p:cNvSpPr txBox="1"/>
          <p:nvPr/>
        </p:nvSpPr>
        <p:spPr>
          <a:xfrm>
            <a:off x="6888479" y="3429000"/>
            <a:ext cx="3625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MMIO op cannot exceed 64 B. </a:t>
            </a:r>
          </a:p>
          <a:p>
            <a:r>
              <a:rPr lang="en-US" dirty="0"/>
              <a:t>     So, SG may take more MMIOs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it may take a few SG entries </a:t>
            </a:r>
          </a:p>
          <a:p>
            <a:r>
              <a:rPr lang="en-US" dirty="0"/>
              <a:t>     to add an extra MMIO…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CD7A1-B061-4A18-A2D3-B41501440F23}"/>
              </a:ext>
            </a:extLst>
          </p:cNvPr>
          <p:cNvSpPr txBox="1"/>
          <p:nvPr/>
        </p:nvSpPr>
        <p:spPr>
          <a:xfrm>
            <a:off x="5277395" y="6338986"/>
            <a:ext cx="5167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Credits</a:t>
            </a:r>
            <a:r>
              <a:rPr lang="en-US" sz="1400" dirty="0"/>
              <a:t>: Anuj Kalia et al. Design Guidelines for RDMA apps. ATC 2016</a:t>
            </a:r>
          </a:p>
        </p:txBody>
      </p:sp>
    </p:spTree>
    <p:extLst>
      <p:ext uri="{BB962C8B-B14F-4D97-AF65-F5344CB8AC3E}">
        <p14:creationId xmlns:p14="http://schemas.microsoft.com/office/powerpoint/2010/main" val="18796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95058</TotalTime>
  <Words>261</Words>
  <Application>Microsoft Office PowerPoint</Application>
  <PresentationFormat>Widescreen</PresentationFormat>
  <Paragraphs>49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Overview</vt:lpstr>
      <vt:lpstr>reg_mr() numbers</vt:lpstr>
      <vt:lpstr>CPU Usage</vt:lpstr>
      <vt:lpstr>Scatter-gather ops</vt:lpstr>
      <vt:lpstr>Scatter-gather ops</vt:lpstr>
      <vt:lpstr>Scatter-gather ops (64B)</vt:lpstr>
      <vt:lpstr>Scatter-gather ops (512B)</vt:lpstr>
      <vt:lpstr>Scatter-gather ops (1024B)</vt:lpstr>
      <vt:lpstr>BlueFlame vs Doorbell</vt:lpstr>
      <vt:lpstr>Scatter-gather ops (1440B)</vt:lpstr>
      <vt:lpstr>BlueFlame vs Doorbell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173</cp:revision>
  <dcterms:created xsi:type="dcterms:W3CDTF">2020-09-13T22:44:50Z</dcterms:created>
  <dcterms:modified xsi:type="dcterms:W3CDTF">2021-01-11T22:24:10Z</dcterms:modified>
</cp:coreProperties>
</file>