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69" r:id="rId3"/>
    <p:sldId id="352" r:id="rId4"/>
    <p:sldId id="378" r:id="rId5"/>
    <p:sldId id="376" r:id="rId6"/>
    <p:sldId id="380" r:id="rId7"/>
    <p:sldId id="379" r:id="rId8"/>
    <p:sldId id="370" r:id="rId9"/>
    <p:sldId id="353" r:id="rId10"/>
    <p:sldId id="373" r:id="rId11"/>
    <p:sldId id="374" r:id="rId12"/>
    <p:sldId id="375" r:id="rId13"/>
    <p:sldId id="3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Explaining performance of Scatter-gather ops</a:t>
            </a:r>
          </a:p>
          <a:p>
            <a:pPr lvl="1"/>
            <a:r>
              <a:rPr lang="en-US" dirty="0"/>
              <a:t>Got CPU utilization along with </a:t>
            </a:r>
            <a:r>
              <a:rPr lang="en-US" dirty="0" err="1"/>
              <a:t>Xput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0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 (512B)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0EE14B2-4743-4282-AE46-9365E09DF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80" cy="332105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2533986-500E-4804-8861-4DF46ABA2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2" y="2162171"/>
            <a:ext cx="4981578" cy="3321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430F3-F614-490C-9336-5C4C3BCD83FB}"/>
              </a:ext>
            </a:extLst>
          </p:cNvPr>
          <p:cNvSpPr txBox="1"/>
          <p:nvPr/>
        </p:nvSpPr>
        <p:spPr>
          <a:xfrm>
            <a:off x="2962671" y="5770039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Xput</a:t>
            </a:r>
            <a:r>
              <a:rPr lang="en-US" dirty="0"/>
              <a:t> (ops)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CB3D0-F5B8-4CD7-B020-F2E60256155D}"/>
              </a:ext>
            </a:extLst>
          </p:cNvPr>
          <p:cNvSpPr txBox="1"/>
          <p:nvPr/>
        </p:nvSpPr>
        <p:spPr>
          <a:xfrm>
            <a:off x="8010277" y="5770039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CQ poll time (%)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58E05F1-4545-4E8B-86B8-D55E8CE2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0" y="2162169"/>
            <a:ext cx="4981580" cy="332105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40E9684-44EC-4F9B-9B1D-4B04E02C7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79" cy="33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6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 (1024B)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0EE14B2-4743-4282-AE46-9365E09DF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80" cy="332105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2533986-500E-4804-8861-4DF46ABA2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2" y="2162171"/>
            <a:ext cx="4981578" cy="3321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430F3-F614-490C-9336-5C4C3BCD83FB}"/>
              </a:ext>
            </a:extLst>
          </p:cNvPr>
          <p:cNvSpPr txBox="1"/>
          <p:nvPr/>
        </p:nvSpPr>
        <p:spPr>
          <a:xfrm>
            <a:off x="2962671" y="5770039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Xput</a:t>
            </a:r>
            <a:r>
              <a:rPr lang="en-US" dirty="0"/>
              <a:t> (ops)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CB3D0-F5B8-4CD7-B020-F2E60256155D}"/>
              </a:ext>
            </a:extLst>
          </p:cNvPr>
          <p:cNvSpPr txBox="1"/>
          <p:nvPr/>
        </p:nvSpPr>
        <p:spPr>
          <a:xfrm>
            <a:off x="8010277" y="5770039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CQ poll time (%)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58E05F1-4545-4E8B-86B8-D55E8CE2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0" y="2162169"/>
            <a:ext cx="4981580" cy="332105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40E9684-44EC-4F9B-9B1D-4B04E02C7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79" cy="332105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5F63496-FC0D-41D9-8C99-929A889A4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19" y="2162168"/>
            <a:ext cx="4981579" cy="332105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B885948-80DF-40B6-88D8-D93CFDE5AD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0" y="2162168"/>
            <a:ext cx="4981580" cy="332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6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 (1440B)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0EE14B2-4743-4282-AE46-9365E09DF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80" cy="332105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2533986-500E-4804-8861-4DF46ABA2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2" y="2162171"/>
            <a:ext cx="4981578" cy="3321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430F3-F614-490C-9336-5C4C3BCD83FB}"/>
              </a:ext>
            </a:extLst>
          </p:cNvPr>
          <p:cNvSpPr txBox="1"/>
          <p:nvPr/>
        </p:nvSpPr>
        <p:spPr>
          <a:xfrm>
            <a:off x="2962671" y="5770039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Xput</a:t>
            </a:r>
            <a:r>
              <a:rPr lang="en-US" dirty="0"/>
              <a:t> (ops)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CB3D0-F5B8-4CD7-B020-F2E60256155D}"/>
              </a:ext>
            </a:extLst>
          </p:cNvPr>
          <p:cNvSpPr txBox="1"/>
          <p:nvPr/>
        </p:nvSpPr>
        <p:spPr>
          <a:xfrm>
            <a:off x="8010277" y="5770039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CQ poll time (%)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58E05F1-4545-4E8B-86B8-D55E8CE2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0" y="2162169"/>
            <a:ext cx="4981580" cy="3321053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40E9684-44EC-4F9B-9B1D-4B04E02C7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79" cy="332105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5F63496-FC0D-41D9-8C99-929A889A4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19" y="2162168"/>
            <a:ext cx="4981579" cy="3321052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B885948-80DF-40B6-88D8-D93CFDE5AD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0" y="2162168"/>
            <a:ext cx="4981580" cy="332105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5281210-68DD-4D99-8F09-C05579E33D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18" y="2162169"/>
            <a:ext cx="4981578" cy="3321051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6C49299-396D-47FF-945E-05875F4D0D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19" y="2162168"/>
            <a:ext cx="4981579" cy="33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3D76-8219-4E9C-A191-D557351B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BlueFlame</a:t>
            </a:r>
            <a:r>
              <a:rPr lang="en-US" dirty="0"/>
              <a:t> vs Doorbell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906F1A6-6D7B-416F-B238-E3CC43FC7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20" y="1618307"/>
            <a:ext cx="4278393" cy="52094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4EEB0-852A-4CE9-B708-C4ED0DA06453}"/>
              </a:ext>
            </a:extLst>
          </p:cNvPr>
          <p:cNvSpPr txBox="1"/>
          <p:nvPr/>
        </p:nvSpPr>
        <p:spPr>
          <a:xfrm>
            <a:off x="6984273" y="3429000"/>
            <a:ext cx="408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switch to doorbell? – No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get around it with more threads…</a:t>
            </a:r>
          </a:p>
        </p:txBody>
      </p:sp>
    </p:spTree>
    <p:extLst>
      <p:ext uri="{BB962C8B-B14F-4D97-AF65-F5344CB8AC3E}">
        <p14:creationId xmlns:p14="http://schemas.microsoft.com/office/powerpoint/2010/main" val="4347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A5B-5A5E-4213-B49F-9DE026F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5D36-6D54-4258-A43A-EF047165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CQ poll time as an (approx.) proxy for </a:t>
            </a:r>
            <a:r>
              <a:rPr lang="en-US" sz="2400" i="1" dirty="0"/>
              <a:t>idle</a:t>
            </a:r>
            <a:r>
              <a:rPr lang="en-US" sz="2400" dirty="0"/>
              <a:t> time.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BB7249E-03DE-4925-B4E7-A9F91A4A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54294"/>
            <a:ext cx="4686300" cy="31242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26F8143-3C4B-43A0-900A-EAA55BE75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2654294"/>
            <a:ext cx="4610106" cy="30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2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1F30-36D8-4D28-A15A-503FB35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</a:t>
            </a:r>
            <a:r>
              <a:rPr lang="en-US" dirty="0" err="1"/>
              <a:t>Xput</a:t>
            </a:r>
            <a:r>
              <a:rPr lang="en-US" dirty="0"/>
              <a:t> with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651E-092A-4E1E-9B37-422B1988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4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1F30-36D8-4D28-A15A-503FB35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</a:t>
            </a:r>
            <a:r>
              <a:rPr lang="en-US" dirty="0" err="1"/>
              <a:t>Xput</a:t>
            </a:r>
            <a:r>
              <a:rPr lang="en-US" dirty="0"/>
              <a:t> with CPU (1440B)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651E-092A-4E1E-9B37-422B1988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8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3D76-8219-4E9C-A191-D557351B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WQE by MMIO vs Doorbell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906F1A6-6D7B-416F-B238-E3CC43FC7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78904" y="1199237"/>
            <a:ext cx="4774148" cy="58131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4EEB0-852A-4CE9-B708-C4ED0DA06453}"/>
              </a:ext>
            </a:extLst>
          </p:cNvPr>
          <p:cNvSpPr txBox="1"/>
          <p:nvPr/>
        </p:nvSpPr>
        <p:spPr>
          <a:xfrm>
            <a:off x="7715793" y="2157549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Disabled </a:t>
            </a:r>
            <a:r>
              <a:rPr lang="en-US" dirty="0" err="1"/>
              <a:t>BlueFlame</a:t>
            </a:r>
            <a:r>
              <a:rPr lang="en-US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CD7A1-B061-4A18-A2D3-B41501440F23}"/>
              </a:ext>
            </a:extLst>
          </p:cNvPr>
          <p:cNvSpPr txBox="1"/>
          <p:nvPr/>
        </p:nvSpPr>
        <p:spPr>
          <a:xfrm>
            <a:off x="5277395" y="6338986"/>
            <a:ext cx="5167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Credits</a:t>
            </a:r>
            <a:r>
              <a:rPr lang="en-US" sz="1400" dirty="0"/>
              <a:t>: Anuj Kalia et al. Design Guidelines for RDMA apps. ATC 2016</a:t>
            </a:r>
          </a:p>
        </p:txBody>
      </p:sp>
    </p:spTree>
    <p:extLst>
      <p:ext uri="{BB962C8B-B14F-4D97-AF65-F5344CB8AC3E}">
        <p14:creationId xmlns:p14="http://schemas.microsoft.com/office/powerpoint/2010/main" val="18796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707D-E63A-4043-A152-94B81981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With/Without </a:t>
            </a:r>
            <a:r>
              <a:rPr lang="en-US" dirty="0" err="1"/>
              <a:t>BlueFlame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CEAF4-6A51-417A-A0BF-8BDB1D92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6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1F30-36D8-4D28-A15A-503FB35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651E-092A-4E1E-9B37-422B1988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92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1F30-36D8-4D28-A15A-503FB35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651E-092A-4E1E-9B37-422B1988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data transfer options for a message:</a:t>
            </a:r>
          </a:p>
          <a:p>
            <a:pPr marL="914400" lvl="1" indent="-457200">
              <a:buAutoNum type="arabicPeriod"/>
            </a:pPr>
            <a:r>
              <a:rPr lang="en-US" dirty="0"/>
              <a:t>No gather: data already available in single buffer</a:t>
            </a:r>
          </a:p>
          <a:p>
            <a:pPr marL="914400" lvl="1" indent="-457200">
              <a:buAutoNum type="arabicPeriod"/>
            </a:pPr>
            <a:r>
              <a:rPr lang="en-US" dirty="0"/>
              <a:t>CPU-gather: CPU puts the message together </a:t>
            </a:r>
          </a:p>
          <a:p>
            <a:pPr marL="914400" lvl="1" indent="-457200">
              <a:buAutoNum type="arabicPeriod"/>
            </a:pPr>
            <a:r>
              <a:rPr lang="en-US" dirty="0"/>
              <a:t>NIC-gather: NIC puts the message together using RDMA SG op</a:t>
            </a:r>
          </a:p>
          <a:p>
            <a:pPr marL="914400" lvl="1" indent="-457200">
              <a:buAutoNum type="arabicPeriod"/>
            </a:pPr>
            <a:r>
              <a:rPr lang="en-US" i="1" dirty="0"/>
              <a:t>Piece-by-Piece: each piece sent in its own RDMA write 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Variables:</a:t>
            </a:r>
          </a:p>
          <a:p>
            <a:pPr marL="914400" lvl="1" indent="-457200">
              <a:buAutoNum type="arabicPeriod"/>
            </a:pPr>
            <a:r>
              <a:rPr lang="en-US" dirty="0"/>
              <a:t>Message size</a:t>
            </a:r>
          </a:p>
          <a:p>
            <a:pPr marL="914400" lvl="1" indent="-457200">
              <a:buAutoNum type="arabicPeriod"/>
            </a:pPr>
            <a:r>
              <a:rPr lang="en-US" dirty="0"/>
              <a:t>Num of pieces </a:t>
            </a:r>
          </a:p>
        </p:txBody>
      </p:sp>
    </p:spTree>
    <p:extLst>
      <p:ext uri="{BB962C8B-B14F-4D97-AF65-F5344CB8AC3E}">
        <p14:creationId xmlns:p14="http://schemas.microsoft.com/office/powerpoint/2010/main" val="285909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9F8-24AA-4E4A-8010-F68AA0A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Scatter-gather ops (64B)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0EE14B2-4743-4282-AE46-9365E09DF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4" y="2162170"/>
            <a:ext cx="4981580" cy="332105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2533986-500E-4804-8861-4DF46ABA2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2" y="2162171"/>
            <a:ext cx="4981578" cy="3321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7430F3-F614-490C-9336-5C4C3BCD83FB}"/>
              </a:ext>
            </a:extLst>
          </p:cNvPr>
          <p:cNvSpPr txBox="1"/>
          <p:nvPr/>
        </p:nvSpPr>
        <p:spPr>
          <a:xfrm>
            <a:off x="2962671" y="5770039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Xput</a:t>
            </a:r>
            <a:r>
              <a:rPr lang="en-US" dirty="0"/>
              <a:t> (ops)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CB3D0-F5B8-4CD7-B020-F2E60256155D}"/>
              </a:ext>
            </a:extLst>
          </p:cNvPr>
          <p:cNvSpPr txBox="1"/>
          <p:nvPr/>
        </p:nvSpPr>
        <p:spPr>
          <a:xfrm>
            <a:off x="8010277" y="5770039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CQ poll time (%)</a:t>
            </a:r>
          </a:p>
        </p:txBody>
      </p:sp>
    </p:spTree>
    <p:extLst>
      <p:ext uri="{BB962C8B-B14F-4D97-AF65-F5344CB8AC3E}">
        <p14:creationId xmlns:p14="http://schemas.microsoft.com/office/powerpoint/2010/main" val="253778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95706</TotalTime>
  <Words>193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Overview</vt:lpstr>
      <vt:lpstr>CPU Usage</vt:lpstr>
      <vt:lpstr>Scatter-gather Xput with CPU</vt:lpstr>
      <vt:lpstr>Scatter-gather Xput with CPU (1440B)</vt:lpstr>
      <vt:lpstr>WQE by MMIO vs Doorbell</vt:lpstr>
      <vt:lpstr>With/Without BlueFlame</vt:lpstr>
      <vt:lpstr>Misc</vt:lpstr>
      <vt:lpstr>Scatter-gather ops</vt:lpstr>
      <vt:lpstr>Scatter-gather ops (64B)</vt:lpstr>
      <vt:lpstr>Scatter-gather ops (512B)</vt:lpstr>
      <vt:lpstr>Scatter-gather ops (1024B)</vt:lpstr>
      <vt:lpstr>Scatter-gather ops (1440B)</vt:lpstr>
      <vt:lpstr>BlueFlame vs Doorbell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179</cp:revision>
  <dcterms:created xsi:type="dcterms:W3CDTF">2020-09-13T22:44:50Z</dcterms:created>
  <dcterms:modified xsi:type="dcterms:W3CDTF">2021-01-14T07:37:45Z</dcterms:modified>
</cp:coreProperties>
</file>