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8" r:id="rId2"/>
    <p:sldId id="269" r:id="rId3"/>
    <p:sldId id="271" r:id="rId4"/>
    <p:sldId id="270" r:id="rId5"/>
    <p:sldId id="274" r:id="rId6"/>
    <p:sldId id="280" r:id="rId7"/>
    <p:sldId id="273" r:id="rId8"/>
    <p:sldId id="272" r:id="rId9"/>
    <p:sldId id="275" r:id="rId10"/>
    <p:sldId id="276" r:id="rId11"/>
    <p:sldId id="277" r:id="rId12"/>
    <p:sldId id="261" r:id="rId13"/>
    <p:sldId id="279" r:id="rId14"/>
    <p:sldId id="278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0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5F8C1A-801D-4EF0-87E0-5A3DEB213AE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Accelerating Spark</a:t>
            </a:r>
          </a:p>
          <a:p>
            <a:pPr lvl="1"/>
            <a:r>
              <a:rPr lang="en-US" dirty="0"/>
              <a:t>Or, using in-network compute to accelerate data analytics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A1582-210A-3641-ADA5-A9698FC37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9609667" y="1659292"/>
            <a:ext cx="2582333" cy="38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5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Traditional design</a:t>
            </a:r>
          </a:p>
          <a:p>
            <a:pPr lvl="1"/>
            <a:r>
              <a:rPr lang="en-US" dirty="0"/>
              <a:t>Between master and workers</a:t>
            </a:r>
          </a:p>
          <a:p>
            <a:pPr lvl="1"/>
            <a:r>
              <a:rPr lang="en-US" dirty="0"/>
              <a:t>CPU savings mostly at master during query processing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400" dirty="0"/>
              <a:t>Limitations</a:t>
            </a:r>
          </a:p>
          <a:p>
            <a:pPr lvl="1"/>
            <a:r>
              <a:rPr lang="en-US" dirty="0"/>
              <a:t>Very limited flexibility – only simple queries</a:t>
            </a:r>
          </a:p>
          <a:p>
            <a:pPr lvl="1"/>
            <a:r>
              <a:rPr lang="en-US" dirty="0"/>
              <a:t>Zero integration – separate master/workers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389DA-4C3B-480A-B57A-CC1D9ACE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68" y="316348"/>
            <a:ext cx="5067616" cy="13026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629DF-EF25-4106-8A5F-653B8B2F3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14" y="2286000"/>
            <a:ext cx="640169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NICs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44511" cy="4023360"/>
          </a:xfrm>
        </p:spPr>
        <p:txBody>
          <a:bodyPr>
            <a:normAutofit/>
          </a:bodyPr>
          <a:lstStyle/>
          <a:p>
            <a:r>
              <a:rPr lang="en-US" dirty="0"/>
              <a:t>On-path, like switches</a:t>
            </a:r>
          </a:p>
          <a:p>
            <a:pPr lvl="1"/>
            <a:r>
              <a:rPr lang="en-US" dirty="0"/>
              <a:t>but more flexible </a:t>
            </a:r>
          </a:p>
          <a:p>
            <a:pPr lvl="1"/>
            <a:r>
              <a:rPr lang="en-US" dirty="0"/>
              <a:t>Allows for better integration and complex queries</a:t>
            </a:r>
          </a:p>
          <a:p>
            <a:pPr lvl="1"/>
            <a:endParaRPr lang="en-US" dirty="0"/>
          </a:p>
          <a:p>
            <a:r>
              <a:rPr lang="en-US" dirty="0"/>
              <a:t>Attached to the host, like on-the-side accelerators</a:t>
            </a:r>
          </a:p>
          <a:p>
            <a:pPr lvl="1"/>
            <a:r>
              <a:rPr lang="en-US" dirty="0"/>
              <a:t>Can enable custom workload acceleration &amp; data placement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Best of both worlds?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46591" cy="4023360"/>
          </a:xfrm>
        </p:spPr>
        <p:txBody>
          <a:bodyPr>
            <a:normAutofit/>
          </a:bodyPr>
          <a:lstStyle/>
          <a:p>
            <a:r>
              <a:rPr lang="en-US" dirty="0"/>
              <a:t>Reading some earlier papers that use on-the-side accelerators</a:t>
            </a:r>
          </a:p>
          <a:p>
            <a:pPr lvl="1"/>
            <a:r>
              <a:rPr lang="en-US" dirty="0"/>
              <a:t>Hasn’t really picked up back then with database engines</a:t>
            </a:r>
          </a:p>
          <a:p>
            <a:pPr lvl="1"/>
            <a:r>
              <a:rPr lang="en-US" dirty="0"/>
              <a:t>possibly due to data movement overhead across PCIe</a:t>
            </a:r>
          </a:p>
          <a:p>
            <a:pPr lvl="1"/>
            <a:endParaRPr lang="en-US" dirty="0"/>
          </a:p>
          <a:p>
            <a:r>
              <a:rPr lang="en-US" dirty="0"/>
              <a:t>Also, is Spark the platform of choice for data analytics or is there something else?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Picking on FLOEM and NICA…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(Nothing personal!)</a:t>
            </a:r>
          </a:p>
        </p:txBody>
      </p:sp>
    </p:spTree>
    <p:extLst>
      <p:ext uri="{BB962C8B-B14F-4D97-AF65-F5344CB8AC3E}">
        <p14:creationId xmlns:p14="http://schemas.microsoft.com/office/powerpoint/2010/main" val="30978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Floem</a:t>
            </a:r>
            <a:r>
              <a:rPr lang="en-US" dirty="0"/>
              <a:t> KVS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5E2839-C13A-4B65-8439-B0AF167B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82" y="1513329"/>
            <a:ext cx="6391391" cy="42632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FCA037-8803-44E0-AEDF-E9011A93AE2F}"/>
              </a:ext>
            </a:extLst>
          </p:cNvPr>
          <p:cNvSpPr txBox="1">
            <a:spLocks/>
          </p:cNvSpPr>
          <p:nvPr/>
        </p:nvSpPr>
        <p:spPr>
          <a:xfrm>
            <a:off x="1024128" y="1978269"/>
            <a:ext cx="4101787" cy="43310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Compares CPU-only and “</a:t>
            </a:r>
            <a:r>
              <a:rPr lang="en-US" dirty="0" err="1"/>
              <a:t>CPU+Caching</a:t>
            </a:r>
            <a:r>
              <a:rPr lang="en-US" dirty="0"/>
              <a:t> on NIC”</a:t>
            </a:r>
          </a:p>
          <a:p>
            <a:pPr lvl="1"/>
            <a:r>
              <a:rPr lang="en-US" dirty="0"/>
              <a:t>Shows caching benefits</a:t>
            </a:r>
          </a:p>
          <a:p>
            <a:pPr lvl="1"/>
            <a:r>
              <a:rPr lang="en-US" dirty="0"/>
              <a:t>Which does worse at &lt;50% </a:t>
            </a:r>
            <a:r>
              <a:rPr lang="en-US" dirty="0" err="1"/>
              <a:t>hitrate</a:t>
            </a:r>
            <a:endParaRPr lang="en-US" dirty="0"/>
          </a:p>
          <a:p>
            <a:r>
              <a:rPr lang="en-US" dirty="0"/>
              <a:t>Benefits from:</a:t>
            </a:r>
          </a:p>
          <a:p>
            <a:pPr lvl="1"/>
            <a:r>
              <a:rPr lang="en-US" dirty="0"/>
              <a:t>Caching speedup – Yes</a:t>
            </a:r>
          </a:p>
          <a:p>
            <a:pPr lvl="1"/>
            <a:r>
              <a:rPr lang="en-US" dirty="0"/>
              <a:t> Kernel overheads/</a:t>
            </a:r>
            <a:r>
              <a:rPr lang="en-US" dirty="0" err="1"/>
              <a:t>netstack</a:t>
            </a:r>
            <a:r>
              <a:rPr lang="en-US" dirty="0"/>
              <a:t> – No</a:t>
            </a:r>
          </a:p>
          <a:p>
            <a:pPr lvl="1"/>
            <a:r>
              <a:rPr lang="en-US" dirty="0"/>
              <a:t>Additional resources – Yes </a:t>
            </a:r>
          </a:p>
          <a:p>
            <a:pPr lvl="1"/>
            <a:r>
              <a:rPr lang="en-US" dirty="0"/>
              <a:t>NIC acceleration for caching – Unlikely </a:t>
            </a:r>
          </a:p>
          <a:p>
            <a:r>
              <a:rPr lang="en-US" dirty="0"/>
              <a:t>Confident that on-CPU caching will have similar benefits.</a:t>
            </a:r>
          </a:p>
          <a:p>
            <a:endParaRPr lang="en-US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NICA KVS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FCA037-8803-44E0-AEDF-E9011A93AE2F}"/>
              </a:ext>
            </a:extLst>
          </p:cNvPr>
          <p:cNvSpPr txBox="1">
            <a:spLocks/>
          </p:cNvSpPr>
          <p:nvPr/>
        </p:nvSpPr>
        <p:spPr>
          <a:xfrm>
            <a:off x="1024128" y="1978269"/>
            <a:ext cx="4577340" cy="43310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F47E639-FACE-490E-BA1A-6B0D8C33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68" y="932806"/>
            <a:ext cx="6487955" cy="54436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769EBA-6348-49A8-A491-18F8A9D83695}"/>
              </a:ext>
            </a:extLst>
          </p:cNvPr>
          <p:cNvSpPr txBox="1">
            <a:spLocks/>
          </p:cNvSpPr>
          <p:nvPr/>
        </p:nvSpPr>
        <p:spPr>
          <a:xfrm>
            <a:off x="1024128" y="1978269"/>
            <a:ext cx="4101787" cy="43310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Compares CPU-only and “</a:t>
            </a:r>
            <a:r>
              <a:rPr lang="en-US" dirty="0" err="1"/>
              <a:t>CPU+Caching</a:t>
            </a:r>
            <a:r>
              <a:rPr lang="en-US" dirty="0"/>
              <a:t> on NIC”</a:t>
            </a:r>
          </a:p>
          <a:p>
            <a:pPr lvl="1"/>
            <a:r>
              <a:rPr lang="en-US" dirty="0"/>
              <a:t>Shows caching benefits</a:t>
            </a:r>
          </a:p>
          <a:p>
            <a:pPr lvl="1"/>
            <a:r>
              <a:rPr lang="en-US" dirty="0"/>
              <a:t>Which does worse at &lt;50% </a:t>
            </a:r>
            <a:r>
              <a:rPr lang="en-US" dirty="0" err="1"/>
              <a:t>hitrate</a:t>
            </a:r>
            <a:endParaRPr lang="en-US" dirty="0"/>
          </a:p>
          <a:p>
            <a:r>
              <a:rPr lang="en-US" dirty="0"/>
              <a:t>Benefits from:</a:t>
            </a:r>
          </a:p>
          <a:p>
            <a:pPr lvl="1"/>
            <a:r>
              <a:rPr lang="en-US" dirty="0"/>
              <a:t>Caching speedup – Yes</a:t>
            </a:r>
          </a:p>
          <a:p>
            <a:pPr lvl="1"/>
            <a:r>
              <a:rPr lang="en-US" dirty="0"/>
              <a:t> Kernel overheads/</a:t>
            </a:r>
            <a:r>
              <a:rPr lang="en-US" dirty="0" err="1"/>
              <a:t>netstack</a:t>
            </a:r>
            <a:r>
              <a:rPr lang="en-US" dirty="0"/>
              <a:t> – No</a:t>
            </a:r>
          </a:p>
          <a:p>
            <a:pPr lvl="1"/>
            <a:r>
              <a:rPr lang="en-US" dirty="0"/>
              <a:t>Additional resources – Yes </a:t>
            </a:r>
          </a:p>
          <a:p>
            <a:pPr lvl="1"/>
            <a:r>
              <a:rPr lang="en-US" dirty="0"/>
              <a:t>NIC acceleration for caching – </a:t>
            </a:r>
            <a:r>
              <a:rPr lang="en-US" b="1" dirty="0"/>
              <a:t>likely</a:t>
            </a:r>
            <a:r>
              <a:rPr lang="en-US" dirty="0"/>
              <a:t> </a:t>
            </a:r>
          </a:p>
          <a:p>
            <a:r>
              <a:rPr lang="en-US" dirty="0"/>
              <a:t>Confident that on-CPU caching will have similar benefits.</a:t>
            </a:r>
          </a:p>
          <a:p>
            <a:endParaRPr lang="en-US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1838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works point out KV-Direct as inspiration for KVS offload (and we point to </a:t>
            </a:r>
            <a:r>
              <a:rPr lang="en-US" dirty="0" err="1"/>
              <a:t>Floem</a:t>
            </a:r>
            <a:r>
              <a:rPr lang="en-US" dirty="0"/>
              <a:t> in </a:t>
            </a:r>
            <a:r>
              <a:rPr lang="en-US" dirty="0" err="1"/>
              <a:t>FairNIC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they take wrong things to offload</a:t>
            </a:r>
          </a:p>
          <a:p>
            <a:pPr lvl="1"/>
            <a:r>
              <a:rPr lang="en-US" dirty="0"/>
              <a:t>KV-Direct uses caching only to overcome it’s PCIe bottleneck, which is unlikely to happen in hybrid Host-NIC KVS apps.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be good exercise to prove this… but what then?</a:t>
            </a:r>
          </a:p>
          <a:p>
            <a:pPr lvl="1"/>
            <a:r>
              <a:rPr lang="en-US" dirty="0"/>
              <a:t>At least hands-on FPGA experience is tempting..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57FBE-90C4-461B-BA83-12DC3F9AF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7004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dirty="0"/>
              <a:t>Assisting sorting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9D2E4CB-73E3-4305-BB3E-29FBFDA1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/>
          <a:stretch/>
        </p:blipFill>
        <p:spPr>
          <a:xfrm>
            <a:off x="5884164" y="1846384"/>
            <a:ext cx="5468113" cy="3225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908CF-CAE8-4E62-A7D1-A821F7F9039B}"/>
              </a:ext>
            </a:extLst>
          </p:cNvPr>
          <p:cNvSpPr txBox="1"/>
          <p:nvPr/>
        </p:nvSpPr>
        <p:spPr>
          <a:xfrm>
            <a:off x="5638800" y="29739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BEDF1-2AE2-4503-9F05-95B255A54EF6}"/>
              </a:ext>
            </a:extLst>
          </p:cNvPr>
          <p:cNvSpPr txBox="1"/>
          <p:nvPr/>
        </p:nvSpPr>
        <p:spPr>
          <a:xfrm>
            <a:off x="6266471" y="5752116"/>
            <a:ext cx="5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Sort (Map + Shuffle + Reduce)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52427-4739-4708-8894-47220E241E86}"/>
              </a:ext>
            </a:extLst>
          </p:cNvPr>
          <p:cNvCxnSpPr>
            <a:cxnSpLocks/>
          </p:cNvCxnSpPr>
          <p:nvPr/>
        </p:nvCxnSpPr>
        <p:spPr>
          <a:xfrm flipH="1">
            <a:off x="7994469" y="1158240"/>
            <a:ext cx="1001486" cy="1280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9F01D-94EF-4FB8-9B74-C92CA22FC264}"/>
              </a:ext>
            </a:extLst>
          </p:cNvPr>
          <p:cNvCxnSpPr>
            <a:cxnSpLocks/>
          </p:cNvCxnSpPr>
          <p:nvPr/>
        </p:nvCxnSpPr>
        <p:spPr>
          <a:xfrm flipH="1">
            <a:off x="7602583" y="1158240"/>
            <a:ext cx="1390326" cy="3553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72E7A-F9EC-44EB-98FE-7BE39CAB5208}"/>
              </a:ext>
            </a:extLst>
          </p:cNvPr>
          <p:cNvSpPr txBox="1"/>
          <p:nvPr/>
        </p:nvSpPr>
        <p:spPr>
          <a:xfrm>
            <a:off x="8714235" y="84646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12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dirty="0"/>
              <a:t>Assisting sorting</a:t>
            </a:r>
          </a:p>
          <a:p>
            <a:pPr lvl="1"/>
            <a:r>
              <a:rPr lang="en-US" dirty="0" err="1"/>
              <a:t>Serialiazation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A218DA6-703C-4876-8514-048BDB1A2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6096000" y="1987062"/>
            <a:ext cx="5372850" cy="3213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08B57-4DBA-44B2-BB39-3180D8E70746}"/>
              </a:ext>
            </a:extLst>
          </p:cNvPr>
          <p:cNvSpPr txBox="1"/>
          <p:nvPr/>
        </p:nvSpPr>
        <p:spPr>
          <a:xfrm>
            <a:off x="7062653" y="5682447"/>
            <a:ext cx="27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Shuffle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FD495-59FE-4303-9746-FC88800419E4}"/>
              </a:ext>
            </a:extLst>
          </p:cNvPr>
          <p:cNvCxnSpPr>
            <a:cxnSpLocks/>
          </p:cNvCxnSpPr>
          <p:nvPr/>
        </p:nvCxnSpPr>
        <p:spPr>
          <a:xfrm flipH="1">
            <a:off x="8259121" y="1158240"/>
            <a:ext cx="736833" cy="13576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646-3D10-49DD-BEF4-4684F8D35D77}"/>
              </a:ext>
            </a:extLst>
          </p:cNvPr>
          <p:cNvCxnSpPr>
            <a:cxnSpLocks/>
          </p:cNvCxnSpPr>
          <p:nvPr/>
        </p:nvCxnSpPr>
        <p:spPr>
          <a:xfrm flipH="1">
            <a:off x="8259122" y="1158240"/>
            <a:ext cx="733786" cy="3183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ECA82D-AE38-40D1-8243-66BA29727939}"/>
              </a:ext>
            </a:extLst>
          </p:cNvPr>
          <p:cNvSpPr txBox="1"/>
          <p:nvPr/>
        </p:nvSpPr>
        <p:spPr>
          <a:xfrm>
            <a:off x="8714235" y="846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342337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On-the-side accelerators</a:t>
            </a:r>
          </a:p>
          <a:p>
            <a:pPr lvl="1"/>
            <a:r>
              <a:rPr lang="en-US" dirty="0"/>
              <a:t>GPU, FPGA</a:t>
            </a:r>
          </a:p>
          <a:p>
            <a:pPr lvl="1"/>
            <a:r>
              <a:rPr lang="en-US" dirty="0"/>
              <a:t>Seen some papers (from earlier in the decade)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dirty="0"/>
              <a:t>Switches</a:t>
            </a:r>
          </a:p>
          <a:p>
            <a:pPr lvl="1"/>
            <a:r>
              <a:rPr lang="en-US" dirty="0"/>
              <a:t>NICs</a:t>
            </a:r>
          </a:p>
        </p:txBody>
      </p:sp>
    </p:spTree>
    <p:extLst>
      <p:ext uri="{BB962C8B-B14F-4D97-AF65-F5344CB8AC3E}">
        <p14:creationId xmlns:p14="http://schemas.microsoft.com/office/powerpoint/2010/main" val="32705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On-the-side accelerators</a:t>
            </a:r>
          </a:p>
          <a:p>
            <a:pPr lvl="1"/>
            <a:r>
              <a:rPr lang="en-US" dirty="0"/>
              <a:t>GPU, FPGA</a:t>
            </a:r>
          </a:p>
          <a:p>
            <a:pPr lvl="1"/>
            <a:r>
              <a:rPr lang="en-US" dirty="0"/>
              <a:t>Seen some papers (from earlier in the decade)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b="1" dirty="0"/>
              <a:t>Switches</a:t>
            </a:r>
            <a:r>
              <a:rPr lang="en-US" dirty="0"/>
              <a:t> – two approaches </a:t>
            </a:r>
          </a:p>
          <a:p>
            <a:pPr lvl="1"/>
            <a:r>
              <a:rPr lang="en-US" dirty="0"/>
              <a:t>NICs – haven’t seen any so 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Key idea: Filter data earlier in the data processing so that later (CPU) computation doesn’t get </a:t>
            </a:r>
            <a:r>
              <a:rPr lang="en-US" b="1" dirty="0"/>
              <a:t>as much </a:t>
            </a:r>
            <a:r>
              <a:rPr lang="en-US" dirty="0"/>
              <a:t>work</a:t>
            </a:r>
          </a:p>
          <a:p>
            <a:endParaRPr lang="en-US" dirty="0"/>
          </a:p>
          <a:p>
            <a:r>
              <a:rPr lang="en-US" dirty="0"/>
              <a:t>Limited support for operators like: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TOP N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28314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Disaggregated design</a:t>
            </a:r>
          </a:p>
          <a:p>
            <a:pPr lvl="1"/>
            <a:r>
              <a:rPr lang="en-US" dirty="0"/>
              <a:t>Closer to storage (before data reaches workers)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Talked to the author from UBC</a:t>
            </a:r>
          </a:p>
          <a:p>
            <a:pPr lvl="1"/>
            <a:r>
              <a:rPr lang="en-US" dirty="0"/>
              <a:t>Thanks, Stew!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F7A984A-F7A7-48F3-B010-B1F91E85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6" y="2286000"/>
            <a:ext cx="5577093" cy="3390806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7F1BFC4-561B-45D6-A0D3-56039B7F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11" y="277131"/>
            <a:ext cx="5428889" cy="11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Traditional design</a:t>
            </a:r>
          </a:p>
          <a:p>
            <a:pPr lvl="1"/>
            <a:r>
              <a:rPr lang="en-US" dirty="0"/>
              <a:t>Between master and workers</a:t>
            </a:r>
          </a:p>
          <a:p>
            <a:pPr lvl="1"/>
            <a:r>
              <a:rPr lang="en-US" dirty="0"/>
              <a:t>CPU savings mostly at master during query processing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389DA-4C3B-480A-B57A-CC1D9ACE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68" y="316348"/>
            <a:ext cx="5067616" cy="13026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629DF-EF25-4106-8A5F-653B8B2F3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14" y="2286000"/>
            <a:ext cx="640169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13075</TotalTime>
  <Words>502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Update</vt:lpstr>
      <vt:lpstr>WHY</vt:lpstr>
      <vt:lpstr>WHY</vt:lpstr>
      <vt:lpstr>WHY</vt:lpstr>
      <vt:lpstr>LITERATURE</vt:lpstr>
      <vt:lpstr>LITERATURE</vt:lpstr>
      <vt:lpstr>SWITCH-BASED</vt:lpstr>
      <vt:lpstr>Jumpgate</vt:lpstr>
      <vt:lpstr>CHEETAH</vt:lpstr>
      <vt:lpstr>CHEETAH</vt:lpstr>
      <vt:lpstr>Can NICs HELP?</vt:lpstr>
      <vt:lpstr>NEXt</vt:lpstr>
      <vt:lpstr>MISC</vt:lpstr>
      <vt:lpstr>SmartNIC benefits</vt:lpstr>
      <vt:lpstr>Floem KVS </vt:lpstr>
      <vt:lpstr>NICA KVS </vt:lpstr>
      <vt:lpstr>SmartNIC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23</cp:revision>
  <dcterms:created xsi:type="dcterms:W3CDTF">2020-08-17T19:21:03Z</dcterms:created>
  <dcterms:modified xsi:type="dcterms:W3CDTF">2020-08-26T21:21:56Z</dcterms:modified>
</cp:coreProperties>
</file>