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5" r:id="rId1"/>
  </p:sldMasterIdLst>
  <p:sldIdLst>
    <p:sldId id="258" r:id="rId2"/>
    <p:sldId id="269" r:id="rId3"/>
    <p:sldId id="271" r:id="rId4"/>
    <p:sldId id="270" r:id="rId5"/>
    <p:sldId id="259" r:id="rId6"/>
    <p:sldId id="280" r:id="rId7"/>
    <p:sldId id="274" r:id="rId8"/>
    <p:sldId id="281" r:id="rId9"/>
    <p:sldId id="282" r:id="rId10"/>
    <p:sldId id="283" r:id="rId11"/>
    <p:sldId id="284" r:id="rId12"/>
    <p:sldId id="279" r:id="rId13"/>
    <p:sldId id="273" r:id="rId14"/>
    <p:sldId id="272" r:id="rId15"/>
    <p:sldId id="275" r:id="rId16"/>
    <p:sldId id="276" r:id="rId17"/>
    <p:sldId id="277" r:id="rId18"/>
    <p:sldId id="26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7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8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55F8C1A-801D-4EF0-87E0-5A3DEB213AE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1091-0559-45FE-B834-2CCA4414A84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7077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8C1A-801D-4EF0-87E0-5A3DEB213AE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1091-0559-45FE-B834-2CCA4414A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143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8C1A-801D-4EF0-87E0-5A3DEB213AE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1091-0559-45FE-B834-2CCA4414A84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924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8C1A-801D-4EF0-87E0-5A3DEB213AE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1091-0559-45FE-B834-2CCA4414A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8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8C1A-801D-4EF0-87E0-5A3DEB213AE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1091-0559-45FE-B834-2CCA4414A84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850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8C1A-801D-4EF0-87E0-5A3DEB213AE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1091-0559-45FE-B834-2CCA4414A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2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8C1A-801D-4EF0-87E0-5A3DEB213AE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1091-0559-45FE-B834-2CCA4414A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21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8C1A-801D-4EF0-87E0-5A3DEB213AE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1091-0559-45FE-B834-2CCA4414A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313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8C1A-801D-4EF0-87E0-5A3DEB213AE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1091-0559-45FE-B834-2CCA4414A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834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8C1A-801D-4EF0-87E0-5A3DEB213AE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1091-0559-45FE-B834-2CCA4414A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727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8C1A-801D-4EF0-87E0-5A3DEB213AE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1091-0559-45FE-B834-2CCA4414A84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214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55F8C1A-801D-4EF0-87E0-5A3DEB213AE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AAA1091-0559-45FE-B834-2CCA4414A84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811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7" r:id="rId2"/>
    <p:sldLayoutId id="2147483968" r:id="rId3"/>
    <p:sldLayoutId id="2147483969" r:id="rId4"/>
    <p:sldLayoutId id="2147483970" r:id="rId5"/>
    <p:sldLayoutId id="2147483971" r:id="rId6"/>
    <p:sldLayoutId id="2147483972" r:id="rId7"/>
    <p:sldLayoutId id="2147483973" r:id="rId8"/>
    <p:sldLayoutId id="2147483974" r:id="rId9"/>
    <p:sldLayoutId id="2147483975" r:id="rId10"/>
    <p:sldLayoutId id="2147483976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27C35-051A-4B90-9740-01FC4B2A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8ACF4-17CF-4B8D-9E78-F3DF72487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Accelerating Spark</a:t>
            </a:r>
          </a:p>
          <a:p>
            <a:pPr lvl="1"/>
            <a:r>
              <a:rPr lang="en-US" dirty="0"/>
              <a:t>Or specifically, using in-network compute to accelerate data analytics </a:t>
            </a:r>
          </a:p>
        </p:txBody>
      </p:sp>
    </p:spTree>
    <p:extLst>
      <p:ext uri="{BB962C8B-B14F-4D97-AF65-F5344CB8AC3E}">
        <p14:creationId xmlns:p14="http://schemas.microsoft.com/office/powerpoint/2010/main" val="2983351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27C35-051A-4B90-9740-01FC4B2A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FlexNIC</a:t>
            </a:r>
            <a:r>
              <a:rPr lang="en-US" dirty="0"/>
              <a:t>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8ACF4-17CF-4B8D-9E78-F3DF72487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5751141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Two use-cases I’m convinced of for SmartNICs:</a:t>
            </a:r>
          </a:p>
          <a:p>
            <a:pPr lvl="1"/>
            <a:r>
              <a:rPr lang="en-US" dirty="0"/>
              <a:t>Workload accelerators</a:t>
            </a:r>
          </a:p>
          <a:p>
            <a:pPr lvl="1"/>
            <a:r>
              <a:rPr lang="en-US" dirty="0"/>
              <a:t>Flexible Packet Steering</a:t>
            </a:r>
          </a:p>
          <a:p>
            <a:pPr marL="0" indent="0">
              <a:buNone/>
            </a:pPr>
            <a:r>
              <a:rPr lang="en-US" dirty="0"/>
              <a:t>Packet Steering</a:t>
            </a:r>
          </a:p>
          <a:p>
            <a:pPr lvl="1"/>
            <a:r>
              <a:rPr lang="en-US" dirty="0"/>
              <a:t>Improve load balancing</a:t>
            </a:r>
          </a:p>
          <a:p>
            <a:pPr lvl="1"/>
            <a:r>
              <a:rPr lang="en-US" b="1" dirty="0"/>
              <a:t>Avoid unnecessary memory copies</a:t>
            </a:r>
          </a:p>
          <a:p>
            <a:pPr lvl="1"/>
            <a:r>
              <a:rPr lang="en-US" b="1" dirty="0"/>
              <a:t>Improve cache locality/avoid cache pollution</a:t>
            </a:r>
          </a:p>
          <a:p>
            <a:pPr lvl="2"/>
            <a:r>
              <a:rPr lang="en-US" dirty="0"/>
              <a:t>Require Flexible DMA Interface</a:t>
            </a:r>
          </a:p>
          <a:p>
            <a:pPr lvl="2"/>
            <a:r>
              <a:rPr lang="en-US" dirty="0"/>
              <a:t>FLOEM and others actually restrict this!</a:t>
            </a:r>
          </a:p>
          <a:p>
            <a:r>
              <a:rPr lang="en-US" dirty="0"/>
              <a:t>Uses RMT model</a:t>
            </a:r>
          </a:p>
          <a:p>
            <a:pPr lvl="1"/>
            <a:r>
              <a:rPr lang="en-US" dirty="0"/>
              <a:t>App aware packet steering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702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27C35-051A-4B90-9740-01FC4B2A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RMT Model for 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8ACF4-17CF-4B8D-9E78-F3DF72487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5751141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130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27C35-051A-4B90-9740-01FC4B2A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8ACF4-17CF-4B8D-9E78-F3DF72487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5071872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657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27C35-051A-4B90-9740-01FC4B2A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SWITCH-BASED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8ACF4-17CF-4B8D-9E78-F3DF72487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5071872" cy="4023360"/>
          </a:xfrm>
        </p:spPr>
        <p:txBody>
          <a:bodyPr>
            <a:normAutofit/>
          </a:bodyPr>
          <a:lstStyle/>
          <a:p>
            <a:r>
              <a:rPr lang="en-US" dirty="0"/>
              <a:t>Key idea: Filter data earlier in the data processing so that later (CPU) computation doesn’t get </a:t>
            </a:r>
            <a:r>
              <a:rPr lang="en-US" b="1" dirty="0"/>
              <a:t>as much </a:t>
            </a:r>
            <a:r>
              <a:rPr lang="en-US" dirty="0"/>
              <a:t>work</a:t>
            </a:r>
          </a:p>
          <a:p>
            <a:endParaRPr lang="en-US" dirty="0"/>
          </a:p>
          <a:p>
            <a:r>
              <a:rPr lang="en-US" dirty="0"/>
              <a:t>Limited support for operators like:</a:t>
            </a:r>
          </a:p>
          <a:p>
            <a:pPr lvl="1"/>
            <a:r>
              <a:rPr lang="en-US" dirty="0"/>
              <a:t>PROJECT</a:t>
            </a:r>
          </a:p>
          <a:p>
            <a:pPr lvl="1"/>
            <a:r>
              <a:rPr lang="en-US" dirty="0"/>
              <a:t>TOP N</a:t>
            </a:r>
          </a:p>
          <a:p>
            <a:pPr lvl="1"/>
            <a:r>
              <a:rPr lang="en-US" dirty="0"/>
              <a:t>DISTINCT</a:t>
            </a:r>
          </a:p>
          <a:p>
            <a:pPr lvl="1"/>
            <a:r>
              <a:rPr lang="en-US" dirty="0"/>
              <a:t>JOIN</a:t>
            </a:r>
          </a:p>
        </p:txBody>
      </p:sp>
    </p:spTree>
    <p:extLst>
      <p:ext uri="{BB962C8B-B14F-4D97-AF65-F5344CB8AC3E}">
        <p14:creationId xmlns:p14="http://schemas.microsoft.com/office/powerpoint/2010/main" val="4283149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27C35-051A-4B90-9740-01FC4B2A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Jumpgate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8ACF4-17CF-4B8D-9E78-F3DF72487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5071872" cy="4023360"/>
          </a:xfrm>
        </p:spPr>
        <p:txBody>
          <a:bodyPr>
            <a:normAutofit/>
          </a:bodyPr>
          <a:lstStyle/>
          <a:p>
            <a:r>
              <a:rPr lang="en-US" dirty="0"/>
              <a:t>Where to filter data?</a:t>
            </a:r>
          </a:p>
          <a:p>
            <a:pPr lvl="1"/>
            <a:r>
              <a:rPr lang="en-US" dirty="0"/>
              <a:t>Disaggregated design</a:t>
            </a:r>
          </a:p>
          <a:p>
            <a:pPr lvl="1"/>
            <a:r>
              <a:rPr lang="en-US" dirty="0"/>
              <a:t>Closer to storage (before data reaches workers)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Talked to the author from UBC</a:t>
            </a:r>
          </a:p>
          <a:p>
            <a:pPr lvl="1"/>
            <a:r>
              <a:rPr lang="en-US" dirty="0"/>
              <a:t>Thanks, Stew!</a:t>
            </a:r>
          </a:p>
          <a:p>
            <a:pPr marL="128016" lvl="1" indent="0">
              <a:buNone/>
            </a:pPr>
            <a:endParaRPr lang="en-US" dirty="0"/>
          </a:p>
        </p:txBody>
      </p:sp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CF7A984A-F7A7-48F3-B010-B1F91E85C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846" y="2286000"/>
            <a:ext cx="5577093" cy="3390806"/>
          </a:xfrm>
          <a:prstGeom prst="rect">
            <a:avLst/>
          </a:prstGeom>
        </p:spPr>
      </p:pic>
      <p:pic>
        <p:nvPicPr>
          <p:cNvPr id="6" name="Picture 5" descr="A picture containing bird&#10;&#10;Description automatically generated">
            <a:extLst>
              <a:ext uri="{FF2B5EF4-FFF2-40B4-BE49-F238E27FC236}">
                <a16:creationId xmlns:a16="http://schemas.microsoft.com/office/drawing/2014/main" id="{37F1BFC4-561B-45D6-A0D3-56039B7F54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111" y="277131"/>
            <a:ext cx="5428889" cy="117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077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27C35-051A-4B90-9740-01FC4B2A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CHEETAH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8ACF4-17CF-4B8D-9E78-F3DF72487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5071872" cy="4023360"/>
          </a:xfrm>
        </p:spPr>
        <p:txBody>
          <a:bodyPr>
            <a:normAutofit/>
          </a:bodyPr>
          <a:lstStyle/>
          <a:p>
            <a:r>
              <a:rPr lang="en-US" dirty="0"/>
              <a:t>Where to filter data?</a:t>
            </a:r>
          </a:p>
          <a:p>
            <a:pPr lvl="1"/>
            <a:r>
              <a:rPr lang="en-US" dirty="0"/>
              <a:t>Traditional design</a:t>
            </a:r>
          </a:p>
          <a:p>
            <a:pPr lvl="1"/>
            <a:r>
              <a:rPr lang="en-US" dirty="0"/>
              <a:t>Between master and workers</a:t>
            </a:r>
          </a:p>
          <a:p>
            <a:pPr lvl="1"/>
            <a:r>
              <a:rPr lang="en-US" dirty="0"/>
              <a:t>CPU savings mostly at master during query processing</a:t>
            </a:r>
          </a:p>
          <a:p>
            <a:pPr lvl="1"/>
            <a:endParaRPr lang="en-US" dirty="0"/>
          </a:p>
          <a:p>
            <a:pPr marL="128016" lvl="1" indent="0">
              <a:buNone/>
            </a:pPr>
            <a:endParaRPr lang="en-US" dirty="0"/>
          </a:p>
          <a:p>
            <a:pPr marL="128016" lvl="1" indent="0">
              <a:buNone/>
            </a:pPr>
            <a:endParaRPr lang="en-US" dirty="0"/>
          </a:p>
          <a:p>
            <a:pPr marL="128016" lvl="1" indent="0">
              <a:buNone/>
            </a:pPr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B389DA-4C3B-480A-B57A-CC1D9ACECB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268" y="316348"/>
            <a:ext cx="5067616" cy="1302678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81629DF-EF25-4106-8A5F-653B8B2F3F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314" y="2286000"/>
            <a:ext cx="6401693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959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27C35-051A-4B90-9740-01FC4B2A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CHEETAH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8ACF4-17CF-4B8D-9E78-F3DF72487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5071872" cy="4023360"/>
          </a:xfrm>
        </p:spPr>
        <p:txBody>
          <a:bodyPr>
            <a:normAutofit/>
          </a:bodyPr>
          <a:lstStyle/>
          <a:p>
            <a:r>
              <a:rPr lang="en-US" dirty="0"/>
              <a:t>Where to filter data?</a:t>
            </a:r>
          </a:p>
          <a:p>
            <a:pPr lvl="1"/>
            <a:r>
              <a:rPr lang="en-US" dirty="0"/>
              <a:t>Traditional design</a:t>
            </a:r>
          </a:p>
          <a:p>
            <a:pPr lvl="1"/>
            <a:r>
              <a:rPr lang="en-US" dirty="0"/>
              <a:t>Between master and workers</a:t>
            </a:r>
          </a:p>
          <a:p>
            <a:pPr lvl="1"/>
            <a:r>
              <a:rPr lang="en-US" dirty="0"/>
              <a:t>CPU savings mostly at master during query processing</a:t>
            </a:r>
          </a:p>
          <a:p>
            <a:pPr marL="128016" lvl="1" indent="0">
              <a:buNone/>
            </a:pPr>
            <a:endParaRPr lang="en-US" dirty="0"/>
          </a:p>
          <a:p>
            <a:pPr marL="128016" lvl="1" indent="0">
              <a:buNone/>
            </a:pPr>
            <a:r>
              <a:rPr lang="en-US" sz="2400" dirty="0"/>
              <a:t>Limitations</a:t>
            </a:r>
          </a:p>
          <a:p>
            <a:pPr lvl="1"/>
            <a:r>
              <a:rPr lang="en-US" dirty="0"/>
              <a:t>Very limited flexibility – only simple queries</a:t>
            </a:r>
          </a:p>
          <a:p>
            <a:pPr lvl="1"/>
            <a:r>
              <a:rPr lang="en-US" dirty="0"/>
              <a:t>Zero integration – separate master/workers</a:t>
            </a:r>
          </a:p>
          <a:p>
            <a:pPr lvl="1"/>
            <a:endParaRPr lang="en-US" dirty="0"/>
          </a:p>
          <a:p>
            <a:pPr marL="128016" lvl="1" indent="0">
              <a:buNone/>
            </a:pPr>
            <a:endParaRPr lang="en-US" dirty="0"/>
          </a:p>
          <a:p>
            <a:pPr marL="128016" lvl="1" indent="0">
              <a:buNone/>
            </a:pPr>
            <a:endParaRPr lang="en-US" dirty="0"/>
          </a:p>
          <a:p>
            <a:pPr marL="128016" lvl="1" indent="0">
              <a:buNone/>
            </a:pPr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B389DA-4C3B-480A-B57A-CC1D9ACECB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268" y="316348"/>
            <a:ext cx="5067616" cy="1302678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81629DF-EF25-4106-8A5F-653B8B2F3F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314" y="2286000"/>
            <a:ext cx="6401693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203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27C35-051A-4B90-9740-01FC4B2A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NICs HELP?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8ACF4-17CF-4B8D-9E78-F3DF72487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7144511" cy="4023360"/>
          </a:xfrm>
        </p:spPr>
        <p:txBody>
          <a:bodyPr>
            <a:normAutofit/>
          </a:bodyPr>
          <a:lstStyle/>
          <a:p>
            <a:r>
              <a:rPr lang="en-US" dirty="0"/>
              <a:t>On-path, like switches</a:t>
            </a:r>
          </a:p>
          <a:p>
            <a:pPr lvl="1"/>
            <a:r>
              <a:rPr lang="en-US" dirty="0"/>
              <a:t>but more flexible </a:t>
            </a:r>
          </a:p>
          <a:p>
            <a:pPr lvl="1"/>
            <a:r>
              <a:rPr lang="en-US" dirty="0"/>
              <a:t>Allows for better integration and complex queries</a:t>
            </a:r>
          </a:p>
          <a:p>
            <a:pPr lvl="1"/>
            <a:endParaRPr lang="en-US" dirty="0"/>
          </a:p>
          <a:p>
            <a:r>
              <a:rPr lang="en-US" dirty="0"/>
              <a:t>Attached to the host, like on-the-side accelerators</a:t>
            </a:r>
          </a:p>
          <a:p>
            <a:pPr lvl="1"/>
            <a:r>
              <a:rPr lang="en-US" dirty="0"/>
              <a:t>Can help with custom workload acceleration</a:t>
            </a:r>
          </a:p>
          <a:p>
            <a:pPr marL="128016" lvl="1" indent="0">
              <a:buNone/>
            </a:pPr>
            <a:endParaRPr lang="en-US" dirty="0"/>
          </a:p>
          <a:p>
            <a:r>
              <a:rPr lang="en-US" dirty="0"/>
              <a:t>Best of both worlds?</a:t>
            </a:r>
          </a:p>
          <a:p>
            <a:pPr marL="128016" lvl="1" indent="0">
              <a:buNone/>
            </a:pPr>
            <a:endParaRPr lang="en-US" dirty="0"/>
          </a:p>
          <a:p>
            <a:pPr marL="128016" lvl="1" indent="0">
              <a:buNone/>
            </a:pPr>
            <a:endParaRPr lang="en-US" dirty="0"/>
          </a:p>
          <a:p>
            <a:pPr marL="128016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955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27C35-051A-4B90-9740-01FC4B2A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8ACF4-17CF-4B8D-9E78-F3DF72487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546591" cy="4023360"/>
          </a:xfrm>
        </p:spPr>
        <p:txBody>
          <a:bodyPr>
            <a:normAutofit/>
          </a:bodyPr>
          <a:lstStyle/>
          <a:p>
            <a:r>
              <a:rPr lang="en-US" dirty="0"/>
              <a:t>Reading some earlier papers that use on-the-side accelerators</a:t>
            </a:r>
          </a:p>
          <a:p>
            <a:pPr lvl="1"/>
            <a:r>
              <a:rPr lang="en-US" dirty="0"/>
              <a:t>Hasn’t really picked up back then.</a:t>
            </a:r>
          </a:p>
          <a:p>
            <a:pPr lvl="1"/>
            <a:endParaRPr lang="en-US" dirty="0"/>
          </a:p>
          <a:p>
            <a:pPr marL="128016" lvl="1" indent="0">
              <a:buNone/>
            </a:pPr>
            <a:endParaRPr lang="en-US" dirty="0"/>
          </a:p>
          <a:p>
            <a:pPr marL="128016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44F546-5380-4601-B6E7-C55C018B7A8A}"/>
              </a:ext>
            </a:extLst>
          </p:cNvPr>
          <p:cNvSpPr txBox="1"/>
          <p:nvPr/>
        </p:nvSpPr>
        <p:spPr>
          <a:xfrm>
            <a:off x="1837508" y="3579224"/>
            <a:ext cx="828185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“</a:t>
            </a:r>
            <a:r>
              <a:rPr lang="en-US" dirty="0"/>
              <a:t>Modern database engines, that make use of the multi-core CPUs and their wide SIMD units, </a:t>
            </a:r>
            <a:r>
              <a:rPr lang="en-US" b="1" dirty="0"/>
              <a:t>are rarely compute bound </a:t>
            </a:r>
            <a:r>
              <a:rPr lang="en-US" dirty="0"/>
              <a:t>… Unless reading data from storage, </a:t>
            </a:r>
            <a:r>
              <a:rPr lang="en-US" b="1" dirty="0"/>
              <a:t>offloading core SQL operators is unlikely to bring orders of magnitudes improvements in performance</a:t>
            </a:r>
            <a:r>
              <a:rPr lang="en-US" dirty="0"/>
              <a:t>. There is, however, cause for optimism if </a:t>
            </a:r>
            <a:r>
              <a:rPr lang="en-US" b="1" dirty="0"/>
              <a:t>we look beyond </a:t>
            </a:r>
            <a:r>
              <a:rPr lang="en-US" dirty="0"/>
              <a:t>such operators and in the direction of </a:t>
            </a:r>
            <a:r>
              <a:rPr lang="en-US" b="1" dirty="0"/>
              <a:t>machine learning</a:t>
            </a:r>
            <a:r>
              <a:rPr lang="en-US" dirty="0"/>
              <a:t>, both training and inference.</a:t>
            </a:r>
            <a:r>
              <a:rPr lang="en-US" sz="2000" dirty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920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27C35-051A-4B90-9740-01FC4B2A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8ACF4-17CF-4B8D-9E78-F3DF72487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105221" cy="402336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Spark is CPU-bound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5F57FBE-90C4-461B-BA83-12DC3F9AFC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164" y="1700426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694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27C35-051A-4B90-9740-01FC4B2A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8ACF4-17CF-4B8D-9E78-F3DF72487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105221" cy="402336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Spark is CPU-bound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Opportunities for relieving CPU</a:t>
            </a:r>
          </a:p>
          <a:p>
            <a:pPr lvl="1"/>
            <a:r>
              <a:rPr lang="en-US" dirty="0"/>
              <a:t>Assisting sorting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B9D2E4CB-73E3-4305-BB3E-29FBFDA1CF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6"/>
          <a:stretch/>
        </p:blipFill>
        <p:spPr>
          <a:xfrm>
            <a:off x="5884164" y="1846384"/>
            <a:ext cx="5468113" cy="32259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C908CF-CAE8-4E62-A7D1-A821F7F9039B}"/>
              </a:ext>
            </a:extLst>
          </p:cNvPr>
          <p:cNvSpPr txBox="1"/>
          <p:nvPr/>
        </p:nvSpPr>
        <p:spPr>
          <a:xfrm>
            <a:off x="5638800" y="297397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8BEDF1-2AE2-4503-9F05-95B255A54EF6}"/>
              </a:ext>
            </a:extLst>
          </p:cNvPr>
          <p:cNvSpPr txBox="1"/>
          <p:nvPr/>
        </p:nvSpPr>
        <p:spPr>
          <a:xfrm>
            <a:off x="6266471" y="5752116"/>
            <a:ext cx="508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CPU Breakdown for Sort (Map + Shuffle + Reduce)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FE52427-4739-4708-8894-47220E241E86}"/>
              </a:ext>
            </a:extLst>
          </p:cNvPr>
          <p:cNvCxnSpPr>
            <a:cxnSpLocks/>
          </p:cNvCxnSpPr>
          <p:nvPr/>
        </p:nvCxnSpPr>
        <p:spPr>
          <a:xfrm flipH="1">
            <a:off x="7994469" y="1158240"/>
            <a:ext cx="1001486" cy="128016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5E9F01D-94EF-4FB8-9B74-C92CA22FC264}"/>
              </a:ext>
            </a:extLst>
          </p:cNvPr>
          <p:cNvCxnSpPr>
            <a:cxnSpLocks/>
          </p:cNvCxnSpPr>
          <p:nvPr/>
        </p:nvCxnSpPr>
        <p:spPr>
          <a:xfrm flipH="1">
            <a:off x="7602583" y="1158240"/>
            <a:ext cx="1390326" cy="355309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4872E7A-F9EC-44EB-98FE-7BE39CAB5208}"/>
              </a:ext>
            </a:extLst>
          </p:cNvPr>
          <p:cNvSpPr txBox="1"/>
          <p:nvPr/>
        </p:nvSpPr>
        <p:spPr>
          <a:xfrm>
            <a:off x="8714235" y="846468"/>
            <a:ext cx="838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Sorting</a:t>
            </a:r>
          </a:p>
        </p:txBody>
      </p:sp>
    </p:spTree>
    <p:extLst>
      <p:ext uri="{BB962C8B-B14F-4D97-AF65-F5344CB8AC3E}">
        <p14:creationId xmlns:p14="http://schemas.microsoft.com/office/powerpoint/2010/main" val="81211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27C35-051A-4B90-9740-01FC4B2A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8ACF4-17CF-4B8D-9E78-F3DF72487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105221" cy="402336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Spark is CPU-bound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Opportunities for relieving CPU</a:t>
            </a:r>
          </a:p>
          <a:p>
            <a:pPr lvl="1"/>
            <a:r>
              <a:rPr lang="en-US" dirty="0"/>
              <a:t>Assisting sorting</a:t>
            </a:r>
          </a:p>
          <a:p>
            <a:pPr lvl="1"/>
            <a:r>
              <a:rPr lang="en-US" dirty="0" err="1"/>
              <a:t>Serialiazation</a:t>
            </a:r>
            <a:endParaRPr lang="en-US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1A218DA6-703C-4876-8514-048BDB1A26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38"/>
          <a:stretch/>
        </p:blipFill>
        <p:spPr>
          <a:xfrm>
            <a:off x="6096000" y="1987062"/>
            <a:ext cx="5372850" cy="32134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E408B57-4DBA-44B2-BB39-3180D8E70746}"/>
              </a:ext>
            </a:extLst>
          </p:cNvPr>
          <p:cNvSpPr txBox="1"/>
          <p:nvPr/>
        </p:nvSpPr>
        <p:spPr>
          <a:xfrm>
            <a:off x="7062653" y="5682447"/>
            <a:ext cx="2765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CPU Breakdown for Shuffle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75FD495-59FE-4303-9746-FC88800419E4}"/>
              </a:ext>
            </a:extLst>
          </p:cNvPr>
          <p:cNvCxnSpPr>
            <a:cxnSpLocks/>
          </p:cNvCxnSpPr>
          <p:nvPr/>
        </p:nvCxnSpPr>
        <p:spPr>
          <a:xfrm flipH="1">
            <a:off x="8259121" y="1158240"/>
            <a:ext cx="736833" cy="135766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208F646-3D10-49DD-BEF4-4684F8D35D77}"/>
              </a:ext>
            </a:extLst>
          </p:cNvPr>
          <p:cNvCxnSpPr>
            <a:cxnSpLocks/>
          </p:cNvCxnSpPr>
          <p:nvPr/>
        </p:nvCxnSpPr>
        <p:spPr>
          <a:xfrm flipH="1">
            <a:off x="8259122" y="1158240"/>
            <a:ext cx="733786" cy="318385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1ECA82D-AE38-40D1-8243-66BA29727939}"/>
              </a:ext>
            </a:extLst>
          </p:cNvPr>
          <p:cNvSpPr txBox="1"/>
          <p:nvPr/>
        </p:nvSpPr>
        <p:spPr>
          <a:xfrm>
            <a:off x="8714235" y="846468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Serializing data</a:t>
            </a:r>
          </a:p>
        </p:txBody>
      </p:sp>
    </p:spTree>
    <p:extLst>
      <p:ext uri="{BB962C8B-B14F-4D97-AF65-F5344CB8AC3E}">
        <p14:creationId xmlns:p14="http://schemas.microsoft.com/office/powerpoint/2010/main" val="3423379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27C35-051A-4B90-9740-01FC4B2A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8ACF4-17CF-4B8D-9E78-F3DF72487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5071872" cy="4023360"/>
          </a:xfrm>
        </p:spPr>
        <p:txBody>
          <a:bodyPr>
            <a:normAutofit/>
          </a:bodyPr>
          <a:lstStyle/>
          <a:p>
            <a:r>
              <a:rPr lang="en-US" dirty="0"/>
              <a:t>On-the-side accelerators</a:t>
            </a:r>
          </a:p>
          <a:p>
            <a:pPr lvl="1"/>
            <a:r>
              <a:rPr lang="en-US" dirty="0"/>
              <a:t>GPU, FPGA</a:t>
            </a:r>
          </a:p>
          <a:p>
            <a:pPr lvl="1"/>
            <a:r>
              <a:rPr lang="en-US" dirty="0"/>
              <a:t>Seen some papers, haven’t read any</a:t>
            </a:r>
          </a:p>
          <a:p>
            <a:endParaRPr lang="en-US" dirty="0"/>
          </a:p>
          <a:p>
            <a:r>
              <a:rPr lang="en-US" dirty="0"/>
              <a:t>On-path accelerators – data filtering</a:t>
            </a:r>
          </a:p>
          <a:p>
            <a:pPr lvl="1"/>
            <a:r>
              <a:rPr lang="en-US" dirty="0"/>
              <a:t>NICs</a:t>
            </a:r>
          </a:p>
          <a:p>
            <a:pPr lvl="1"/>
            <a:r>
              <a:rPr lang="en-US" dirty="0"/>
              <a:t>Switches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191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27C35-051A-4B90-9740-01FC4B2A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8ACF4-17CF-4B8D-9E78-F3DF72487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5071872" cy="4023360"/>
          </a:xfrm>
        </p:spPr>
        <p:txBody>
          <a:bodyPr>
            <a:normAutofit/>
          </a:bodyPr>
          <a:lstStyle/>
          <a:p>
            <a:r>
              <a:rPr lang="en-US" b="1" dirty="0"/>
              <a:t>On-the-side accelerators</a:t>
            </a:r>
          </a:p>
          <a:p>
            <a:pPr lvl="1"/>
            <a:r>
              <a:rPr lang="en-US" b="1" dirty="0"/>
              <a:t>GPU, FPGA</a:t>
            </a:r>
          </a:p>
          <a:p>
            <a:pPr lvl="1"/>
            <a:r>
              <a:rPr lang="en-US" b="1" dirty="0"/>
              <a:t>Seen some papers, haven’t read any</a:t>
            </a:r>
          </a:p>
          <a:p>
            <a:endParaRPr lang="en-US" dirty="0"/>
          </a:p>
          <a:p>
            <a:r>
              <a:rPr lang="en-US" dirty="0"/>
              <a:t>On-path accelerators – data filtering</a:t>
            </a:r>
          </a:p>
          <a:p>
            <a:pPr lvl="1"/>
            <a:r>
              <a:rPr lang="en-US" dirty="0"/>
              <a:t>NICs</a:t>
            </a:r>
          </a:p>
          <a:p>
            <a:pPr lvl="1"/>
            <a:r>
              <a:rPr lang="en-US" dirty="0"/>
              <a:t>Switches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050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27C35-051A-4B90-9740-01FC4B2A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Off-path ACCELERATORS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8ACF4-17CF-4B8D-9E78-F3DF72487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5071872" cy="4023360"/>
          </a:xfrm>
        </p:spPr>
        <p:txBody>
          <a:bodyPr>
            <a:normAutofit/>
          </a:bodyPr>
          <a:lstStyle/>
          <a:p>
            <a:r>
              <a:rPr lang="en-US" dirty="0"/>
              <a:t>Core library acceleration</a:t>
            </a:r>
          </a:p>
          <a:p>
            <a:pPr lvl="1"/>
            <a:r>
              <a:rPr lang="en-US" dirty="0"/>
              <a:t>Serialization e.g., Cereal</a:t>
            </a:r>
          </a:p>
          <a:p>
            <a:pPr lvl="1"/>
            <a:r>
              <a:rPr lang="en-US" dirty="0"/>
              <a:t>Sorting – haven’t found any yet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Third-party lib acceleration</a:t>
            </a:r>
          </a:p>
          <a:p>
            <a:pPr lvl="1"/>
            <a:r>
              <a:rPr lang="en-US" dirty="0"/>
              <a:t>Integrating FPGAs/GPUs with Spark to enable accelerating workloads using Spark</a:t>
            </a:r>
          </a:p>
          <a:p>
            <a:pPr lvl="1"/>
            <a:r>
              <a:rPr lang="en-US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270502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27C35-051A-4B90-9740-01FC4B2A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ON-path ACCELERATORS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8ACF4-17CF-4B8D-9E78-F3DF72487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5751141" cy="4023360"/>
          </a:xfrm>
        </p:spPr>
        <p:txBody>
          <a:bodyPr>
            <a:normAutofit/>
          </a:bodyPr>
          <a:lstStyle/>
          <a:p>
            <a:r>
              <a:rPr lang="en-US" dirty="0"/>
              <a:t>Off-path: Leave it to the Architecture folks. (Not our expertise)</a:t>
            </a:r>
          </a:p>
          <a:p>
            <a:pPr lvl="1"/>
            <a:r>
              <a:rPr lang="en-US" dirty="0"/>
              <a:t>Right?</a:t>
            </a:r>
          </a:p>
          <a:p>
            <a:pPr marL="128016" lvl="1" indent="0">
              <a:buNone/>
            </a:pPr>
            <a:endParaRPr lang="en-US" dirty="0"/>
          </a:p>
          <a:p>
            <a:r>
              <a:rPr lang="en-US" dirty="0"/>
              <a:t>Differentiating NICs from off-path accelerators</a:t>
            </a:r>
          </a:p>
          <a:p>
            <a:pPr lvl="1"/>
            <a:r>
              <a:rPr lang="en-US" dirty="0"/>
              <a:t>What diff does it make when FPGAs are used on-path vs off-path?</a:t>
            </a:r>
          </a:p>
          <a:p>
            <a:pPr lvl="1"/>
            <a:r>
              <a:rPr lang="en-US" dirty="0"/>
              <a:t>We could take off-path use-cases and find computation just before and after network communication?</a:t>
            </a:r>
          </a:p>
          <a:p>
            <a:pPr lvl="2"/>
            <a:r>
              <a:rPr lang="en-US" dirty="0"/>
              <a:t>E.g., Shuffle</a:t>
            </a:r>
          </a:p>
          <a:p>
            <a:pPr lvl="1"/>
            <a:r>
              <a:rPr lang="en-US" dirty="0" err="1"/>
              <a:t>Sweetspot</a:t>
            </a:r>
            <a:r>
              <a:rPr lang="en-US" dirty="0"/>
              <a:t> between acceleration benefit and price of two-way PCIe communication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400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27C35-051A-4B90-9740-01FC4B2A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ON-path ACCELERATORS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8ACF4-17CF-4B8D-9E78-F3DF72487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5751141" cy="4023360"/>
          </a:xfrm>
        </p:spPr>
        <p:txBody>
          <a:bodyPr>
            <a:normAutofit/>
          </a:bodyPr>
          <a:lstStyle/>
          <a:p>
            <a:r>
              <a:rPr lang="en-US" dirty="0"/>
              <a:t>Focus on framework acceleration first…</a:t>
            </a:r>
          </a:p>
          <a:p>
            <a:pPr lvl="1"/>
            <a:r>
              <a:rPr lang="en-US" dirty="0"/>
              <a:t>May backfire</a:t>
            </a:r>
          </a:p>
          <a:p>
            <a:pPr lvl="1"/>
            <a:endParaRPr lang="en-US" dirty="0"/>
          </a:p>
          <a:p>
            <a:r>
              <a:rPr lang="en-US" dirty="0"/>
              <a:t>NEXT On This Front:</a:t>
            </a:r>
          </a:p>
          <a:p>
            <a:pPr lvl="1"/>
            <a:r>
              <a:rPr lang="en-US" dirty="0"/>
              <a:t>Read serialization, sorting accel papers </a:t>
            </a:r>
          </a:p>
          <a:p>
            <a:pPr lvl="1"/>
            <a:r>
              <a:rPr lang="en-US" dirty="0"/>
              <a:t>Investigate all computation during shuffle</a:t>
            </a:r>
          </a:p>
          <a:p>
            <a:pPr lvl="1"/>
            <a:r>
              <a:rPr lang="en-US" dirty="0"/>
              <a:t>Improving cache locality using NICs placement ability?</a:t>
            </a:r>
          </a:p>
        </p:txBody>
      </p:sp>
    </p:spTree>
    <p:extLst>
      <p:ext uri="{BB962C8B-B14F-4D97-AF65-F5344CB8AC3E}">
        <p14:creationId xmlns:p14="http://schemas.microsoft.com/office/powerpoint/2010/main" val="22030076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2979</TotalTime>
  <Words>525</Words>
  <Application>Microsoft Office PowerPoint</Application>
  <PresentationFormat>Widescreen</PresentationFormat>
  <Paragraphs>135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Tw Cen MT</vt:lpstr>
      <vt:lpstr>Tw Cen MT Condensed</vt:lpstr>
      <vt:lpstr>Wingdings 3</vt:lpstr>
      <vt:lpstr>Integral</vt:lpstr>
      <vt:lpstr>Update</vt:lpstr>
      <vt:lpstr>WHY</vt:lpstr>
      <vt:lpstr>WHY</vt:lpstr>
      <vt:lpstr>WHY</vt:lpstr>
      <vt:lpstr>LITERATURE</vt:lpstr>
      <vt:lpstr>LITERATURE</vt:lpstr>
      <vt:lpstr>Off-path ACCELERATORS</vt:lpstr>
      <vt:lpstr>ON-path ACCELERATORS</vt:lpstr>
      <vt:lpstr>ON-path ACCELERATORS</vt:lpstr>
      <vt:lpstr>FlexNIC paper</vt:lpstr>
      <vt:lpstr>RMT Model for NICs</vt:lpstr>
      <vt:lpstr>MISC</vt:lpstr>
      <vt:lpstr>SWITCH-BASED</vt:lpstr>
      <vt:lpstr>Jumpgate</vt:lpstr>
      <vt:lpstr>CHEETAH</vt:lpstr>
      <vt:lpstr>CHEETAH</vt:lpstr>
      <vt:lpstr>Can NICs HELP?</vt:lpstr>
      <vt:lpstr>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Anil kumar Yelam</dc:creator>
  <cp:lastModifiedBy>Anil kumar Yelam</cp:lastModifiedBy>
  <cp:revision>26</cp:revision>
  <dcterms:created xsi:type="dcterms:W3CDTF">2020-08-17T19:21:03Z</dcterms:created>
  <dcterms:modified xsi:type="dcterms:W3CDTF">2020-08-24T21:00:00Z</dcterms:modified>
</cp:coreProperties>
</file>