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70" r:id="rId2"/>
    <p:sldId id="289" r:id="rId3"/>
    <p:sldId id="293" r:id="rId4"/>
    <p:sldId id="290" r:id="rId5"/>
    <p:sldId id="291" r:id="rId6"/>
    <p:sldId id="294" r:id="rId7"/>
    <p:sldId id="295" r:id="rId8"/>
    <p:sldId id="292" r:id="rId9"/>
    <p:sldId id="282" r:id="rId10"/>
    <p:sldId id="288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0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2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3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55F8C1A-801D-4EF0-87E0-5A3DEB213AE7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1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05221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Spark is CPU-bound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for relieving CPU</a:t>
            </a:r>
          </a:p>
          <a:p>
            <a:pPr lvl="1"/>
            <a:r>
              <a:rPr lang="en-US" sz="2000" b="1" dirty="0" err="1"/>
              <a:t>Serialiazation</a:t>
            </a:r>
            <a:endParaRPr lang="en-US" sz="2000" b="1" dirty="0"/>
          </a:p>
          <a:p>
            <a:pPr lvl="1"/>
            <a:r>
              <a:rPr lang="en-US" sz="2000" dirty="0"/>
              <a:t>Other computation around Shuffle</a:t>
            </a: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A218DA6-703C-4876-8514-048BDB1A2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/>
        </p:blipFill>
        <p:spPr>
          <a:xfrm>
            <a:off x="6096000" y="1987062"/>
            <a:ext cx="5372850" cy="3213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08B57-4DBA-44B2-BB39-3180D8E70746}"/>
              </a:ext>
            </a:extLst>
          </p:cNvPr>
          <p:cNvSpPr txBox="1"/>
          <p:nvPr/>
        </p:nvSpPr>
        <p:spPr>
          <a:xfrm>
            <a:off x="7062653" y="5682447"/>
            <a:ext cx="276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Breakdown for Shuffle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FD495-59FE-4303-9746-FC88800419E4}"/>
              </a:ext>
            </a:extLst>
          </p:cNvPr>
          <p:cNvCxnSpPr>
            <a:cxnSpLocks/>
          </p:cNvCxnSpPr>
          <p:nvPr/>
        </p:nvCxnSpPr>
        <p:spPr>
          <a:xfrm flipH="1">
            <a:off x="8259121" y="1158240"/>
            <a:ext cx="736833" cy="13576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8F646-3D10-49DD-BEF4-4684F8D35D77}"/>
              </a:ext>
            </a:extLst>
          </p:cNvPr>
          <p:cNvCxnSpPr>
            <a:cxnSpLocks/>
          </p:cNvCxnSpPr>
          <p:nvPr/>
        </p:nvCxnSpPr>
        <p:spPr>
          <a:xfrm flipH="1">
            <a:off x="8259122" y="1158240"/>
            <a:ext cx="733786" cy="31838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ECA82D-AE38-40D1-8243-66BA29727939}"/>
              </a:ext>
            </a:extLst>
          </p:cNvPr>
          <p:cNvSpPr txBox="1"/>
          <p:nvPr/>
        </p:nvSpPr>
        <p:spPr>
          <a:xfrm>
            <a:off x="8714235" y="84646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Serializing data</a:t>
            </a:r>
          </a:p>
        </p:txBody>
      </p:sp>
    </p:spTree>
    <p:extLst>
      <p:ext uri="{BB962C8B-B14F-4D97-AF65-F5344CB8AC3E}">
        <p14:creationId xmlns:p14="http://schemas.microsoft.com/office/powerpoint/2010/main" val="342337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H/W BASED SERDES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211062" cy="3280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works (based in SSD): Morpheus, HODS</a:t>
            </a:r>
          </a:p>
          <a:p>
            <a:endParaRPr lang="en-US" dirty="0"/>
          </a:p>
          <a:p>
            <a:r>
              <a:rPr lang="en-US" dirty="0"/>
              <a:t>Narrow definition of serialization</a:t>
            </a:r>
          </a:p>
          <a:p>
            <a:pPr lvl="1"/>
            <a:r>
              <a:rPr lang="en-US" dirty="0"/>
              <a:t>Text (Ascii) =&gt; Int, Float</a:t>
            </a:r>
          </a:p>
          <a:p>
            <a:pPr lvl="1"/>
            <a:r>
              <a:rPr lang="en-US" dirty="0"/>
              <a:t>Basically </a:t>
            </a:r>
            <a:r>
              <a:rPr lang="en-US" dirty="0" err="1"/>
              <a:t>Int.Parse</a:t>
            </a:r>
            <a:r>
              <a:rPr lang="en-US" dirty="0"/>
              <a:t>() and </a:t>
            </a:r>
            <a:r>
              <a:rPr lang="en-US" dirty="0" err="1"/>
              <a:t>Float.Parse</a:t>
            </a:r>
            <a:r>
              <a:rPr lang="en-US" dirty="0"/>
              <a:t>() engines</a:t>
            </a:r>
          </a:p>
          <a:p>
            <a:pPr lvl="1"/>
            <a:r>
              <a:rPr lang="en-US" dirty="0"/>
              <a:t>Marginal speedups </a:t>
            </a:r>
          </a:p>
          <a:p>
            <a:pPr lvl="1"/>
            <a:r>
              <a:rPr lang="en-US" dirty="0"/>
              <a:t>One on embedded core, other on FPGAs</a:t>
            </a:r>
          </a:p>
          <a:p>
            <a:pPr lvl="1"/>
            <a:r>
              <a:rPr lang="en-US" dirty="0"/>
              <a:t>Does not apply in our case… but could be an interesting use-case for </a:t>
            </a:r>
            <a:r>
              <a:rPr lang="en-US" dirty="0" err="1"/>
              <a:t>SmartNICs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0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OBJECT LAYOUT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1F2C49-0E3E-401E-B472-27F657D1F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06" y="1969474"/>
            <a:ext cx="7182386" cy="41265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20895E-8D25-0C42-B19E-CA3B289F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192" y="2189870"/>
            <a:ext cx="3114118" cy="3226191"/>
          </a:xfrm>
        </p:spPr>
        <p:txBody>
          <a:bodyPr>
            <a:normAutofit/>
          </a:bodyPr>
          <a:lstStyle/>
          <a:p>
            <a:r>
              <a:rPr lang="en-US" dirty="0"/>
              <a:t>Header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Hash code</a:t>
            </a:r>
          </a:p>
          <a:p>
            <a:pPr lvl="1"/>
            <a:r>
              <a:rPr lang="en-US" dirty="0"/>
              <a:t>Length</a:t>
            </a:r>
          </a:p>
          <a:p>
            <a:pPr marL="128016" lvl="1" indent="0">
              <a:buNone/>
            </a:pPr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in SPARK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576761-02E6-E84A-B2D8-BB5B83E7F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17" y="2482532"/>
            <a:ext cx="9401083" cy="3454972"/>
          </a:xfrm>
        </p:spPr>
      </p:pic>
    </p:spTree>
    <p:extLst>
      <p:ext uri="{BB962C8B-B14F-4D97-AF65-F5344CB8AC3E}">
        <p14:creationId xmlns:p14="http://schemas.microsoft.com/office/powerpoint/2010/main" val="216099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SPARK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07BF8-26D4-6449-8C6D-18946EA7B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55" y="2767517"/>
            <a:ext cx="9507890" cy="10577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DDF14-1B2D-BE4B-BF5F-DD0AEB1BAE60}"/>
              </a:ext>
            </a:extLst>
          </p:cNvPr>
          <p:cNvSpPr txBox="1"/>
          <p:nvPr/>
        </p:nvSpPr>
        <p:spPr>
          <a:xfrm>
            <a:off x="1342055" y="4323259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– 8%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62DC2-70A0-8E4A-8186-E678C620E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55" y="4885489"/>
            <a:ext cx="9507890" cy="916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967656-ED81-AE47-875F-E7951DF201C5}"/>
              </a:ext>
            </a:extLst>
          </p:cNvPr>
          <p:cNvSpPr txBox="1"/>
          <p:nvPr/>
        </p:nvSpPr>
        <p:spPr>
          <a:xfrm>
            <a:off x="1342055" y="2374675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Deserialization – 6%</a:t>
            </a:r>
          </a:p>
        </p:txBody>
      </p:sp>
    </p:spTree>
    <p:extLst>
      <p:ext uri="{BB962C8B-B14F-4D97-AF65-F5344CB8AC3E}">
        <p14:creationId xmlns:p14="http://schemas.microsoft.com/office/powerpoint/2010/main" val="33771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CEREAL vs SMARTNIC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0A5A-D4C5-FF4F-9274-FE07AABE6B13}"/>
              </a:ext>
            </a:extLst>
          </p:cNvPr>
          <p:cNvSpPr txBox="1"/>
          <p:nvPr/>
        </p:nvSpPr>
        <p:spPr>
          <a:xfrm>
            <a:off x="2125980" y="284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226FB-20E1-4F43-AE24-480A81F79AFF}"/>
              </a:ext>
            </a:extLst>
          </p:cNvPr>
          <p:cNvSpPr txBox="1"/>
          <p:nvPr/>
        </p:nvSpPr>
        <p:spPr>
          <a:xfrm>
            <a:off x="3246120" y="2476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A052B-624B-D547-9F3B-D6528EE7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302752" cy="3589020"/>
          </a:xfrm>
        </p:spPr>
        <p:txBody>
          <a:bodyPr>
            <a:normAutofit/>
          </a:bodyPr>
          <a:lstStyle/>
          <a:p>
            <a:r>
              <a:rPr lang="en-US" dirty="0"/>
              <a:t>On-chip Co-processor:</a:t>
            </a:r>
          </a:p>
          <a:p>
            <a:pPr lvl="1"/>
            <a:r>
              <a:rPr lang="en-US" dirty="0"/>
              <a:t>Min Latency communication</a:t>
            </a:r>
          </a:p>
          <a:p>
            <a:pPr lvl="1"/>
            <a:r>
              <a:rPr lang="en-US" dirty="0"/>
              <a:t>Exploit all available DRAM bandwidth </a:t>
            </a:r>
          </a:p>
          <a:p>
            <a:pPr lvl="1"/>
            <a:r>
              <a:rPr lang="en-US" dirty="0"/>
              <a:t>Similar DRAM latency – No data transfer across PCIe</a:t>
            </a:r>
          </a:p>
          <a:p>
            <a:pPr lvl="1"/>
            <a:r>
              <a:rPr lang="en-US" dirty="0"/>
              <a:t>Easier time integrating with existing framework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PCIe-based accelerator, you cannot afford to make multiple DRAM accesses.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NIC: APPROACH?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0A5A-D4C5-FF4F-9274-FE07AABE6B13}"/>
              </a:ext>
            </a:extLst>
          </p:cNvPr>
          <p:cNvSpPr txBox="1"/>
          <p:nvPr/>
        </p:nvSpPr>
        <p:spPr>
          <a:xfrm>
            <a:off x="2125980" y="284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226FB-20E1-4F43-AE24-480A81F79AFF}"/>
              </a:ext>
            </a:extLst>
          </p:cNvPr>
          <p:cNvSpPr txBox="1"/>
          <p:nvPr/>
        </p:nvSpPr>
        <p:spPr>
          <a:xfrm>
            <a:off x="3246120" y="2476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A052B-624B-D547-9F3B-D6528EE7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302752" cy="3589020"/>
          </a:xfrm>
        </p:spPr>
        <p:txBody>
          <a:bodyPr>
            <a:normAutofit/>
          </a:bodyPr>
          <a:lstStyle/>
          <a:p>
            <a:r>
              <a:rPr lang="en-US" dirty="0"/>
              <a:t>Gather all the pieces of an object (and its sub-objects) using DMA</a:t>
            </a:r>
          </a:p>
          <a:p>
            <a:pPr lvl="1"/>
            <a:r>
              <a:rPr lang="en-US" dirty="0"/>
              <a:t>And put them together on the NIC</a:t>
            </a:r>
          </a:p>
          <a:p>
            <a:pPr lvl="1"/>
            <a:r>
              <a:rPr lang="en-US" dirty="0"/>
              <a:t>Similarly on the receive side…</a:t>
            </a:r>
          </a:p>
          <a:p>
            <a:pPr lvl="1"/>
            <a:r>
              <a:rPr lang="en-US" dirty="0"/>
              <a:t>Scatter-gather DMA?</a:t>
            </a:r>
          </a:p>
          <a:p>
            <a:pPr lvl="1"/>
            <a:r>
              <a:rPr lang="en-US" dirty="0"/>
              <a:t>Might avoid some aspects of serialization altogether</a:t>
            </a:r>
          </a:p>
          <a:p>
            <a:pPr lvl="1"/>
            <a:endParaRPr lang="en-US" dirty="0"/>
          </a:p>
          <a:p>
            <a:r>
              <a:rPr lang="en-US" dirty="0"/>
              <a:t>How does NIC know where the pieces are?</a:t>
            </a:r>
          </a:p>
        </p:txBody>
      </p:sp>
    </p:spTree>
    <p:extLst>
      <p:ext uri="{BB962C8B-B14F-4D97-AF65-F5344CB8AC3E}">
        <p14:creationId xmlns:p14="http://schemas.microsoft.com/office/powerpoint/2010/main" val="356016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NIC: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0A5A-D4C5-FF4F-9274-FE07AABE6B13}"/>
              </a:ext>
            </a:extLst>
          </p:cNvPr>
          <p:cNvSpPr txBox="1"/>
          <p:nvPr/>
        </p:nvSpPr>
        <p:spPr>
          <a:xfrm>
            <a:off x="2125980" y="284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226FB-20E1-4F43-AE24-480A81F79AFF}"/>
              </a:ext>
            </a:extLst>
          </p:cNvPr>
          <p:cNvSpPr txBox="1"/>
          <p:nvPr/>
        </p:nvSpPr>
        <p:spPr>
          <a:xfrm>
            <a:off x="3246120" y="2476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A052B-624B-D547-9F3B-D6528EE7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302752" cy="3589020"/>
          </a:xfrm>
        </p:spPr>
        <p:txBody>
          <a:bodyPr>
            <a:normAutofit/>
          </a:bodyPr>
          <a:lstStyle/>
          <a:p>
            <a:r>
              <a:rPr lang="en-US" dirty="0"/>
              <a:t>Virtual to physical/IO address mapping</a:t>
            </a:r>
          </a:p>
          <a:p>
            <a:pPr lvl="1"/>
            <a:r>
              <a:rPr lang="en-US" dirty="0"/>
              <a:t>Again, Use CPU’s help?</a:t>
            </a:r>
          </a:p>
          <a:p>
            <a:r>
              <a:rPr lang="en-US" dirty="0"/>
              <a:t>Socket-based interface no longer works </a:t>
            </a:r>
          </a:p>
          <a:p>
            <a:pPr lvl="1"/>
            <a:r>
              <a:rPr lang="en-US" dirty="0"/>
              <a:t>Need an app-specific Host-NIC communication interface – RDMA++</a:t>
            </a:r>
          </a:p>
          <a:p>
            <a:pPr lvl="1"/>
            <a:r>
              <a:rPr lang="en-US" dirty="0"/>
              <a:t>An opportunity for enabling NIC-offloaded operators as well</a:t>
            </a:r>
          </a:p>
          <a:p>
            <a:r>
              <a:rPr lang="en-US" dirty="0"/>
              <a:t>Doing this with Java might be non-trivial</a:t>
            </a:r>
          </a:p>
          <a:p>
            <a:pPr lvl="1"/>
            <a:r>
              <a:rPr lang="en-US" dirty="0"/>
              <a:t>Looking at </a:t>
            </a:r>
            <a:r>
              <a:rPr lang="en-US" dirty="0" err="1"/>
              <a:t>SparkRDMA</a:t>
            </a:r>
            <a:r>
              <a:rPr lang="en-US" dirty="0"/>
              <a:t> effort</a:t>
            </a:r>
          </a:p>
          <a:p>
            <a:r>
              <a:rPr lang="en-US" dirty="0"/>
              <a:t>Spark-architectural challenges</a:t>
            </a:r>
          </a:p>
          <a:p>
            <a:pPr lvl="1"/>
            <a:r>
              <a:rPr lang="en-US" dirty="0"/>
              <a:t>Spark serializes objects during the map phase and stores them to disk…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02B5-FF37-3246-92C7-D78CCFFD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8719-0147-9548-A406-DE0D5A73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Thinking further about the challenges</a:t>
            </a:r>
          </a:p>
          <a:p>
            <a:r>
              <a:rPr lang="en-US" dirty="0"/>
              <a:t>Going thru the implementation of both Spark and a Java Serializer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Giraph</a:t>
            </a:r>
            <a:r>
              <a:rPr lang="en-US" dirty="0"/>
              <a:t> as well</a:t>
            </a:r>
          </a:p>
          <a:p>
            <a:r>
              <a:rPr lang="en-US" dirty="0"/>
              <a:t>May be setup </a:t>
            </a:r>
            <a:r>
              <a:rPr lang="en-US" dirty="0" err="1"/>
              <a:t>SparkRDMA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1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CEREAL vs SMARTNIC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0A5A-D4C5-FF4F-9274-FE07AABE6B13}"/>
              </a:ext>
            </a:extLst>
          </p:cNvPr>
          <p:cNvSpPr txBox="1"/>
          <p:nvPr/>
        </p:nvSpPr>
        <p:spPr>
          <a:xfrm>
            <a:off x="2125980" y="284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226FB-20E1-4F43-AE24-480A81F79AFF}"/>
              </a:ext>
            </a:extLst>
          </p:cNvPr>
          <p:cNvSpPr txBox="1"/>
          <p:nvPr/>
        </p:nvSpPr>
        <p:spPr>
          <a:xfrm>
            <a:off x="3246120" y="2476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A052B-624B-D547-9F3B-D6528EE7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302752" cy="35890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Virtual address space access</a:t>
            </a:r>
          </a:p>
          <a:p>
            <a:pPr lvl="1"/>
            <a:r>
              <a:rPr lang="en-US" dirty="0"/>
              <a:t>TLB &amp; Faults</a:t>
            </a:r>
          </a:p>
          <a:p>
            <a:pPr lvl="1"/>
            <a:r>
              <a:rPr lang="en-US" dirty="0"/>
              <a:t>1GB </a:t>
            </a:r>
            <a:r>
              <a:rPr lang="en-US" dirty="0" err="1"/>
              <a:t>Hugepages</a:t>
            </a:r>
            <a:endParaRPr lang="en-US" dirty="0"/>
          </a:p>
          <a:p>
            <a:r>
              <a:rPr lang="en-US" dirty="0"/>
              <a:t>DMA thru PCIe</a:t>
            </a:r>
          </a:p>
          <a:p>
            <a:pPr lvl="1"/>
            <a:r>
              <a:rPr lang="en-US" dirty="0"/>
              <a:t>How flexible is it?</a:t>
            </a:r>
          </a:p>
          <a:p>
            <a:pPr lvl="1"/>
            <a:r>
              <a:rPr lang="en-US" dirty="0"/>
              <a:t>Is there enough bandwidth i.e., TPS.</a:t>
            </a:r>
          </a:p>
          <a:p>
            <a:pPr lvl="1"/>
            <a:r>
              <a:rPr lang="en-US" dirty="0"/>
              <a:t>Cannot do writebacks</a:t>
            </a:r>
          </a:p>
          <a:p>
            <a:r>
              <a:rPr lang="en-US" dirty="0"/>
              <a:t>Cannot work with traditional interfaces</a:t>
            </a:r>
          </a:p>
          <a:p>
            <a:pPr lvl="1"/>
            <a:r>
              <a:rPr lang="en-US" dirty="0"/>
              <a:t>Use CPU to list all references and use scatter-gather DMA?</a:t>
            </a:r>
          </a:p>
          <a:p>
            <a:pPr lvl="1"/>
            <a:r>
              <a:rPr lang="en-US" dirty="0"/>
              <a:t>Avoid </a:t>
            </a:r>
            <a:r>
              <a:rPr lang="en-US" dirty="0" err="1"/>
              <a:t>serdes</a:t>
            </a:r>
            <a:r>
              <a:rPr lang="en-US" dirty="0"/>
              <a:t> altogether… </a:t>
            </a:r>
          </a:p>
          <a:p>
            <a:pPr lvl="1"/>
            <a:r>
              <a:rPr lang="en-US" dirty="0"/>
              <a:t>A new interface could help with in-network programming too…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8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FOR 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8067621" cy="4023360"/>
          </a:xfrm>
        </p:spPr>
        <p:txBody>
          <a:bodyPr>
            <a:normAutofit/>
          </a:bodyPr>
          <a:lstStyle/>
          <a:p>
            <a:r>
              <a:rPr lang="en-US" dirty="0"/>
              <a:t>Explore off-path (PCIe) acceleration solutions (e.g., FPGA-based).</a:t>
            </a:r>
          </a:p>
          <a:p>
            <a:r>
              <a:rPr lang="en-US" dirty="0"/>
              <a:t>Morphing these to NICs.</a:t>
            </a:r>
          </a:p>
          <a:p>
            <a:pPr lvl="1"/>
            <a:r>
              <a:rPr lang="en-US" dirty="0"/>
              <a:t>Closer-to-network computation – like shuffle</a:t>
            </a:r>
          </a:p>
          <a:p>
            <a:pPr lvl="1"/>
            <a:r>
              <a:rPr lang="en-US" dirty="0"/>
              <a:t>Avoid two-way communication across PCIe</a:t>
            </a:r>
          </a:p>
          <a:p>
            <a:pPr lvl="1"/>
            <a:r>
              <a:rPr lang="en-US" dirty="0"/>
              <a:t>Other factors ?</a:t>
            </a:r>
          </a:p>
        </p:txBody>
      </p:sp>
    </p:spTree>
    <p:extLst>
      <p:ext uri="{BB962C8B-B14F-4D97-AF65-F5344CB8AC3E}">
        <p14:creationId xmlns:p14="http://schemas.microsoft.com/office/powerpoint/2010/main" val="2203007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4745</TotalTime>
  <Words>392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ACCELERATING SPARK</vt:lpstr>
      <vt:lpstr>SERIALIZATION in SPARK</vt:lpstr>
      <vt:lpstr>ACCELERATING SPARK</vt:lpstr>
      <vt:lpstr>CEREAL vs SMARTNIC</vt:lpstr>
      <vt:lpstr>WITH NIC: APPROACH?</vt:lpstr>
      <vt:lpstr>WITH NIC: CHALLENGES</vt:lpstr>
      <vt:lpstr>NEXT</vt:lpstr>
      <vt:lpstr>CEREAL vs SMARTNIC</vt:lpstr>
      <vt:lpstr>The APPROACH FOR NICs</vt:lpstr>
      <vt:lpstr>Other H/W BASED SERDES</vt:lpstr>
      <vt:lpstr>JAVA OBJECT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38</cp:revision>
  <dcterms:created xsi:type="dcterms:W3CDTF">2020-08-17T19:21:03Z</dcterms:created>
  <dcterms:modified xsi:type="dcterms:W3CDTF">2020-09-03T20:03:52Z</dcterms:modified>
</cp:coreProperties>
</file>