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2" r:id="rId5"/>
    <p:sldId id="257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3T15:45:59.885" idx="1">
    <p:pos x="7688" y="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left to improve after Skyway?</a:t>
            </a:r>
          </a:p>
          <a:p>
            <a:pPr lvl="1"/>
            <a:r>
              <a:rPr lang="en-US" dirty="0"/>
              <a:t>No good answer yet.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Spark’s/JVM’s memory layout and other challenges with DMA</a:t>
            </a:r>
          </a:p>
          <a:p>
            <a:pPr lvl="1"/>
            <a:r>
              <a:rPr lang="en-US" dirty="0"/>
              <a:t>No response yet from Skyway author…</a:t>
            </a:r>
          </a:p>
          <a:p>
            <a:pPr lvl="1"/>
            <a:r>
              <a:rPr lang="en-US" dirty="0"/>
              <a:t>Browsing thru </a:t>
            </a:r>
            <a:r>
              <a:rPr lang="en-US" dirty="0" err="1"/>
              <a:t>SparkRDMA</a:t>
            </a:r>
            <a:r>
              <a:rPr lang="en-US" dirty="0"/>
              <a:t> codebase (not too big)</a:t>
            </a:r>
          </a:p>
        </p:txBody>
      </p:sp>
    </p:spTree>
    <p:extLst>
      <p:ext uri="{BB962C8B-B14F-4D97-AF65-F5344CB8AC3E}">
        <p14:creationId xmlns:p14="http://schemas.microsoft.com/office/powerpoint/2010/main" val="64373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6A10-49DC-4DE9-B796-A35F25BA3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78E8-63ED-4661-88A6-9DD161047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CB9B90-88B0-4080-A311-AA17C4C28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936"/>
          <a:stretch/>
        </p:blipFill>
        <p:spPr>
          <a:xfrm>
            <a:off x="0" y="-57150"/>
            <a:ext cx="12205317" cy="6329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8AD66-B9F3-4AE8-BC9D-F5F13F9F2AC0}"/>
              </a:ext>
            </a:extLst>
          </p:cNvPr>
          <p:cNvSpPr txBox="1"/>
          <p:nvPr/>
        </p:nvSpPr>
        <p:spPr>
          <a:xfrm>
            <a:off x="7047962" y="6354568"/>
            <a:ext cx="421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Spark </a:t>
            </a:r>
            <a:r>
              <a:rPr lang="en-US" sz="2400" dirty="0" err="1"/>
              <a:t>Terasort</a:t>
            </a:r>
            <a:r>
              <a:rPr lang="en-US" sz="2400" dirty="0"/>
              <a:t> CPU Flame 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4CF3B-8E9B-45EA-A6E6-B8834D295F2D}"/>
              </a:ext>
            </a:extLst>
          </p:cNvPr>
          <p:cNvSpPr/>
          <p:nvPr/>
        </p:nvSpPr>
        <p:spPr>
          <a:xfrm>
            <a:off x="1190625" y="528480"/>
            <a:ext cx="762000" cy="29814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Deserialize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CE86C-CDAF-4D89-A30D-DA8C423F57BC}"/>
              </a:ext>
            </a:extLst>
          </p:cNvPr>
          <p:cNvSpPr/>
          <p:nvPr/>
        </p:nvSpPr>
        <p:spPr>
          <a:xfrm>
            <a:off x="2619373" y="1946276"/>
            <a:ext cx="4781551" cy="16557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40%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8C145-B2FF-45D3-B8E1-70226AC3FF20}"/>
              </a:ext>
            </a:extLst>
          </p:cNvPr>
          <p:cNvSpPr/>
          <p:nvPr/>
        </p:nvSpPr>
        <p:spPr>
          <a:xfrm>
            <a:off x="7886700" y="1658224"/>
            <a:ext cx="1038225" cy="23876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ReadInput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9%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78957-7678-407C-87FF-48D349500100}"/>
              </a:ext>
            </a:extLst>
          </p:cNvPr>
          <p:cNvSpPr/>
          <p:nvPr/>
        </p:nvSpPr>
        <p:spPr>
          <a:xfrm>
            <a:off x="8953497" y="1064341"/>
            <a:ext cx="552453" cy="29814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Custom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Map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4%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0C47C-73A0-4296-B31F-1265D7F8E380}"/>
              </a:ext>
            </a:extLst>
          </p:cNvPr>
          <p:cNvSpPr/>
          <p:nvPr/>
        </p:nvSpPr>
        <p:spPr>
          <a:xfrm>
            <a:off x="10906124" y="1913810"/>
            <a:ext cx="1114425" cy="23876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Serialize &amp; copy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9+2%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A802010-9AA0-41B7-ABB3-5A6929FE9662}"/>
              </a:ext>
            </a:extLst>
          </p:cNvPr>
          <p:cNvSpPr/>
          <p:nvPr/>
        </p:nvSpPr>
        <p:spPr>
          <a:xfrm>
            <a:off x="266700" y="-57150"/>
            <a:ext cx="7134225" cy="4215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E50B444-FBDB-4D8A-A99C-80481953C499}"/>
              </a:ext>
            </a:extLst>
          </p:cNvPr>
          <p:cNvSpPr/>
          <p:nvPr/>
        </p:nvSpPr>
        <p:spPr>
          <a:xfrm>
            <a:off x="7400924" y="-57150"/>
            <a:ext cx="4524375" cy="4215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0B16F-6F53-47CC-9B25-906F70418674}"/>
              </a:ext>
            </a:extLst>
          </p:cNvPr>
          <p:cNvSpPr/>
          <p:nvPr/>
        </p:nvSpPr>
        <p:spPr>
          <a:xfrm>
            <a:off x="2047875" y="364419"/>
            <a:ext cx="466727" cy="35979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4%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317A1-5C17-4378-A9F1-327FF03C11EA}"/>
              </a:ext>
            </a:extLst>
          </p:cNvPr>
          <p:cNvSpPr txBox="1"/>
          <p:nvPr/>
        </p:nvSpPr>
        <p:spPr>
          <a:xfrm>
            <a:off x="89936" y="6262582"/>
            <a:ext cx="549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X1: Size estimator</a:t>
            </a:r>
          </a:p>
          <a:p>
            <a:r>
              <a:rPr lang="en-US" sz="1400" dirty="0"/>
              <a:t>X2: Write partitions (mostly intermediate </a:t>
            </a:r>
            <a:r>
              <a:rPr lang="en-US" sz="1400" dirty="0" err="1"/>
              <a:t>memcopy</a:t>
            </a:r>
            <a:r>
              <a:rPr lang="en-US" sz="14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6D64C9-1841-4533-9712-BBFFE6C60D22}"/>
              </a:ext>
            </a:extLst>
          </p:cNvPr>
          <p:cNvSpPr/>
          <p:nvPr/>
        </p:nvSpPr>
        <p:spPr>
          <a:xfrm>
            <a:off x="9722155" y="1283415"/>
            <a:ext cx="945845" cy="298148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X2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9%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8D84F-BD2D-467C-A788-2F2E28E6369A}"/>
              </a:ext>
            </a:extLst>
          </p:cNvPr>
          <p:cNvSpPr/>
          <p:nvPr/>
        </p:nvSpPr>
        <p:spPr>
          <a:xfrm>
            <a:off x="243857" y="990600"/>
            <a:ext cx="575293" cy="378142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Sure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84939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2BA-C1C1-401F-A85A-B767ED03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9DEE-4CB0-4C2A-8E4B-87FBD518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9571" cy="47406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en-US" sz="2000" dirty="0"/>
              <a:t>Read RDD from Disk</a:t>
            </a:r>
          </a:p>
          <a:p>
            <a:pPr marL="457200" indent="-457200">
              <a:buAutoNum type="arabicPeriod"/>
            </a:pPr>
            <a:r>
              <a:rPr lang="en-US" sz="2000" dirty="0"/>
              <a:t>Map (user)</a:t>
            </a:r>
          </a:p>
          <a:p>
            <a:pPr marL="457200" indent="-457200">
              <a:buAutoNum type="arabicPeriod"/>
            </a:pPr>
            <a:r>
              <a:rPr lang="en-US" sz="2000" dirty="0"/>
              <a:t>Serialize</a:t>
            </a:r>
          </a:p>
          <a:p>
            <a:pPr marL="457200" indent="-457200">
              <a:buAutoNum type="arabicPeriod"/>
            </a:pPr>
            <a:r>
              <a:rPr lang="en-US" sz="2000" dirty="0"/>
              <a:t>Partition &amp; Write to Disk</a:t>
            </a:r>
          </a:p>
          <a:p>
            <a:pPr marL="457200" indent="-457200">
              <a:buAutoNum type="arabicPeriod"/>
            </a:pPr>
            <a:r>
              <a:rPr lang="en-US" sz="2000" dirty="0"/>
              <a:t>Read from Network</a:t>
            </a:r>
          </a:p>
          <a:p>
            <a:pPr marL="457200" indent="-457200">
              <a:buAutoNum type="arabicPeriod"/>
            </a:pPr>
            <a:r>
              <a:rPr lang="en-US" sz="2000" dirty="0"/>
              <a:t>Deserialize</a:t>
            </a:r>
          </a:p>
          <a:p>
            <a:pPr marL="457200" indent="-457200">
              <a:buAutoNum type="arabicPeriod"/>
            </a:pPr>
            <a:r>
              <a:rPr lang="en-US" sz="2000" dirty="0"/>
              <a:t>Sort</a:t>
            </a:r>
          </a:p>
          <a:p>
            <a:pPr marL="457200" indent="-457200">
              <a:buAutoNum type="arabicPeriod"/>
            </a:pPr>
            <a:r>
              <a:rPr lang="en-US" sz="2000" dirty="0"/>
              <a:t>Reduce (user, within partition)</a:t>
            </a:r>
          </a:p>
          <a:p>
            <a:pPr marL="457200" indent="-457200">
              <a:buAutoNum type="arabicPeriod"/>
            </a:pPr>
            <a:r>
              <a:rPr lang="en-US" sz="2000" dirty="0"/>
              <a:t>Repeat from 2</a:t>
            </a:r>
          </a:p>
          <a:p>
            <a:pPr marL="457200" indent="-457200">
              <a:buAutoNum type="arabicPeriod"/>
            </a:pPr>
            <a:r>
              <a:rPr lang="en-US" sz="2000" dirty="0"/>
              <a:t>Write RDD to Disk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11612-7A6B-4784-8E36-DAB78DD096B5}"/>
              </a:ext>
            </a:extLst>
          </p:cNvPr>
          <p:cNvSpPr txBox="1"/>
          <p:nvPr/>
        </p:nvSpPr>
        <p:spPr>
          <a:xfrm>
            <a:off x="4572000" y="2177142"/>
            <a:ext cx="6591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Tisa Offc Serif Pro Thin" panose="020B06040202020202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  <a:endParaRPr lang="en-US" dirty="0">
              <a:latin typeface="Tisa Offc Serif Pro Thin" panose="020B06040202020202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EF98C-B250-41EB-9274-3A1CB1BDF6BA}"/>
              </a:ext>
            </a:extLst>
          </p:cNvPr>
          <p:cNvSpPr txBox="1"/>
          <p:nvPr/>
        </p:nvSpPr>
        <p:spPr>
          <a:xfrm>
            <a:off x="5231155" y="2836415"/>
            <a:ext cx="10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CA0CF-E8FF-44FB-A0AE-92D47AE2092F}"/>
              </a:ext>
            </a:extLst>
          </p:cNvPr>
          <p:cNvSpPr txBox="1"/>
          <p:nvPr/>
        </p:nvSpPr>
        <p:spPr>
          <a:xfrm>
            <a:off x="4571999" y="3865020"/>
            <a:ext cx="6591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Tisa Offc Serif Pro Thin" panose="020B06040202020202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  <a:endParaRPr lang="en-US" dirty="0">
              <a:latin typeface="Tisa Offc Serif Pro Thin" panose="020B06040202020202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56F8-7CBE-4EC0-863E-8C4B3215E190}"/>
              </a:ext>
            </a:extLst>
          </p:cNvPr>
          <p:cNvSpPr txBox="1"/>
          <p:nvPr/>
        </p:nvSpPr>
        <p:spPr>
          <a:xfrm>
            <a:off x="5231155" y="4524293"/>
            <a:ext cx="13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Task</a:t>
            </a:r>
          </a:p>
        </p:txBody>
      </p:sp>
    </p:spTree>
    <p:extLst>
      <p:ext uri="{BB962C8B-B14F-4D97-AF65-F5344CB8AC3E}">
        <p14:creationId xmlns:p14="http://schemas.microsoft.com/office/powerpoint/2010/main" val="2524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2BA-C1C1-401F-A85A-B767ED03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9DEE-4CB0-4C2A-8E4B-87FBD518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9571" cy="47406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en-US" sz="2000" dirty="0"/>
              <a:t>Read RDD from Disk</a:t>
            </a:r>
          </a:p>
          <a:p>
            <a:pPr marL="457200" indent="-457200">
              <a:buAutoNum type="arabicPeriod"/>
            </a:pPr>
            <a:r>
              <a:rPr lang="en-US" sz="2000" dirty="0"/>
              <a:t>Map (user)</a:t>
            </a:r>
          </a:p>
          <a:p>
            <a:pPr marL="457200" indent="-457200">
              <a:buAutoNum type="arabicPeriod"/>
            </a:pPr>
            <a:r>
              <a:rPr lang="en-US" sz="2000" b="1" dirty="0"/>
              <a:t>Serialize</a:t>
            </a:r>
          </a:p>
          <a:p>
            <a:pPr marL="457200" indent="-457200">
              <a:buAutoNum type="arabicPeriod"/>
            </a:pPr>
            <a:r>
              <a:rPr lang="en-US" sz="2000" b="1" dirty="0"/>
              <a:t>Partition &amp; Write to Disk</a:t>
            </a:r>
          </a:p>
          <a:p>
            <a:pPr marL="457200" indent="-457200">
              <a:buAutoNum type="arabicPeriod"/>
            </a:pPr>
            <a:r>
              <a:rPr lang="en-US" sz="2000" b="1" dirty="0"/>
              <a:t>Read from Network</a:t>
            </a:r>
          </a:p>
          <a:p>
            <a:pPr marL="457200" indent="-457200">
              <a:buAutoNum type="arabicPeriod"/>
            </a:pPr>
            <a:r>
              <a:rPr lang="en-US" sz="2000" b="1" dirty="0"/>
              <a:t>Deserialize</a:t>
            </a:r>
          </a:p>
          <a:p>
            <a:pPr marL="457200" indent="-457200">
              <a:buAutoNum type="arabicPeriod"/>
            </a:pPr>
            <a:r>
              <a:rPr lang="en-US" sz="2000" dirty="0"/>
              <a:t>Sort</a:t>
            </a:r>
          </a:p>
          <a:p>
            <a:pPr marL="457200" indent="-457200">
              <a:buAutoNum type="arabicPeriod"/>
            </a:pPr>
            <a:r>
              <a:rPr lang="en-US" sz="2000" dirty="0"/>
              <a:t>Reduce (user, within partition)</a:t>
            </a:r>
          </a:p>
          <a:p>
            <a:pPr marL="457200" indent="-457200">
              <a:buAutoNum type="arabicPeriod"/>
            </a:pPr>
            <a:r>
              <a:rPr lang="en-US" sz="2000" dirty="0"/>
              <a:t>Repeat from 2</a:t>
            </a:r>
          </a:p>
          <a:p>
            <a:pPr marL="457200" indent="-457200">
              <a:buAutoNum type="arabicPeriod"/>
            </a:pPr>
            <a:r>
              <a:rPr lang="en-US" sz="2000" dirty="0"/>
              <a:t>Write RDD to Disk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11612-7A6B-4784-8E36-DAB78DD096B5}"/>
              </a:ext>
            </a:extLst>
          </p:cNvPr>
          <p:cNvSpPr txBox="1"/>
          <p:nvPr/>
        </p:nvSpPr>
        <p:spPr>
          <a:xfrm>
            <a:off x="4572000" y="2177142"/>
            <a:ext cx="6591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Tisa Offc Serif Pro Thin" panose="020B06040202020202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  <a:endParaRPr lang="en-US" dirty="0">
              <a:latin typeface="Tisa Offc Serif Pro Thin" panose="020B06040202020202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EF98C-B250-41EB-9274-3A1CB1BDF6BA}"/>
              </a:ext>
            </a:extLst>
          </p:cNvPr>
          <p:cNvSpPr txBox="1"/>
          <p:nvPr/>
        </p:nvSpPr>
        <p:spPr>
          <a:xfrm>
            <a:off x="5231155" y="2836415"/>
            <a:ext cx="10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CA0CF-E8FF-44FB-A0AE-92D47AE2092F}"/>
              </a:ext>
            </a:extLst>
          </p:cNvPr>
          <p:cNvSpPr txBox="1"/>
          <p:nvPr/>
        </p:nvSpPr>
        <p:spPr>
          <a:xfrm>
            <a:off x="4571999" y="3865020"/>
            <a:ext cx="6591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Tisa Offc Serif Pro Thin" panose="020B06040202020202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  <a:endParaRPr lang="en-US" dirty="0">
              <a:latin typeface="Tisa Offc Serif Pro Thin" panose="020B06040202020202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56F8-7CBE-4EC0-863E-8C4B3215E190}"/>
              </a:ext>
            </a:extLst>
          </p:cNvPr>
          <p:cNvSpPr txBox="1"/>
          <p:nvPr/>
        </p:nvSpPr>
        <p:spPr>
          <a:xfrm>
            <a:off x="5231155" y="4524293"/>
            <a:ext cx="13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Task</a:t>
            </a:r>
          </a:p>
        </p:txBody>
      </p:sp>
    </p:spTree>
    <p:extLst>
      <p:ext uri="{BB962C8B-B14F-4D97-AF65-F5344CB8AC3E}">
        <p14:creationId xmlns:p14="http://schemas.microsoft.com/office/powerpoint/2010/main" val="271259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2BA-C1C1-401F-A85A-B767ED03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9DEE-4CB0-4C2A-8E4B-87FBD518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Computation b/w Serialize and Deserialize:</a:t>
            </a:r>
          </a:p>
          <a:p>
            <a:pPr marL="0" indent="0">
              <a:buNone/>
            </a:pPr>
            <a:r>
              <a:rPr lang="en-US" dirty="0"/>
              <a:t>e.g., Partitioning, Shuffle Disk writes</a:t>
            </a:r>
          </a:p>
          <a:p>
            <a:pPr marL="0" indent="0">
              <a:buNone/>
            </a:pPr>
            <a:r>
              <a:rPr lang="en-US" dirty="0"/>
              <a:t> - Can we ignore them and keep in memory?</a:t>
            </a:r>
          </a:p>
          <a:p>
            <a:pPr marL="0" indent="0">
              <a:buNone/>
            </a:pPr>
            <a:r>
              <a:rPr lang="en-US" dirty="0"/>
              <a:t> - How to do partitioning? Offload it? </a:t>
            </a:r>
          </a:p>
          <a:p>
            <a:pPr marL="0" indent="0">
              <a:buNone/>
            </a:pPr>
            <a:r>
              <a:rPr lang="en-US" dirty="0"/>
              <a:t> - how does Spark RDMA deal with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5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2BA-C1C1-401F-A85A-B767ED03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9DEE-4CB0-4C2A-8E4B-87FBD518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left to improve after Skyway?</a:t>
            </a:r>
          </a:p>
          <a:p>
            <a:r>
              <a:rPr lang="en-US" dirty="0"/>
              <a:t>How much is the copy overhead of SerDes?</a:t>
            </a:r>
          </a:p>
          <a:p>
            <a:r>
              <a:rPr lang="en-US" dirty="0"/>
              <a:t>What’s left after Skyway…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2BA-C1C1-401F-A85A-B767ED03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9DEE-4CB0-4C2A-8E4B-87FBD518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A96CFB-3222-40D4-A6FE-1C6A8B34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87" y="1362076"/>
            <a:ext cx="6446131" cy="51307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E7593-50A1-49CA-B140-B67CE3BC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449" y="2967940"/>
            <a:ext cx="233395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245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Tisa Offc Serif Pro Thin</vt:lpstr>
      <vt:lpstr>Office Theme</vt:lpstr>
      <vt:lpstr>Update</vt:lpstr>
      <vt:lpstr>PowerPoint Presentation</vt:lpstr>
      <vt:lpstr>Spark Control Flow</vt:lpstr>
      <vt:lpstr>Spark Control Flow</vt:lpstr>
      <vt:lpstr>Challenge </vt:lpstr>
      <vt:lpstr>Questions</vt:lpstr>
      <vt:lpstr>Skyway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15</cp:revision>
  <dcterms:created xsi:type="dcterms:W3CDTF">2020-09-13T22:44:50Z</dcterms:created>
  <dcterms:modified xsi:type="dcterms:W3CDTF">2020-09-14T20:59:35Z</dcterms:modified>
</cp:coreProperties>
</file>