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73" r:id="rId4"/>
    <p:sldId id="274" r:id="rId5"/>
    <p:sldId id="275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RDMA Memory Registration</a:t>
            </a:r>
          </a:p>
          <a:p>
            <a:pPr lvl="1"/>
            <a:r>
              <a:rPr lang="en-US" dirty="0"/>
              <a:t>Does it all happen in the control path?</a:t>
            </a:r>
          </a:p>
          <a:p>
            <a:pPr lvl="1"/>
            <a:r>
              <a:rPr lang="en-US" dirty="0"/>
              <a:t>Does RDMA provide the flexibility of registering any memory?</a:t>
            </a:r>
          </a:p>
          <a:p>
            <a:pPr lvl="1"/>
            <a:r>
              <a:rPr lang="en-US" dirty="0"/>
              <a:t>What’s the cost?</a:t>
            </a:r>
          </a:p>
          <a:p>
            <a:pPr lvl="2"/>
            <a:r>
              <a:rPr lang="en-US" dirty="0"/>
              <a:t>Where’s the protection domain crossing?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5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rIOMMU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Breaking down the cost of map and unmap operations.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8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32D460-962C-428B-93F1-32DACCD5E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44"/>
          <a:stretch/>
        </p:blipFill>
        <p:spPr>
          <a:xfrm>
            <a:off x="161924" y="2422764"/>
            <a:ext cx="7468357" cy="42113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4F3B6-99AA-478F-95D1-F448DBF0E140}"/>
              </a:ext>
            </a:extLst>
          </p:cNvPr>
          <p:cNvSpPr txBox="1">
            <a:spLocks/>
          </p:cNvSpPr>
          <p:nvPr/>
        </p:nvSpPr>
        <p:spPr>
          <a:xfrm>
            <a:off x="6753689" y="2892088"/>
            <a:ext cx="4476750" cy="32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645F55-8A6A-4F72-A406-A225C1D6BD97}"/>
              </a:ext>
            </a:extLst>
          </p:cNvPr>
          <p:cNvSpPr txBox="1">
            <a:spLocks/>
          </p:cNvSpPr>
          <p:nvPr/>
        </p:nvSpPr>
        <p:spPr>
          <a:xfrm>
            <a:off x="7630281" y="2769513"/>
            <a:ext cx="3495675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Cost of mapping dwarfs the cost of translation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prices are paid on every packet and that’s how it is in Linux =&gt; Another reason why DPDK performs so well!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RDMA: Memory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all happen as control path?</a:t>
            </a:r>
          </a:p>
          <a:p>
            <a:r>
              <a:rPr lang="en-US" dirty="0"/>
              <a:t>Does RDMA provide the flexibility of registering any memory?</a:t>
            </a:r>
          </a:p>
          <a:p>
            <a:pPr lvl="1"/>
            <a:r>
              <a:rPr lang="en-US" dirty="0"/>
              <a:t>Tracing </a:t>
            </a:r>
            <a:r>
              <a:rPr lang="en-US" dirty="0" err="1"/>
              <a:t>jVerbs</a:t>
            </a:r>
            <a:r>
              <a:rPr lang="en-US" dirty="0"/>
              <a:t> for an answer</a:t>
            </a:r>
          </a:p>
          <a:p>
            <a:r>
              <a:rPr lang="en-US" dirty="0"/>
              <a:t>What’s the cost?</a:t>
            </a:r>
          </a:p>
          <a:p>
            <a:pPr lvl="1"/>
            <a:r>
              <a:rPr lang="en-US" dirty="0"/>
              <a:t>Where’s the protection domain crossing?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4F3B6-99AA-478F-95D1-F448DBF0E140}"/>
              </a:ext>
            </a:extLst>
          </p:cNvPr>
          <p:cNvSpPr txBox="1">
            <a:spLocks/>
          </p:cNvSpPr>
          <p:nvPr/>
        </p:nvSpPr>
        <p:spPr>
          <a:xfrm>
            <a:off x="6753689" y="2892088"/>
            <a:ext cx="4476750" cy="32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0" y="2246312"/>
            <a:ext cx="3771900" cy="4351338"/>
          </a:xfrm>
        </p:spPr>
        <p:txBody>
          <a:bodyPr>
            <a:normAutofit/>
          </a:bodyPr>
          <a:lstStyle/>
          <a:p>
            <a:r>
              <a:rPr lang="en-US" dirty="0"/>
              <a:t>Wrapper around native RDMA calls</a:t>
            </a:r>
          </a:p>
          <a:p>
            <a:endParaRPr lang="en-US" dirty="0"/>
          </a:p>
          <a:p>
            <a:r>
              <a:rPr lang="en-US" dirty="0"/>
              <a:t>Uses off-heap because of direct buffers and access to virtual addresses</a:t>
            </a:r>
          </a:p>
          <a:p>
            <a:endParaRPr lang="en-US" dirty="0"/>
          </a:p>
          <a:p>
            <a:r>
              <a:rPr lang="en-US" dirty="0"/>
              <a:t>RDMA-Core libs</a:t>
            </a:r>
          </a:p>
          <a:p>
            <a:pPr lvl="8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4F3B6-99AA-478F-95D1-F448DBF0E140}"/>
              </a:ext>
            </a:extLst>
          </p:cNvPr>
          <p:cNvSpPr txBox="1">
            <a:spLocks/>
          </p:cNvSpPr>
          <p:nvPr/>
        </p:nvSpPr>
        <p:spPr>
          <a:xfrm>
            <a:off x="6753689" y="2892088"/>
            <a:ext cx="4476750" cy="32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2AC649-8636-4B6C-97FF-CEA14080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4" y="2104748"/>
            <a:ext cx="692564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2246312"/>
            <a:ext cx="10582275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Learn more about RDMA Memory Registration</a:t>
            </a:r>
          </a:p>
          <a:p>
            <a:r>
              <a:rPr lang="en-US" dirty="0"/>
              <a:t>5G talk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4F3B6-99AA-478F-95D1-F448DBF0E140}"/>
              </a:ext>
            </a:extLst>
          </p:cNvPr>
          <p:cNvSpPr txBox="1">
            <a:spLocks/>
          </p:cNvSpPr>
          <p:nvPr/>
        </p:nvSpPr>
        <p:spPr>
          <a:xfrm>
            <a:off x="6753689" y="2892088"/>
            <a:ext cx="4476750" cy="32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reg_mr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00720" cy="40322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D6C114-3F73-40EA-86D6-06063309AFF0}"/>
              </a:ext>
            </a:extLst>
          </p:cNvPr>
          <p:cNvSpPr/>
          <p:nvPr/>
        </p:nvSpPr>
        <p:spPr>
          <a:xfrm>
            <a:off x="6810375" y="2162175"/>
            <a:ext cx="3524250" cy="1181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73FBB-9274-41C5-A5C1-92215B497B5B}"/>
              </a:ext>
            </a:extLst>
          </p:cNvPr>
          <p:cNvSpPr/>
          <p:nvPr/>
        </p:nvSpPr>
        <p:spPr>
          <a:xfrm>
            <a:off x="6810375" y="3427690"/>
            <a:ext cx="2114550" cy="1060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18872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E9487-9023-47CB-85E0-1E58BEF91444}"/>
              </a:ext>
            </a:extLst>
          </p:cNvPr>
          <p:cNvSpPr/>
          <p:nvPr/>
        </p:nvSpPr>
        <p:spPr>
          <a:xfrm>
            <a:off x="6810375" y="4573587"/>
            <a:ext cx="3524250" cy="7223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RDMA 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AE6AD-47A6-43E3-8F46-F3D36999F9DF}"/>
              </a:ext>
            </a:extLst>
          </p:cNvPr>
          <p:cNvSpPr/>
          <p:nvPr/>
        </p:nvSpPr>
        <p:spPr>
          <a:xfrm>
            <a:off x="7077075" y="2886075"/>
            <a:ext cx="30099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libibverbs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9399-DE08-40D3-B91D-099FA8E16253}"/>
              </a:ext>
            </a:extLst>
          </p:cNvPr>
          <p:cNvSpPr/>
          <p:nvPr/>
        </p:nvSpPr>
        <p:spPr>
          <a:xfrm>
            <a:off x="7400925" y="3863974"/>
            <a:ext cx="1143000" cy="276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C8C29-CBC3-46B5-BC3A-DDE4108E28C7}"/>
              </a:ext>
            </a:extLst>
          </p:cNvPr>
          <p:cNvSpPr/>
          <p:nvPr/>
        </p:nvSpPr>
        <p:spPr>
          <a:xfrm>
            <a:off x="7400925" y="4133850"/>
            <a:ext cx="1143000" cy="230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mlnx4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F765D-654C-46A9-B845-4B7F25939DBC}"/>
              </a:ext>
            </a:extLst>
          </p:cNvPr>
          <p:cNvCxnSpPr/>
          <p:nvPr/>
        </p:nvCxnSpPr>
        <p:spPr>
          <a:xfrm>
            <a:off x="8020050" y="3257550"/>
            <a:ext cx="0" cy="606424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622E-413B-461C-9A54-9FF8E5751E7A}"/>
              </a:ext>
            </a:extLst>
          </p:cNvPr>
          <p:cNvSpPr txBox="1"/>
          <p:nvPr/>
        </p:nvSpPr>
        <p:spPr>
          <a:xfrm>
            <a:off x="7956905" y="342769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ioctl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7A665-9F56-4DDD-8497-A4C3760CEBCE}"/>
              </a:ext>
            </a:extLst>
          </p:cNvPr>
          <p:cNvCxnSpPr>
            <a:cxnSpLocks/>
          </p:cNvCxnSpPr>
          <p:nvPr/>
        </p:nvCxnSpPr>
        <p:spPr>
          <a:xfrm>
            <a:off x="8020050" y="4354512"/>
            <a:ext cx="0" cy="219075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013C8-4179-4E5C-880A-1C3110D6C91A}"/>
              </a:ext>
            </a:extLst>
          </p:cNvPr>
          <p:cNvCxnSpPr>
            <a:cxnSpLocks/>
          </p:cNvCxnSpPr>
          <p:nvPr/>
        </p:nvCxnSpPr>
        <p:spPr>
          <a:xfrm>
            <a:off x="9477375" y="3257550"/>
            <a:ext cx="0" cy="131603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23E99-0A7D-4C97-8D76-8DCA2D39E73E}"/>
              </a:ext>
            </a:extLst>
          </p:cNvPr>
          <p:cNvSpPr txBox="1"/>
          <p:nvPr/>
        </p:nvSpPr>
        <p:spPr>
          <a:xfrm>
            <a:off x="9396945" y="3773765"/>
            <a:ext cx="91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read,</a:t>
            </a:r>
          </a:p>
          <a:p>
            <a:r>
              <a:rPr lang="en-US" sz="1400" dirty="0"/>
              <a:t>write, etc.</a:t>
            </a:r>
          </a:p>
        </p:txBody>
      </p:sp>
    </p:spTree>
    <p:extLst>
      <p:ext uri="{BB962C8B-B14F-4D97-AF65-F5344CB8AC3E}">
        <p14:creationId xmlns:p14="http://schemas.microsoft.com/office/powerpoint/2010/main" val="215385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reg_mr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00720" cy="4032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Control path</a:t>
            </a:r>
          </a:p>
          <a:p>
            <a:r>
              <a:rPr lang="en-US" dirty="0" err="1"/>
              <a:t>Reg_mr</a:t>
            </a:r>
            <a:r>
              <a:rPr lang="en-US" dirty="0"/>
              <a:t>(</a:t>
            </a:r>
            <a:r>
              <a:rPr lang="en-US" dirty="0" err="1"/>
              <a:t>virt_addr</a:t>
            </a:r>
            <a:r>
              <a:rPr lang="en-US" dirty="0"/>
              <a:t>, size)</a:t>
            </a:r>
          </a:p>
          <a:p>
            <a:r>
              <a:rPr lang="en-US" dirty="0"/>
              <a:t>User-kernel switch</a:t>
            </a:r>
          </a:p>
          <a:p>
            <a:r>
              <a:rPr lang="en-US" dirty="0"/>
              <a:t>Pin physical pages</a:t>
            </a:r>
          </a:p>
          <a:p>
            <a:r>
              <a:rPr lang="en-US" dirty="0"/>
              <a:t>DMA map the pages (get IOVAs)</a:t>
            </a:r>
          </a:p>
          <a:p>
            <a:pPr lvl="1"/>
            <a:r>
              <a:rPr lang="en-US" dirty="0"/>
              <a:t>IOMMU on/off?</a:t>
            </a:r>
          </a:p>
          <a:p>
            <a:r>
              <a:rPr lang="en-US" i="1" dirty="0"/>
              <a:t>Communicate with the NIC, which caches it in TLB</a:t>
            </a:r>
          </a:p>
          <a:p>
            <a:r>
              <a:rPr lang="en-US" dirty="0"/>
              <a:t>Return </a:t>
            </a:r>
            <a:r>
              <a:rPr lang="en-US" i="1" dirty="0" err="1"/>
              <a:t>mr</a:t>
            </a:r>
            <a:r>
              <a:rPr lang="en-US" dirty="0"/>
              <a:t> handle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D6C114-3F73-40EA-86D6-06063309AFF0}"/>
              </a:ext>
            </a:extLst>
          </p:cNvPr>
          <p:cNvSpPr/>
          <p:nvPr/>
        </p:nvSpPr>
        <p:spPr>
          <a:xfrm>
            <a:off x="6810375" y="2162175"/>
            <a:ext cx="3524250" cy="1181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73FBB-9274-41C5-A5C1-92215B497B5B}"/>
              </a:ext>
            </a:extLst>
          </p:cNvPr>
          <p:cNvSpPr/>
          <p:nvPr/>
        </p:nvSpPr>
        <p:spPr>
          <a:xfrm>
            <a:off x="6810375" y="3427690"/>
            <a:ext cx="2114550" cy="1060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18872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E9487-9023-47CB-85E0-1E58BEF91444}"/>
              </a:ext>
            </a:extLst>
          </p:cNvPr>
          <p:cNvSpPr/>
          <p:nvPr/>
        </p:nvSpPr>
        <p:spPr>
          <a:xfrm>
            <a:off x="6810375" y="4573587"/>
            <a:ext cx="3524250" cy="7223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274320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RDMA 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AE6AD-47A6-43E3-8F46-F3D36999F9DF}"/>
              </a:ext>
            </a:extLst>
          </p:cNvPr>
          <p:cNvSpPr/>
          <p:nvPr/>
        </p:nvSpPr>
        <p:spPr>
          <a:xfrm>
            <a:off x="7077075" y="2886075"/>
            <a:ext cx="30099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libibverbs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9399-DE08-40D3-B91D-099FA8E16253}"/>
              </a:ext>
            </a:extLst>
          </p:cNvPr>
          <p:cNvSpPr/>
          <p:nvPr/>
        </p:nvSpPr>
        <p:spPr>
          <a:xfrm>
            <a:off x="7400925" y="3863974"/>
            <a:ext cx="1143000" cy="276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uverbs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C8C29-CBC3-46B5-BC3A-DDE4108E28C7}"/>
              </a:ext>
            </a:extLst>
          </p:cNvPr>
          <p:cNvSpPr/>
          <p:nvPr/>
        </p:nvSpPr>
        <p:spPr>
          <a:xfrm>
            <a:off x="7400925" y="4133850"/>
            <a:ext cx="1143000" cy="230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mlnx4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F765D-654C-46A9-B845-4B7F25939DBC}"/>
              </a:ext>
            </a:extLst>
          </p:cNvPr>
          <p:cNvCxnSpPr/>
          <p:nvPr/>
        </p:nvCxnSpPr>
        <p:spPr>
          <a:xfrm>
            <a:off x="8020050" y="3257550"/>
            <a:ext cx="0" cy="606424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622E-413B-461C-9A54-9FF8E5751E7A}"/>
              </a:ext>
            </a:extLst>
          </p:cNvPr>
          <p:cNvSpPr txBox="1"/>
          <p:nvPr/>
        </p:nvSpPr>
        <p:spPr>
          <a:xfrm>
            <a:off x="7956905" y="342769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ioctl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7A665-9F56-4DDD-8497-A4C3760CEBCE}"/>
              </a:ext>
            </a:extLst>
          </p:cNvPr>
          <p:cNvCxnSpPr>
            <a:cxnSpLocks/>
          </p:cNvCxnSpPr>
          <p:nvPr/>
        </p:nvCxnSpPr>
        <p:spPr>
          <a:xfrm>
            <a:off x="8020050" y="4354512"/>
            <a:ext cx="0" cy="219075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013C8-4179-4E5C-880A-1C3110D6C91A}"/>
              </a:ext>
            </a:extLst>
          </p:cNvPr>
          <p:cNvCxnSpPr>
            <a:cxnSpLocks/>
          </p:cNvCxnSpPr>
          <p:nvPr/>
        </p:nvCxnSpPr>
        <p:spPr>
          <a:xfrm>
            <a:off x="9477375" y="3257550"/>
            <a:ext cx="0" cy="1316037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923E99-0A7D-4C97-8D76-8DCA2D39E73E}"/>
              </a:ext>
            </a:extLst>
          </p:cNvPr>
          <p:cNvSpPr txBox="1"/>
          <p:nvPr/>
        </p:nvSpPr>
        <p:spPr>
          <a:xfrm>
            <a:off x="9396945" y="3773765"/>
            <a:ext cx="91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read,</a:t>
            </a:r>
          </a:p>
          <a:p>
            <a:r>
              <a:rPr lang="en-US" sz="1400" dirty="0"/>
              <a:t>write, etc.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049A0D-D032-4EAB-BC5C-2B8A36D5DEB0}"/>
              </a:ext>
            </a:extLst>
          </p:cNvPr>
          <p:cNvCxnSpPr>
            <a:cxnSpLocks/>
          </p:cNvCxnSpPr>
          <p:nvPr/>
        </p:nvCxnSpPr>
        <p:spPr>
          <a:xfrm>
            <a:off x="7667625" y="2609056"/>
            <a:ext cx="0" cy="229631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</a:t>
            </a:r>
            <a:r>
              <a:rPr lang="en-US" dirty="0" err="1"/>
              <a:t>reg_mr</a:t>
            </a:r>
            <a:r>
              <a:rPr lang="en-US" dirty="0"/>
              <a:t> in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03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 into pre-registered buffer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register memory in </a:t>
            </a:r>
            <a:r>
              <a:rPr lang="en-US" dirty="0" err="1"/>
              <a:t>datapath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Can register every piece of data – but cancels benefits of RDMA</a:t>
            </a:r>
          </a:p>
          <a:p>
            <a:r>
              <a:rPr lang="en-US" sz="2400" dirty="0"/>
              <a:t>Amortize </a:t>
            </a:r>
            <a:r>
              <a:rPr lang="en-US" sz="2400" dirty="0" err="1"/>
              <a:t>reg_mr</a:t>
            </a:r>
            <a:r>
              <a:rPr lang="en-US" sz="2400" dirty="0"/>
              <a:t> call with batching?</a:t>
            </a:r>
          </a:p>
          <a:p>
            <a:r>
              <a:rPr lang="en-US" sz="2400" dirty="0"/>
              <a:t>Is that enough?</a:t>
            </a:r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F9B8-59DB-4945-82B2-78591E7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28D1-2EB0-45E4-B989-E031D2E2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rIOMMU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Breaking down the cost of map and unmap operations.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99C7-612D-4070-B3D1-85E932631647}"/>
              </a:ext>
            </a:extLst>
          </p:cNvPr>
          <p:cNvSpPr txBox="1"/>
          <p:nvPr/>
        </p:nvSpPr>
        <p:spPr>
          <a:xfrm>
            <a:off x="5270293" y="5915353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DMA access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05DF3A-2FF7-403E-B0E5-92B08B3C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2992582"/>
            <a:ext cx="604921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rIOMMU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Breaking down the cost of map and unmap operations.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99C7-612D-4070-B3D1-85E932631647}"/>
              </a:ext>
            </a:extLst>
          </p:cNvPr>
          <p:cNvSpPr txBox="1"/>
          <p:nvPr/>
        </p:nvSpPr>
        <p:spPr>
          <a:xfrm>
            <a:off x="5270293" y="5915353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DMA unmap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8EE9195-7E5A-406C-90ED-7D35C649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91" y="2954482"/>
            <a:ext cx="644932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9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rIOMMU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Breaking down the cost of map and unmap operations.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99C7-612D-4070-B3D1-85E932631647}"/>
              </a:ext>
            </a:extLst>
          </p:cNvPr>
          <p:cNvSpPr txBox="1"/>
          <p:nvPr/>
        </p:nvSpPr>
        <p:spPr>
          <a:xfrm>
            <a:off x="5270293" y="5915353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DMA unmap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8EE9195-7E5A-406C-90ED-7D35C649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91" y="2954482"/>
            <a:ext cx="644932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rIOMMU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Breaking down the cost of map and unmap operations.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8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32D460-962C-428B-93F1-32DACCD5E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44"/>
          <a:stretch/>
        </p:blipFill>
        <p:spPr>
          <a:xfrm>
            <a:off x="161924" y="2422764"/>
            <a:ext cx="7468357" cy="42113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4F3B6-99AA-478F-95D1-F448DBF0E140}"/>
              </a:ext>
            </a:extLst>
          </p:cNvPr>
          <p:cNvSpPr txBox="1">
            <a:spLocks/>
          </p:cNvSpPr>
          <p:nvPr/>
        </p:nvSpPr>
        <p:spPr>
          <a:xfrm>
            <a:off x="6753689" y="2892088"/>
            <a:ext cx="4476750" cy="32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645F55-8A6A-4F72-A406-A225C1D6BD97}"/>
              </a:ext>
            </a:extLst>
          </p:cNvPr>
          <p:cNvSpPr txBox="1">
            <a:spLocks/>
          </p:cNvSpPr>
          <p:nvPr/>
        </p:nvSpPr>
        <p:spPr>
          <a:xfrm>
            <a:off x="7630281" y="2769513"/>
            <a:ext cx="3495675" cy="35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Cost of mapping dwarfs the cost of translation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prices are paid on every packet and that’s how it is in Linux =&gt; Another reason why DPDK performs so well!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341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Update</vt:lpstr>
      <vt:lpstr>RDMA reg_mr</vt:lpstr>
      <vt:lpstr>RDMA reg_mr</vt:lpstr>
      <vt:lpstr>RDMA reg_mr in datapath</vt:lpstr>
      <vt:lpstr>Misc</vt:lpstr>
      <vt:lpstr>rIOMMU</vt:lpstr>
      <vt:lpstr>rIOMMU</vt:lpstr>
      <vt:lpstr>rIOMMU</vt:lpstr>
      <vt:lpstr>rIOMMU</vt:lpstr>
      <vt:lpstr>rIOMMU</vt:lpstr>
      <vt:lpstr>RDMA: Memory registration</vt:lpstr>
      <vt:lpstr>jVerbs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46</cp:revision>
  <dcterms:created xsi:type="dcterms:W3CDTF">2020-09-13T22:44:50Z</dcterms:created>
  <dcterms:modified xsi:type="dcterms:W3CDTF">2020-09-30T20:59:32Z</dcterms:modified>
</cp:coreProperties>
</file>