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  <p:sldId id="312" r:id="rId3"/>
    <p:sldId id="286" r:id="rId4"/>
    <p:sldId id="323" r:id="rId5"/>
    <p:sldId id="324" r:id="rId6"/>
    <p:sldId id="325" r:id="rId7"/>
    <p:sldId id="282" r:id="rId8"/>
    <p:sldId id="326" r:id="rId9"/>
    <p:sldId id="329" r:id="rId10"/>
    <p:sldId id="327" r:id="rId11"/>
    <p:sldId id="330" r:id="rId12"/>
    <p:sldId id="331" r:id="rId13"/>
    <p:sldId id="332" r:id="rId14"/>
    <p:sldId id="303" r:id="rId15"/>
    <p:sldId id="333" r:id="rId16"/>
    <p:sldId id="334" r:id="rId17"/>
    <p:sldId id="304" r:id="rId18"/>
    <p:sldId id="336" r:id="rId19"/>
    <p:sldId id="33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l kumar Yelam" initials="AkY" lastIdx="1" clrIdx="0">
    <p:extLst>
      <p:ext uri="{19B8F6BF-5375-455C-9EA6-DF929625EA0E}">
        <p15:presenceInfo xmlns:p15="http://schemas.microsoft.com/office/powerpoint/2012/main" userId="e9267921890e29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E246-C832-40B4-846C-A120A34F6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D835A-7938-4849-AEFE-BE07CE8C2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C87C4-C4B7-4590-AD40-D3151ACC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D9496-BD6C-4735-A893-46742AC4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8E418-1F69-4B48-A138-C15CC613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3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A29A-C90B-430C-B85C-8A451268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C47F7-7AEE-4BA9-BBBD-CFCB97478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49918-40AD-4E97-A373-52BFA4A9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8D508-5AAA-4174-8A81-297B8B24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28325-F475-4E0E-BAE0-559BECC0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6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3BA37-606B-475D-AC7E-CA9ED8659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C0D0A-E659-4718-8800-764D46AFB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6B588-A0EE-4AAA-9BA5-417E9E38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78298-D535-42B4-87EE-FE16B13D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43A6A-B616-49E7-BA08-1349663E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2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DDA7-1A81-4488-86A9-54F65DF27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42CF0-64D8-40E9-8B8F-7406F5A48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0A1B4-A78E-413A-A7BF-B2F66543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8BCBC-4708-421D-98D7-4D8A9FC7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955E7-38F3-49F8-972E-DCF20044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3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AABE-93DF-49C1-AE07-88CD8A53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CCC87-2343-4258-852D-571A23ACC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5D2A-33A8-43C3-A9F4-EA8EBC4C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236A7-4494-461B-B0A7-8F654CF0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A507E-0ED3-4FD2-A792-235DBA13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3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925F-1243-48A1-8AEF-4C4C4316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55EDF-3DD6-4636-B5B6-4614698A5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74E45-0479-430F-AE10-3F6D70EB1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A61F8-3CCB-4516-906C-785D6E58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DDA82-F340-4310-A4A5-8C2BE30E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6B36C-8153-4B98-AC53-5525142A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7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B9A0-8646-460D-BC08-C5652091F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6C1CF-A33E-483C-9610-E983B719B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DB481-A801-4853-B65D-FBEA5FCAF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C5F83-4B15-4C14-97BE-B7DD946F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06D12-A228-4538-A7EE-757714ABB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20B5F6-3899-42EE-BB20-A76147F9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CBA3E-D46D-476A-8568-3DA9F755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67BAD-F82A-4E55-8E26-46179FF3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845C-E853-408F-8278-EDF6CAB9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873E7-0065-47F2-8FA3-57B97CCB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A0BDE-70A2-4AA3-B526-069C8F2C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96423-F85B-4A81-B309-DA56BC4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5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458DB-A9E3-4384-B568-CF53784A4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BF24A-3887-44AF-B717-4E2D8D2B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89D26-4FE3-4B51-8232-4236D825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0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4987-102C-41AF-A27A-3E921C81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8B41F-695D-4DDE-9DB4-8FE738994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59A7C-279D-4320-AE7F-878E675E6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F9570-EEC1-4691-8975-5ED3B6FB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5E2E8-7207-4351-86F0-5106D2D12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1B9BE-C8CC-429C-AC96-FC12B027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9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CE994-7A72-49F6-A97F-53E1E61EC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B640A-6519-413E-A8D1-E974D3331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BF433-7E97-4C2D-ADAD-371C89CD5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1BEF2-A9F9-43FC-8B0E-71C6136C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7488-6FB8-44F6-8C8C-F781CBDC3840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F3E77-11C6-4894-BAF1-8F017E86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E0A0B-DE27-4C12-9037-9AC46B5D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6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ECFFD-C0EA-4534-B763-B4EAFE86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4B907-2723-4A51-BA6A-3BD57036A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ED181-F514-4C01-B528-7FAF719BF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47488-6FB8-44F6-8C8C-F781CBDC3840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23407-BCF3-4C07-B6FC-2E83320F7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C2CDF-A902-4253-B02B-2A4D54BA1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6EDED-5BB9-4AD7-AAEF-6518A85BF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6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784A8-5022-428A-B956-0DFBD507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CEF8-A047-476A-AE36-1BC85911C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Spent time on spark code.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Spark memory management</a:t>
            </a:r>
          </a:p>
          <a:p>
            <a:pPr lvl="1"/>
            <a:r>
              <a:rPr lang="en-US" sz="2000" dirty="0"/>
              <a:t>Accounting for tasks</a:t>
            </a:r>
          </a:p>
          <a:p>
            <a:pPr lvl="1"/>
            <a:r>
              <a:rPr lang="en-US" sz="2000" dirty="0"/>
              <a:t>Balancing execution and storage, etc.</a:t>
            </a:r>
          </a:p>
          <a:p>
            <a:pPr lvl="1"/>
            <a:r>
              <a:rPr lang="en-US" sz="2000" dirty="0"/>
              <a:t>Making all memory “</a:t>
            </a:r>
            <a:r>
              <a:rPr lang="en-US" sz="2000" dirty="0" err="1"/>
              <a:t>spillable</a:t>
            </a:r>
            <a:r>
              <a:rPr lang="en-US" sz="2000" dirty="0"/>
              <a:t>”</a:t>
            </a:r>
            <a:endParaRPr lang="en-US" sz="2400" dirty="0"/>
          </a:p>
          <a:p>
            <a:r>
              <a:rPr lang="en-US" sz="2400" b="1" dirty="0"/>
              <a:t>Memory layout</a:t>
            </a:r>
          </a:p>
          <a:p>
            <a:pPr lvl="1"/>
            <a:r>
              <a:rPr lang="en-US" sz="2000" dirty="0"/>
              <a:t>Actual execution code paths</a:t>
            </a:r>
          </a:p>
          <a:p>
            <a:pPr lvl="1"/>
            <a:r>
              <a:rPr lang="en-US" sz="2000" dirty="0"/>
              <a:t>JVM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649605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spread (Key and Value offset)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8DF3CE-0035-45A8-B54B-23DD10AF9026}"/>
              </a:ext>
            </a:extLst>
          </p:cNvPr>
          <p:cNvSpPr/>
          <p:nvPr/>
        </p:nvSpPr>
        <p:spPr>
          <a:xfrm>
            <a:off x="838200" y="1690688"/>
            <a:ext cx="3619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RDD x = </a:t>
            </a:r>
            <a:r>
              <a:rPr lang="en-US" dirty="0" err="1">
                <a:latin typeface="Consolas" panose="020B0609020204030204" pitchFamily="49" charset="0"/>
              </a:rPr>
              <a:t>LoadFromHDFS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x1 = </a:t>
            </a:r>
            <a:r>
              <a:rPr lang="en-US" dirty="0" err="1"/>
              <a:t>x.map</a:t>
            </a:r>
            <a:r>
              <a:rPr lang="en-US" dirty="0"/>
              <a:t>(</a:t>
            </a:r>
            <a:r>
              <a:rPr lang="en-US" b="1" dirty="0"/>
              <a:t>c1</a:t>
            </a:r>
            <a:r>
              <a:rPr lang="en-US" dirty="0"/>
              <a:t>) </a:t>
            </a:r>
          </a:p>
          <a:p>
            <a:r>
              <a:rPr lang="en-US" dirty="0"/>
              <a:t>y = x2.sortBy(key)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E2F90C-5159-4F37-B5B2-420186CAF2E2}"/>
              </a:ext>
            </a:extLst>
          </p:cNvPr>
          <p:cNvSpPr/>
          <p:nvPr/>
        </p:nvSpPr>
        <p:spPr>
          <a:xfrm>
            <a:off x="4972050" y="136752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b="1" dirty="0"/>
              <a:t>C1</a:t>
            </a:r>
            <a:r>
              <a:rPr lang="en-US" dirty="0"/>
              <a:t>: record =&gt; </a:t>
            </a:r>
          </a:p>
          <a:p>
            <a:r>
              <a:rPr lang="en-US" dirty="0"/>
              <a:t>	dummy = array( 450B )</a:t>
            </a:r>
          </a:p>
          <a:p>
            <a:r>
              <a:rPr lang="en-US" dirty="0"/>
              <a:t>	k = </a:t>
            </a:r>
            <a:r>
              <a:rPr lang="en-US" dirty="0" err="1"/>
              <a:t>record.slice</a:t>
            </a:r>
            <a:r>
              <a:rPr lang="en-US" dirty="0"/>
              <a:t>(0,10)</a:t>
            </a:r>
          </a:p>
          <a:p>
            <a:r>
              <a:rPr lang="en-US" dirty="0"/>
              <a:t>	dummy = array ( 50B )</a:t>
            </a:r>
          </a:p>
          <a:p>
            <a:r>
              <a:rPr lang="en-US" dirty="0"/>
              <a:t>	v = </a:t>
            </a:r>
            <a:r>
              <a:rPr lang="en-US" dirty="0" err="1"/>
              <a:t>record.slice</a:t>
            </a:r>
            <a:r>
              <a:rPr lang="en-US" dirty="0"/>
              <a:t>(10,100)</a:t>
            </a:r>
          </a:p>
          <a:p>
            <a:r>
              <a:rPr lang="en-US" dirty="0"/>
              <a:t>	(x, y)</a:t>
            </a:r>
          </a:p>
        </p:txBody>
      </p:sp>
    </p:spTree>
    <p:extLst>
      <p:ext uri="{BB962C8B-B14F-4D97-AF65-F5344CB8AC3E}">
        <p14:creationId xmlns:p14="http://schemas.microsoft.com/office/powerpoint/2010/main" val="611429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spread (Key and Value offset)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8DF3CE-0035-45A8-B54B-23DD10AF9026}"/>
              </a:ext>
            </a:extLst>
          </p:cNvPr>
          <p:cNvSpPr/>
          <p:nvPr/>
        </p:nvSpPr>
        <p:spPr>
          <a:xfrm>
            <a:off x="838200" y="1690688"/>
            <a:ext cx="3619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RDD x = </a:t>
            </a:r>
            <a:r>
              <a:rPr lang="en-US" dirty="0" err="1">
                <a:latin typeface="Consolas" panose="020B0609020204030204" pitchFamily="49" charset="0"/>
              </a:rPr>
              <a:t>LoadFromHDFS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x1 = </a:t>
            </a:r>
            <a:r>
              <a:rPr lang="en-US" dirty="0" err="1"/>
              <a:t>x.map</a:t>
            </a:r>
            <a:r>
              <a:rPr lang="en-US" dirty="0"/>
              <a:t>(</a:t>
            </a:r>
            <a:r>
              <a:rPr lang="en-US" b="1" dirty="0"/>
              <a:t>c1</a:t>
            </a:r>
            <a:r>
              <a:rPr lang="en-US" dirty="0"/>
              <a:t>) </a:t>
            </a:r>
          </a:p>
          <a:p>
            <a:r>
              <a:rPr lang="en-US" dirty="0"/>
              <a:t>y = x2.sortBy(key)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E2F90C-5159-4F37-B5B2-420186CAF2E2}"/>
              </a:ext>
            </a:extLst>
          </p:cNvPr>
          <p:cNvSpPr/>
          <p:nvPr/>
        </p:nvSpPr>
        <p:spPr>
          <a:xfrm>
            <a:off x="4972050" y="136752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b="1" dirty="0"/>
              <a:t>C1</a:t>
            </a:r>
            <a:r>
              <a:rPr lang="en-US" dirty="0"/>
              <a:t>: record =&gt; </a:t>
            </a:r>
          </a:p>
          <a:p>
            <a:r>
              <a:rPr lang="en-US" dirty="0"/>
              <a:t>	dummy = array( 450B )</a:t>
            </a:r>
          </a:p>
          <a:p>
            <a:r>
              <a:rPr lang="en-US" dirty="0"/>
              <a:t>	k = </a:t>
            </a:r>
            <a:r>
              <a:rPr lang="en-US" dirty="0" err="1"/>
              <a:t>record.slice</a:t>
            </a:r>
            <a:r>
              <a:rPr lang="en-US" dirty="0"/>
              <a:t>(0,10)</a:t>
            </a:r>
          </a:p>
          <a:p>
            <a:r>
              <a:rPr lang="en-US" dirty="0"/>
              <a:t>	dummy = array ( 50B )</a:t>
            </a:r>
          </a:p>
          <a:p>
            <a:r>
              <a:rPr lang="en-US" dirty="0"/>
              <a:t>	v = </a:t>
            </a:r>
            <a:r>
              <a:rPr lang="en-US" dirty="0" err="1"/>
              <a:t>record.slice</a:t>
            </a:r>
            <a:r>
              <a:rPr lang="en-US" dirty="0"/>
              <a:t>(10,100)</a:t>
            </a:r>
          </a:p>
          <a:p>
            <a:r>
              <a:rPr lang="en-US" dirty="0"/>
              <a:t>	(x, 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FA391E-A993-4638-90D3-E56614F7D54C}"/>
              </a:ext>
            </a:extLst>
          </p:cNvPr>
          <p:cNvSpPr/>
          <p:nvPr/>
        </p:nvSpPr>
        <p:spPr>
          <a:xfrm>
            <a:off x="10011319" y="4210246"/>
            <a:ext cx="1047750" cy="5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Tuple</a:t>
            </a:r>
          </a:p>
          <a:p>
            <a:pPr algn="ctr"/>
            <a:r>
              <a:rPr lang="en-US" dirty="0"/>
              <a:t>(24 B)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9493F9-EF56-49E0-8369-C72405525A77}"/>
              </a:ext>
            </a:extLst>
          </p:cNvPr>
          <p:cNvSpPr/>
          <p:nvPr/>
        </p:nvSpPr>
        <p:spPr>
          <a:xfrm>
            <a:off x="10020300" y="1839338"/>
            <a:ext cx="1047750" cy="5927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Dummy</a:t>
            </a:r>
          </a:p>
          <a:p>
            <a:pPr algn="ctr"/>
            <a:r>
              <a:rPr lang="en-US" dirty="0"/>
              <a:t>(450 B)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D8365B-3B5F-407C-9595-37A85E5A7ED0}"/>
              </a:ext>
            </a:extLst>
          </p:cNvPr>
          <p:cNvSpPr/>
          <p:nvPr/>
        </p:nvSpPr>
        <p:spPr>
          <a:xfrm>
            <a:off x="10017034" y="3617519"/>
            <a:ext cx="1047750" cy="5927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  <a:p>
            <a:pPr algn="ctr"/>
            <a:r>
              <a:rPr lang="en-US" dirty="0"/>
              <a:t>(112 B)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586FB6-0898-4952-9C08-DA736D5F53F0}"/>
              </a:ext>
            </a:extLst>
          </p:cNvPr>
          <p:cNvSpPr txBox="1"/>
          <p:nvPr/>
        </p:nvSpPr>
        <p:spPr>
          <a:xfrm>
            <a:off x="9728403" y="1321356"/>
            <a:ext cx="14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Layout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727DB4-9331-4CCA-AD4B-05FF7023C0C4}"/>
              </a:ext>
            </a:extLst>
          </p:cNvPr>
          <p:cNvSpPr/>
          <p:nvPr/>
        </p:nvSpPr>
        <p:spPr>
          <a:xfrm>
            <a:off x="10017034" y="2432065"/>
            <a:ext cx="1047750" cy="5927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  <a:p>
            <a:pPr algn="ctr"/>
            <a:r>
              <a:rPr lang="en-US" dirty="0"/>
              <a:t>(32 B)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1E616E-0EA0-476D-A060-B08D727A639E}"/>
              </a:ext>
            </a:extLst>
          </p:cNvPr>
          <p:cNvSpPr/>
          <p:nvPr/>
        </p:nvSpPr>
        <p:spPr>
          <a:xfrm>
            <a:off x="10011319" y="3024792"/>
            <a:ext cx="1047750" cy="5927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Dummy</a:t>
            </a:r>
          </a:p>
          <a:p>
            <a:pPr algn="ctr"/>
            <a:r>
              <a:rPr lang="en-US" dirty="0"/>
              <a:t>(50 B)</a:t>
            </a:r>
          </a:p>
        </p:txBody>
      </p:sp>
    </p:spTree>
    <p:extLst>
      <p:ext uri="{BB962C8B-B14F-4D97-AF65-F5344CB8AC3E}">
        <p14:creationId xmlns:p14="http://schemas.microsoft.com/office/powerpoint/2010/main" val="1734128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spread (Key and Value offset)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8DF3CE-0035-45A8-B54B-23DD10AF9026}"/>
              </a:ext>
            </a:extLst>
          </p:cNvPr>
          <p:cNvSpPr/>
          <p:nvPr/>
        </p:nvSpPr>
        <p:spPr>
          <a:xfrm>
            <a:off x="838200" y="1690688"/>
            <a:ext cx="3619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RDD x = </a:t>
            </a:r>
            <a:r>
              <a:rPr lang="en-US" dirty="0" err="1">
                <a:latin typeface="Consolas" panose="020B0609020204030204" pitchFamily="49" charset="0"/>
              </a:rPr>
              <a:t>LoadFromHDFS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x1 = </a:t>
            </a:r>
            <a:r>
              <a:rPr lang="en-US" dirty="0" err="1"/>
              <a:t>x.map</a:t>
            </a:r>
            <a:r>
              <a:rPr lang="en-US" dirty="0"/>
              <a:t>(</a:t>
            </a:r>
            <a:r>
              <a:rPr lang="en-US" b="1" dirty="0"/>
              <a:t>c1</a:t>
            </a:r>
            <a:r>
              <a:rPr lang="en-US" dirty="0"/>
              <a:t>) </a:t>
            </a:r>
          </a:p>
          <a:p>
            <a:r>
              <a:rPr lang="en-US" dirty="0"/>
              <a:t>y = x2.sortBy(key)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E2F90C-5159-4F37-B5B2-420186CAF2E2}"/>
              </a:ext>
            </a:extLst>
          </p:cNvPr>
          <p:cNvSpPr/>
          <p:nvPr/>
        </p:nvSpPr>
        <p:spPr>
          <a:xfrm>
            <a:off x="4972050" y="136752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b="1" dirty="0"/>
              <a:t>C1</a:t>
            </a:r>
            <a:r>
              <a:rPr lang="en-US" dirty="0"/>
              <a:t>: record =&gt; </a:t>
            </a:r>
          </a:p>
          <a:p>
            <a:r>
              <a:rPr lang="en-US" dirty="0"/>
              <a:t>	dummy = array( 450B )</a:t>
            </a:r>
          </a:p>
          <a:p>
            <a:r>
              <a:rPr lang="en-US" dirty="0"/>
              <a:t>	k = </a:t>
            </a:r>
            <a:r>
              <a:rPr lang="en-US" dirty="0" err="1"/>
              <a:t>record.slice</a:t>
            </a:r>
            <a:r>
              <a:rPr lang="en-US" dirty="0"/>
              <a:t>(0,10)</a:t>
            </a:r>
          </a:p>
          <a:p>
            <a:r>
              <a:rPr lang="en-US" dirty="0"/>
              <a:t>	dummy = array ( 50B )</a:t>
            </a:r>
          </a:p>
          <a:p>
            <a:r>
              <a:rPr lang="en-US" dirty="0"/>
              <a:t>	v = </a:t>
            </a:r>
            <a:r>
              <a:rPr lang="en-US" dirty="0" err="1"/>
              <a:t>record.slice</a:t>
            </a:r>
            <a:r>
              <a:rPr lang="en-US" dirty="0"/>
              <a:t>(10,100)</a:t>
            </a:r>
          </a:p>
          <a:p>
            <a:r>
              <a:rPr lang="en-US" dirty="0"/>
              <a:t>	(x, y)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731588-D2DE-4E37-8E75-F340DFB65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78" y="3616415"/>
            <a:ext cx="4298072" cy="2865381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5F530C1F-DEDA-4B26-95BD-CF69D2A88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50" y="3616415"/>
            <a:ext cx="4298073" cy="28653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6FA391E-A993-4638-90D3-E56614F7D54C}"/>
              </a:ext>
            </a:extLst>
          </p:cNvPr>
          <p:cNvSpPr/>
          <p:nvPr/>
        </p:nvSpPr>
        <p:spPr>
          <a:xfrm>
            <a:off x="10011319" y="4210246"/>
            <a:ext cx="1047750" cy="5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Tuple</a:t>
            </a:r>
          </a:p>
          <a:p>
            <a:pPr algn="ctr"/>
            <a:r>
              <a:rPr lang="en-US" dirty="0"/>
              <a:t>(24 B)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9493F9-EF56-49E0-8369-C72405525A77}"/>
              </a:ext>
            </a:extLst>
          </p:cNvPr>
          <p:cNvSpPr/>
          <p:nvPr/>
        </p:nvSpPr>
        <p:spPr>
          <a:xfrm>
            <a:off x="10020300" y="1839338"/>
            <a:ext cx="1047750" cy="5927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Dummy</a:t>
            </a:r>
          </a:p>
          <a:p>
            <a:pPr algn="ctr"/>
            <a:r>
              <a:rPr lang="en-US" dirty="0"/>
              <a:t>(450 B)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D8365B-3B5F-407C-9595-37A85E5A7ED0}"/>
              </a:ext>
            </a:extLst>
          </p:cNvPr>
          <p:cNvSpPr/>
          <p:nvPr/>
        </p:nvSpPr>
        <p:spPr>
          <a:xfrm>
            <a:off x="10017034" y="3617519"/>
            <a:ext cx="1047750" cy="5927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  <a:p>
            <a:pPr algn="ctr"/>
            <a:r>
              <a:rPr lang="en-US" dirty="0"/>
              <a:t>(112 B)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586FB6-0898-4952-9C08-DA736D5F53F0}"/>
              </a:ext>
            </a:extLst>
          </p:cNvPr>
          <p:cNvSpPr txBox="1"/>
          <p:nvPr/>
        </p:nvSpPr>
        <p:spPr>
          <a:xfrm>
            <a:off x="9728403" y="1321356"/>
            <a:ext cx="14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Layout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727DB4-9331-4CCA-AD4B-05FF7023C0C4}"/>
              </a:ext>
            </a:extLst>
          </p:cNvPr>
          <p:cNvSpPr/>
          <p:nvPr/>
        </p:nvSpPr>
        <p:spPr>
          <a:xfrm>
            <a:off x="10017034" y="2432065"/>
            <a:ext cx="1047750" cy="5927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  <a:p>
            <a:pPr algn="ctr"/>
            <a:r>
              <a:rPr lang="en-US" dirty="0"/>
              <a:t>(32 B)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1E616E-0EA0-476D-A060-B08D727A639E}"/>
              </a:ext>
            </a:extLst>
          </p:cNvPr>
          <p:cNvSpPr/>
          <p:nvPr/>
        </p:nvSpPr>
        <p:spPr>
          <a:xfrm>
            <a:off x="10011319" y="3024792"/>
            <a:ext cx="1047750" cy="5927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Dummy</a:t>
            </a:r>
          </a:p>
          <a:p>
            <a:pPr algn="ctr"/>
            <a:r>
              <a:rPr lang="en-US" dirty="0"/>
              <a:t>(50 B)</a:t>
            </a:r>
          </a:p>
        </p:txBody>
      </p:sp>
    </p:spTree>
    <p:extLst>
      <p:ext uri="{BB962C8B-B14F-4D97-AF65-F5344CB8AC3E}">
        <p14:creationId xmlns:p14="http://schemas.microsoft.com/office/powerpoint/2010/main" val="1103686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696E-BBA4-457D-B5BC-6A44EDAB4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spread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BC086-767D-44A9-A393-F4E8121D5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Relates to how we implement closures</a:t>
            </a:r>
          </a:p>
          <a:p>
            <a:r>
              <a:rPr lang="en-US" dirty="0"/>
              <a:t>What happens when objects are referenced?</a:t>
            </a:r>
          </a:p>
          <a:p>
            <a:r>
              <a:rPr lang="en-US" dirty="0"/>
              <a:t>Look at other common spark workloads.</a:t>
            </a:r>
          </a:p>
        </p:txBody>
      </p:sp>
    </p:spTree>
    <p:extLst>
      <p:ext uri="{BB962C8B-B14F-4D97-AF65-F5344CB8AC3E}">
        <p14:creationId xmlns:p14="http://schemas.microsoft.com/office/powerpoint/2010/main" val="2717413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spread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670D5106-FA0F-41A1-AD6A-E968B3469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942" y="1896287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30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BC121-E7FF-443F-A645-994ED7F4D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5286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RDD x = </a:t>
            </a:r>
            <a:r>
              <a:rPr lang="en-US" dirty="0" err="1">
                <a:latin typeface="Consolas" panose="020B0609020204030204" pitchFamily="49" charset="0"/>
              </a:rPr>
              <a:t>LoadFromHDFS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/>
              <a:t>x1 = </a:t>
            </a:r>
            <a:r>
              <a:rPr lang="en-US" dirty="0" err="1"/>
              <a:t>x.map</a:t>
            </a:r>
            <a:r>
              <a:rPr lang="en-US" dirty="0"/>
              <a:t>(c1)</a:t>
            </a:r>
          </a:p>
          <a:p>
            <a:pPr marL="0" indent="0">
              <a:buNone/>
            </a:pPr>
            <a:r>
              <a:rPr lang="en-US" dirty="0"/>
              <a:t>x2 = x1.map(c2)</a:t>
            </a:r>
          </a:p>
          <a:p>
            <a:pPr marL="0" indent="0">
              <a:buNone/>
            </a:pPr>
            <a:r>
              <a:rPr lang="en-US" dirty="0"/>
              <a:t>y = x2.sortBy(key)	</a:t>
            </a:r>
          </a:p>
          <a:p>
            <a:pPr marL="0" indent="0">
              <a:buNone/>
            </a:pPr>
            <a:r>
              <a:rPr lang="en-US" dirty="0"/>
              <a:t>y1 = </a:t>
            </a:r>
            <a:r>
              <a:rPr lang="en-US" dirty="0" err="1"/>
              <a:t>y.map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B0F80623-758E-42F9-B166-FEF8E596239B}"/>
              </a:ext>
            </a:extLst>
          </p:cNvPr>
          <p:cNvSpPr/>
          <p:nvPr/>
        </p:nvSpPr>
        <p:spPr>
          <a:xfrm>
            <a:off x="5573486" y="2409009"/>
            <a:ext cx="235132" cy="148085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2C1944-36C8-4CDB-ADAF-7E87F79834FB}"/>
              </a:ext>
            </a:extLst>
          </p:cNvPr>
          <p:cNvSpPr txBox="1"/>
          <p:nvPr/>
        </p:nvSpPr>
        <p:spPr>
          <a:xfrm>
            <a:off x="6030965" y="2787975"/>
            <a:ext cx="109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Stage 1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04EE38F-FC2F-48E1-87F6-3DB455B87FC9}"/>
              </a:ext>
            </a:extLst>
          </p:cNvPr>
          <p:cNvSpPr/>
          <p:nvPr/>
        </p:nvSpPr>
        <p:spPr>
          <a:xfrm>
            <a:off x="5573486" y="4105275"/>
            <a:ext cx="235132" cy="155080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3E26F1-B768-43D4-BE0E-528CF78C5EC9}"/>
              </a:ext>
            </a:extLst>
          </p:cNvPr>
          <p:cNvSpPr txBox="1"/>
          <p:nvPr/>
        </p:nvSpPr>
        <p:spPr>
          <a:xfrm>
            <a:off x="6030965" y="4789719"/>
            <a:ext cx="109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Stage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978752-5786-45A2-A35C-ACFF2CA50B25}"/>
              </a:ext>
            </a:extLst>
          </p:cNvPr>
          <p:cNvSpPr txBox="1"/>
          <p:nvPr/>
        </p:nvSpPr>
        <p:spPr>
          <a:xfrm>
            <a:off x="6030965" y="3817422"/>
            <a:ext cx="106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Shuffle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024BB9E-B6F2-401A-9667-DE3EF8D40191}"/>
              </a:ext>
            </a:extLst>
          </p:cNvPr>
          <p:cNvSpPr txBox="1">
            <a:spLocks/>
          </p:cNvSpPr>
          <p:nvPr/>
        </p:nvSpPr>
        <p:spPr>
          <a:xfrm>
            <a:off x="7556687" y="1714199"/>
            <a:ext cx="47352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C00000"/>
                </a:solidFill>
              </a:rPr>
              <a:t>C = Load </a:t>
            </a:r>
            <a:r>
              <a:rPr lang="en-US" b="1" dirty="0">
                <a:solidFill>
                  <a:srgbClr val="C00000"/>
                </a:solidFill>
              </a:rPr>
              <a:t>+</a:t>
            </a:r>
            <a:r>
              <a:rPr lang="en-US" dirty="0">
                <a:solidFill>
                  <a:srgbClr val="C00000"/>
                </a:solidFill>
              </a:rPr>
              <a:t> c1 + c2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 each partition in 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for each record: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C00000"/>
                </a:solidFill>
              </a:rPr>
              <a:t>		r = C()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Shuffle write/shuffle read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EDE5C785-0C15-46AD-BECF-480C59414940}"/>
              </a:ext>
            </a:extLst>
          </p:cNvPr>
          <p:cNvSpPr/>
          <p:nvPr/>
        </p:nvSpPr>
        <p:spPr>
          <a:xfrm>
            <a:off x="7321555" y="1825625"/>
            <a:ext cx="203200" cy="206424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E81C3CC8-C53E-4D13-8EEB-E4498F0D5E56}"/>
              </a:ext>
            </a:extLst>
          </p:cNvPr>
          <p:cNvSpPr/>
          <p:nvPr/>
        </p:nvSpPr>
        <p:spPr>
          <a:xfrm>
            <a:off x="7315757" y="4048255"/>
            <a:ext cx="177618" cy="1610541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96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spread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8DF3CE-0035-45A8-B54B-23DD10AF9026}"/>
              </a:ext>
            </a:extLst>
          </p:cNvPr>
          <p:cNvSpPr/>
          <p:nvPr/>
        </p:nvSpPr>
        <p:spPr>
          <a:xfrm>
            <a:off x="838200" y="1690688"/>
            <a:ext cx="3619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RDD x = </a:t>
            </a:r>
            <a:r>
              <a:rPr lang="en-US" dirty="0" err="1">
                <a:latin typeface="Consolas" panose="020B0609020204030204" pitchFamily="49" charset="0"/>
              </a:rPr>
              <a:t>LoadFromHDFS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x1 = </a:t>
            </a:r>
            <a:r>
              <a:rPr lang="en-US" dirty="0" err="1"/>
              <a:t>x.map</a:t>
            </a:r>
            <a:r>
              <a:rPr lang="en-US" dirty="0"/>
              <a:t>(</a:t>
            </a:r>
            <a:r>
              <a:rPr lang="en-US" b="1" dirty="0"/>
              <a:t>c1</a:t>
            </a:r>
            <a:r>
              <a:rPr lang="en-US" dirty="0"/>
              <a:t>) </a:t>
            </a:r>
          </a:p>
          <a:p>
            <a:r>
              <a:rPr lang="en-US" dirty="0"/>
              <a:t>y = x2.sortBy(key)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E2F90C-5159-4F37-B5B2-420186CAF2E2}"/>
              </a:ext>
            </a:extLst>
          </p:cNvPr>
          <p:cNvSpPr/>
          <p:nvPr/>
        </p:nvSpPr>
        <p:spPr>
          <a:xfrm>
            <a:off x="4972050" y="136752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b="1" dirty="0"/>
              <a:t>C1</a:t>
            </a:r>
            <a:r>
              <a:rPr lang="en-US" dirty="0"/>
              <a:t>: record =&gt; 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dummy = array( 450B )</a:t>
            </a:r>
          </a:p>
          <a:p>
            <a:r>
              <a:rPr lang="en-US" dirty="0"/>
              <a:t>	k = </a:t>
            </a:r>
            <a:r>
              <a:rPr lang="en-US" dirty="0" err="1"/>
              <a:t>record.slice</a:t>
            </a:r>
            <a:r>
              <a:rPr lang="en-US" dirty="0"/>
              <a:t>(0,10)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dummy = array ( 50B )</a:t>
            </a:r>
          </a:p>
          <a:p>
            <a:r>
              <a:rPr lang="en-US" dirty="0"/>
              <a:t>	v = </a:t>
            </a:r>
            <a:r>
              <a:rPr lang="en-US" dirty="0" err="1"/>
              <a:t>record.slice</a:t>
            </a:r>
            <a:r>
              <a:rPr lang="en-US" dirty="0"/>
              <a:t>(10,100)</a:t>
            </a:r>
          </a:p>
          <a:p>
            <a:r>
              <a:rPr lang="en-US" dirty="0"/>
              <a:t>	(x, y)</a:t>
            </a:r>
          </a:p>
        </p:txBody>
      </p:sp>
      <p:pic>
        <p:nvPicPr>
          <p:cNvPr id="14" name="Picture 13" descr="A picture containing chart&#10;&#10;Description automatically generated">
            <a:extLst>
              <a:ext uri="{FF2B5EF4-FFF2-40B4-BE49-F238E27FC236}">
                <a16:creationId xmlns:a16="http://schemas.microsoft.com/office/drawing/2014/main" id="{23A1199B-F916-4E32-92C1-F0142D218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50" y="3616414"/>
            <a:ext cx="4298072" cy="2865381"/>
          </a:xfrm>
          <a:prstGeom prst="rect">
            <a:avLst/>
          </a:prstGeom>
        </p:spPr>
      </p:pic>
      <p:pic>
        <p:nvPicPr>
          <p:cNvPr id="16" name="Picture 15" descr="A picture containing chart&#10;&#10;Description automatically generated">
            <a:extLst>
              <a:ext uri="{FF2B5EF4-FFF2-40B4-BE49-F238E27FC236}">
                <a16:creationId xmlns:a16="http://schemas.microsoft.com/office/drawing/2014/main" id="{17291DB5-A5D4-45AF-9336-812E3EA7C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78" y="3616413"/>
            <a:ext cx="4298072" cy="286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5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spread: Layout</a:t>
            </a: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0F008BA9-B17E-4D38-AFCF-76EBACA6B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1" y="1690687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0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7C0FC-E949-4F84-81E5-F705511B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spread: Layout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4430F18D-B6E3-4950-912A-A00488919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55717"/>
            <a:ext cx="8735351" cy="15990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C1B3A7-6831-433E-86C8-7A11E1DDF643}"/>
              </a:ext>
            </a:extLst>
          </p:cNvPr>
          <p:cNvSpPr txBox="1"/>
          <p:nvPr/>
        </p:nvSpPr>
        <p:spPr>
          <a:xfrm>
            <a:off x="838200" y="2261537"/>
            <a:ext cx="5778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Thread local allocation Buffer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be changed using JVM flag: tried that.</a:t>
            </a:r>
          </a:p>
        </p:txBody>
      </p:sp>
    </p:spTree>
    <p:extLst>
      <p:ext uri="{BB962C8B-B14F-4D97-AF65-F5344CB8AC3E}">
        <p14:creationId xmlns:p14="http://schemas.microsoft.com/office/powerpoint/2010/main" val="4205334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24A1C-EF7E-41C9-9669-CC7C3A24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5E98B-18C9-4C00-9C60-377137C98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1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F42F-A421-40EB-A54E-EF08E1C4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Object layout: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3CE7D-750E-4D8A-AEAA-39C0AE8F8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9366" cy="4351338"/>
          </a:xfrm>
        </p:spPr>
        <p:txBody>
          <a:bodyPr/>
          <a:lstStyle/>
          <a:p>
            <a:r>
              <a:rPr lang="en-US" dirty="0"/>
              <a:t>What affects layout of each record?</a:t>
            </a:r>
          </a:p>
          <a:p>
            <a:r>
              <a:rPr lang="en-US" dirty="0"/>
              <a:t>What determines the ~8k Bytes inter-record distance in each partition?</a:t>
            </a:r>
          </a:p>
          <a:p>
            <a:r>
              <a:rPr lang="en-US" dirty="0"/>
              <a:t>What causes batching during multi-threaded execution?</a:t>
            </a:r>
          </a:p>
        </p:txBody>
      </p:sp>
    </p:spTree>
    <p:extLst>
      <p:ext uri="{BB962C8B-B14F-4D97-AF65-F5344CB8AC3E}">
        <p14:creationId xmlns:p14="http://schemas.microsoft.com/office/powerpoint/2010/main" val="414565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BC121-E7FF-443F-A645-994ED7F4D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State: RDDs</a:t>
            </a:r>
          </a:p>
          <a:p>
            <a:r>
              <a:rPr lang="en-US" dirty="0"/>
              <a:t>Execution: RDD transformations</a:t>
            </a:r>
          </a:p>
          <a:p>
            <a:pPr lvl="1"/>
            <a:r>
              <a:rPr lang="en-US" dirty="0"/>
              <a:t>Narrow </a:t>
            </a:r>
          </a:p>
          <a:p>
            <a:pPr lvl="1"/>
            <a:r>
              <a:rPr lang="en-US" dirty="0"/>
              <a:t>Wide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41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BC121-E7FF-443F-A645-994ED7F4D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RDD x = </a:t>
            </a:r>
            <a:r>
              <a:rPr lang="en-US" dirty="0" err="1">
                <a:latin typeface="Consolas" panose="020B0609020204030204" pitchFamily="49" charset="0"/>
              </a:rPr>
              <a:t>LoadFromHDFS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/>
              <a:t>x1 = </a:t>
            </a:r>
            <a:r>
              <a:rPr lang="en-US" dirty="0" err="1"/>
              <a:t>x.map</a:t>
            </a:r>
            <a:r>
              <a:rPr lang="en-US" dirty="0"/>
              <a:t>(c1)</a:t>
            </a:r>
          </a:p>
          <a:p>
            <a:pPr marL="0" indent="0">
              <a:buNone/>
            </a:pPr>
            <a:r>
              <a:rPr lang="en-US" dirty="0"/>
              <a:t>x2 = x1.map(c2)</a:t>
            </a:r>
          </a:p>
          <a:p>
            <a:pPr marL="0" indent="0">
              <a:buNone/>
            </a:pPr>
            <a:r>
              <a:rPr lang="en-US" dirty="0"/>
              <a:t>y = x2.sortBy(key)</a:t>
            </a:r>
          </a:p>
          <a:p>
            <a:pPr marL="0" indent="0">
              <a:buNone/>
            </a:pPr>
            <a:r>
              <a:rPr lang="en-US" dirty="0"/>
              <a:t>y1 = </a:t>
            </a:r>
            <a:r>
              <a:rPr lang="en-US" dirty="0" err="1"/>
              <a:t>y.map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3337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BC121-E7FF-443F-A645-994ED7F4D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5286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RDD x = </a:t>
            </a:r>
            <a:r>
              <a:rPr lang="en-US" dirty="0" err="1">
                <a:latin typeface="Consolas" panose="020B0609020204030204" pitchFamily="49" charset="0"/>
              </a:rPr>
              <a:t>LoadFromHDFS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/>
              <a:t>x1 = </a:t>
            </a:r>
            <a:r>
              <a:rPr lang="en-US" dirty="0" err="1"/>
              <a:t>x.map</a:t>
            </a:r>
            <a:r>
              <a:rPr lang="en-US" dirty="0"/>
              <a:t>(c1)</a:t>
            </a:r>
          </a:p>
          <a:p>
            <a:pPr marL="0" indent="0">
              <a:buNone/>
            </a:pPr>
            <a:r>
              <a:rPr lang="en-US" dirty="0"/>
              <a:t>x2 = x1.map(c2)</a:t>
            </a:r>
          </a:p>
          <a:p>
            <a:pPr marL="0" indent="0">
              <a:buNone/>
            </a:pPr>
            <a:r>
              <a:rPr lang="en-US" dirty="0"/>
              <a:t>y = x2.sortBy(key)	</a:t>
            </a:r>
          </a:p>
          <a:p>
            <a:pPr marL="0" indent="0">
              <a:buNone/>
            </a:pPr>
            <a:r>
              <a:rPr lang="en-US" dirty="0"/>
              <a:t>y1 = </a:t>
            </a:r>
            <a:r>
              <a:rPr lang="en-US" dirty="0" err="1"/>
              <a:t>y.map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B0F80623-758E-42F9-B166-FEF8E596239B}"/>
              </a:ext>
            </a:extLst>
          </p:cNvPr>
          <p:cNvSpPr/>
          <p:nvPr/>
        </p:nvSpPr>
        <p:spPr>
          <a:xfrm>
            <a:off x="5573486" y="2409009"/>
            <a:ext cx="235132" cy="148085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2C1944-36C8-4CDB-ADAF-7E87F79834FB}"/>
              </a:ext>
            </a:extLst>
          </p:cNvPr>
          <p:cNvSpPr txBox="1"/>
          <p:nvPr/>
        </p:nvSpPr>
        <p:spPr>
          <a:xfrm>
            <a:off x="6220370" y="2800838"/>
            <a:ext cx="109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Stage 1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04EE38F-FC2F-48E1-87F6-3DB455B87FC9}"/>
              </a:ext>
            </a:extLst>
          </p:cNvPr>
          <p:cNvSpPr/>
          <p:nvPr/>
        </p:nvSpPr>
        <p:spPr>
          <a:xfrm>
            <a:off x="5573486" y="4105275"/>
            <a:ext cx="235132" cy="155080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3E26F1-B768-43D4-BE0E-528CF78C5EC9}"/>
              </a:ext>
            </a:extLst>
          </p:cNvPr>
          <p:cNvSpPr txBox="1"/>
          <p:nvPr/>
        </p:nvSpPr>
        <p:spPr>
          <a:xfrm>
            <a:off x="6220370" y="4802582"/>
            <a:ext cx="109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Stage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978752-5786-45A2-A35C-ACFF2CA50B25}"/>
              </a:ext>
            </a:extLst>
          </p:cNvPr>
          <p:cNvSpPr txBox="1"/>
          <p:nvPr/>
        </p:nvSpPr>
        <p:spPr>
          <a:xfrm>
            <a:off x="6220370" y="3801710"/>
            <a:ext cx="106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Shuffle</a:t>
            </a:r>
          </a:p>
        </p:txBody>
      </p:sp>
    </p:spTree>
    <p:extLst>
      <p:ext uri="{BB962C8B-B14F-4D97-AF65-F5344CB8AC3E}">
        <p14:creationId xmlns:p14="http://schemas.microsoft.com/office/powerpoint/2010/main" val="731774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BC121-E7FF-443F-A645-994ED7F4D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5286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RDD x = </a:t>
            </a:r>
            <a:r>
              <a:rPr lang="en-US" dirty="0" err="1">
                <a:latin typeface="Consolas" panose="020B0609020204030204" pitchFamily="49" charset="0"/>
              </a:rPr>
              <a:t>LoadFromHDFS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/>
              <a:t>x1 = </a:t>
            </a:r>
            <a:r>
              <a:rPr lang="en-US" dirty="0" err="1"/>
              <a:t>x.map</a:t>
            </a:r>
            <a:r>
              <a:rPr lang="en-US" dirty="0"/>
              <a:t>(c1)</a:t>
            </a:r>
          </a:p>
          <a:p>
            <a:pPr marL="0" indent="0">
              <a:buNone/>
            </a:pPr>
            <a:r>
              <a:rPr lang="en-US" dirty="0"/>
              <a:t>x2 = x1.map(c2)</a:t>
            </a:r>
          </a:p>
          <a:p>
            <a:pPr marL="0" indent="0">
              <a:buNone/>
            </a:pPr>
            <a:r>
              <a:rPr lang="en-US" dirty="0"/>
              <a:t>y = x2.sortBy(key)	</a:t>
            </a:r>
          </a:p>
          <a:p>
            <a:pPr marL="0" indent="0">
              <a:buNone/>
            </a:pPr>
            <a:r>
              <a:rPr lang="en-US" dirty="0"/>
              <a:t>y1 = </a:t>
            </a:r>
            <a:r>
              <a:rPr lang="en-US" dirty="0" err="1"/>
              <a:t>y.map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B0F80623-758E-42F9-B166-FEF8E596239B}"/>
              </a:ext>
            </a:extLst>
          </p:cNvPr>
          <p:cNvSpPr/>
          <p:nvPr/>
        </p:nvSpPr>
        <p:spPr>
          <a:xfrm>
            <a:off x="5573486" y="2409009"/>
            <a:ext cx="235132" cy="148085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2C1944-36C8-4CDB-ADAF-7E87F79834FB}"/>
              </a:ext>
            </a:extLst>
          </p:cNvPr>
          <p:cNvSpPr txBox="1"/>
          <p:nvPr/>
        </p:nvSpPr>
        <p:spPr>
          <a:xfrm>
            <a:off x="6030965" y="2787975"/>
            <a:ext cx="109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Stage 1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04EE38F-FC2F-48E1-87F6-3DB455B87FC9}"/>
              </a:ext>
            </a:extLst>
          </p:cNvPr>
          <p:cNvSpPr/>
          <p:nvPr/>
        </p:nvSpPr>
        <p:spPr>
          <a:xfrm>
            <a:off x="5573486" y="4105275"/>
            <a:ext cx="235132" cy="155080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3E26F1-B768-43D4-BE0E-528CF78C5EC9}"/>
              </a:ext>
            </a:extLst>
          </p:cNvPr>
          <p:cNvSpPr txBox="1"/>
          <p:nvPr/>
        </p:nvSpPr>
        <p:spPr>
          <a:xfrm>
            <a:off x="6030965" y="4789719"/>
            <a:ext cx="109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Stage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978752-5786-45A2-A35C-ACFF2CA50B25}"/>
              </a:ext>
            </a:extLst>
          </p:cNvPr>
          <p:cNvSpPr txBox="1"/>
          <p:nvPr/>
        </p:nvSpPr>
        <p:spPr>
          <a:xfrm>
            <a:off x="6030965" y="3817422"/>
            <a:ext cx="106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Shuffle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024BB9E-B6F2-401A-9667-DE3EF8D40191}"/>
              </a:ext>
            </a:extLst>
          </p:cNvPr>
          <p:cNvSpPr txBox="1">
            <a:spLocks/>
          </p:cNvSpPr>
          <p:nvPr/>
        </p:nvSpPr>
        <p:spPr>
          <a:xfrm>
            <a:off x="7556687" y="1714199"/>
            <a:ext cx="47352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 = Load </a:t>
            </a:r>
            <a:r>
              <a:rPr lang="en-US" b="1" dirty="0"/>
              <a:t>+</a:t>
            </a:r>
            <a:r>
              <a:rPr lang="en-US" dirty="0"/>
              <a:t> c1 + c2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 each partition in 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for each record: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r = C()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Shuffle write/shuffle read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…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EDE5C785-0C15-46AD-BECF-480C59414940}"/>
              </a:ext>
            </a:extLst>
          </p:cNvPr>
          <p:cNvSpPr/>
          <p:nvPr/>
        </p:nvSpPr>
        <p:spPr>
          <a:xfrm>
            <a:off x="7321555" y="1825625"/>
            <a:ext cx="203200" cy="206424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E81C3CC8-C53E-4D13-8EEB-E4498F0D5E56}"/>
              </a:ext>
            </a:extLst>
          </p:cNvPr>
          <p:cNvSpPr/>
          <p:nvPr/>
        </p:nvSpPr>
        <p:spPr>
          <a:xfrm>
            <a:off x="7315757" y="4048255"/>
            <a:ext cx="177618" cy="1610541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8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spread (Key and Value offset)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8DF3CE-0035-45A8-B54B-23DD10AF9026}"/>
              </a:ext>
            </a:extLst>
          </p:cNvPr>
          <p:cNvSpPr/>
          <p:nvPr/>
        </p:nvSpPr>
        <p:spPr>
          <a:xfrm>
            <a:off x="838200" y="1690688"/>
            <a:ext cx="3619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RDD x = </a:t>
            </a:r>
            <a:r>
              <a:rPr lang="en-US" dirty="0" err="1">
                <a:latin typeface="Consolas" panose="020B0609020204030204" pitchFamily="49" charset="0"/>
              </a:rPr>
              <a:t>LoadFromHDFS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x1 = </a:t>
            </a:r>
            <a:r>
              <a:rPr lang="en-US" dirty="0" err="1"/>
              <a:t>x.map</a:t>
            </a:r>
            <a:r>
              <a:rPr lang="en-US" dirty="0"/>
              <a:t>(</a:t>
            </a:r>
            <a:r>
              <a:rPr lang="en-US" b="1" dirty="0"/>
              <a:t>c1</a:t>
            </a:r>
            <a:r>
              <a:rPr lang="en-US" dirty="0"/>
              <a:t>) </a:t>
            </a:r>
          </a:p>
          <a:p>
            <a:r>
              <a:rPr lang="en-US" dirty="0"/>
              <a:t>y = x2.sortBy(key)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E2F90C-5159-4F37-B5B2-420186CAF2E2}"/>
              </a:ext>
            </a:extLst>
          </p:cNvPr>
          <p:cNvSpPr/>
          <p:nvPr/>
        </p:nvSpPr>
        <p:spPr>
          <a:xfrm>
            <a:off x="4972050" y="136752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b="1" dirty="0"/>
              <a:t>C1</a:t>
            </a:r>
            <a:r>
              <a:rPr lang="en-US" dirty="0"/>
              <a:t>: record =&gt; </a:t>
            </a:r>
          </a:p>
          <a:p>
            <a:r>
              <a:rPr lang="en-US" dirty="0"/>
              <a:t>	(</a:t>
            </a:r>
            <a:r>
              <a:rPr lang="en-US" dirty="0" err="1"/>
              <a:t>record.slice</a:t>
            </a:r>
            <a:r>
              <a:rPr lang="en-US" dirty="0"/>
              <a:t>(0,10), </a:t>
            </a:r>
            <a:r>
              <a:rPr lang="en-US" dirty="0" err="1"/>
              <a:t>record.slice</a:t>
            </a:r>
            <a:r>
              <a:rPr lang="en-US" dirty="0"/>
              <a:t>(10,100)</a:t>
            </a:r>
          </a:p>
        </p:txBody>
      </p:sp>
    </p:spTree>
    <p:extLst>
      <p:ext uri="{BB962C8B-B14F-4D97-AF65-F5344CB8AC3E}">
        <p14:creationId xmlns:p14="http://schemas.microsoft.com/office/powerpoint/2010/main" val="411785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spread (Key and Value offset)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8DF3CE-0035-45A8-B54B-23DD10AF9026}"/>
              </a:ext>
            </a:extLst>
          </p:cNvPr>
          <p:cNvSpPr/>
          <p:nvPr/>
        </p:nvSpPr>
        <p:spPr>
          <a:xfrm>
            <a:off x="838200" y="1690688"/>
            <a:ext cx="3619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RDD x = </a:t>
            </a:r>
            <a:r>
              <a:rPr lang="en-US" dirty="0" err="1">
                <a:latin typeface="Consolas" panose="020B0609020204030204" pitchFamily="49" charset="0"/>
              </a:rPr>
              <a:t>LoadFromHDFS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x1 = </a:t>
            </a:r>
            <a:r>
              <a:rPr lang="en-US" dirty="0" err="1"/>
              <a:t>x.map</a:t>
            </a:r>
            <a:r>
              <a:rPr lang="en-US" dirty="0"/>
              <a:t>(</a:t>
            </a:r>
            <a:r>
              <a:rPr lang="en-US" b="1" dirty="0"/>
              <a:t>c1</a:t>
            </a:r>
            <a:r>
              <a:rPr lang="en-US" dirty="0"/>
              <a:t>) </a:t>
            </a:r>
          </a:p>
          <a:p>
            <a:r>
              <a:rPr lang="en-US" dirty="0"/>
              <a:t>y = x2.sortBy(key)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E2F90C-5159-4F37-B5B2-420186CAF2E2}"/>
              </a:ext>
            </a:extLst>
          </p:cNvPr>
          <p:cNvSpPr/>
          <p:nvPr/>
        </p:nvSpPr>
        <p:spPr>
          <a:xfrm>
            <a:off x="4972049" y="1367522"/>
            <a:ext cx="48512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/>
              <a:t>C1</a:t>
            </a:r>
            <a:r>
              <a:rPr lang="en-US" dirty="0"/>
              <a:t>: record =&gt; </a:t>
            </a:r>
          </a:p>
          <a:p>
            <a:r>
              <a:rPr lang="en-US" dirty="0"/>
              <a:t>	(</a:t>
            </a:r>
            <a:r>
              <a:rPr lang="en-US" dirty="0" err="1"/>
              <a:t>record.slice</a:t>
            </a:r>
            <a:r>
              <a:rPr lang="en-US" dirty="0"/>
              <a:t>(0,10), </a:t>
            </a:r>
            <a:r>
              <a:rPr lang="en-US" dirty="0" err="1"/>
              <a:t>record.slice</a:t>
            </a:r>
            <a:r>
              <a:rPr lang="en-US" dirty="0"/>
              <a:t>(10,100)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241A11-7C73-4EE6-9961-307CD4551840}"/>
              </a:ext>
            </a:extLst>
          </p:cNvPr>
          <p:cNvSpPr/>
          <p:nvPr/>
        </p:nvSpPr>
        <p:spPr>
          <a:xfrm>
            <a:off x="10245089" y="1896201"/>
            <a:ext cx="1047750" cy="5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Tuple</a:t>
            </a:r>
          </a:p>
          <a:p>
            <a:pPr algn="ctr"/>
            <a:r>
              <a:rPr lang="en-US" dirty="0"/>
              <a:t>(24 B)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8D0CD6-3B8C-414D-B37C-90C416146798}"/>
              </a:ext>
            </a:extLst>
          </p:cNvPr>
          <p:cNvSpPr/>
          <p:nvPr/>
        </p:nvSpPr>
        <p:spPr>
          <a:xfrm>
            <a:off x="10245089" y="2496365"/>
            <a:ext cx="1047750" cy="5927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  <a:p>
            <a:pPr algn="ctr"/>
            <a:r>
              <a:rPr lang="en-US" dirty="0"/>
              <a:t>(32 B)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846EBA-5C47-439C-B935-E9154C273ED4}"/>
              </a:ext>
            </a:extLst>
          </p:cNvPr>
          <p:cNvSpPr/>
          <p:nvPr/>
        </p:nvSpPr>
        <p:spPr>
          <a:xfrm>
            <a:off x="10245089" y="3096529"/>
            <a:ext cx="1047750" cy="5927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  <a:p>
            <a:pPr algn="ctr"/>
            <a:r>
              <a:rPr lang="en-US" dirty="0"/>
              <a:t>(112 B)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655F6C-CDCF-4EFC-8C62-02BE31E0DFE2}"/>
              </a:ext>
            </a:extLst>
          </p:cNvPr>
          <p:cNvSpPr txBox="1"/>
          <p:nvPr/>
        </p:nvSpPr>
        <p:spPr>
          <a:xfrm>
            <a:off x="10027703" y="1367522"/>
            <a:ext cx="14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Layout</a:t>
            </a:r>
          </a:p>
        </p:txBody>
      </p:sp>
    </p:spTree>
    <p:extLst>
      <p:ext uri="{BB962C8B-B14F-4D97-AF65-F5344CB8AC3E}">
        <p14:creationId xmlns:p14="http://schemas.microsoft.com/office/powerpoint/2010/main" val="1899771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8A3-6222-4746-971D-CC1084B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spread (Key and Value offset)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8DF3CE-0035-45A8-B54B-23DD10AF9026}"/>
              </a:ext>
            </a:extLst>
          </p:cNvPr>
          <p:cNvSpPr/>
          <p:nvPr/>
        </p:nvSpPr>
        <p:spPr>
          <a:xfrm>
            <a:off x="838200" y="1690688"/>
            <a:ext cx="3619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RDD x = </a:t>
            </a:r>
            <a:r>
              <a:rPr lang="en-US" dirty="0" err="1">
                <a:latin typeface="Consolas" panose="020B0609020204030204" pitchFamily="49" charset="0"/>
              </a:rPr>
              <a:t>LoadFromHDFS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x1 = </a:t>
            </a:r>
            <a:r>
              <a:rPr lang="en-US" dirty="0" err="1"/>
              <a:t>x.map</a:t>
            </a:r>
            <a:r>
              <a:rPr lang="en-US" dirty="0"/>
              <a:t>(</a:t>
            </a:r>
            <a:r>
              <a:rPr lang="en-US" b="1" dirty="0"/>
              <a:t>c1</a:t>
            </a:r>
            <a:r>
              <a:rPr lang="en-US" dirty="0"/>
              <a:t>) </a:t>
            </a:r>
          </a:p>
          <a:p>
            <a:r>
              <a:rPr lang="en-US" dirty="0"/>
              <a:t>y = x2.sortBy(key)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E2F90C-5159-4F37-B5B2-420186CAF2E2}"/>
              </a:ext>
            </a:extLst>
          </p:cNvPr>
          <p:cNvSpPr/>
          <p:nvPr/>
        </p:nvSpPr>
        <p:spPr>
          <a:xfrm>
            <a:off x="4972049" y="1367522"/>
            <a:ext cx="48512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/>
              <a:t>C1</a:t>
            </a:r>
            <a:r>
              <a:rPr lang="en-US" dirty="0"/>
              <a:t>: record =&gt; </a:t>
            </a:r>
          </a:p>
          <a:p>
            <a:r>
              <a:rPr lang="en-US" dirty="0"/>
              <a:t>	(</a:t>
            </a:r>
            <a:r>
              <a:rPr lang="en-US" dirty="0" err="1"/>
              <a:t>record.slice</a:t>
            </a:r>
            <a:r>
              <a:rPr lang="en-US" dirty="0"/>
              <a:t>(0,10), </a:t>
            </a:r>
            <a:r>
              <a:rPr lang="en-US" dirty="0" err="1"/>
              <a:t>record.slice</a:t>
            </a:r>
            <a:r>
              <a:rPr lang="en-US" dirty="0"/>
              <a:t>(10,100)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66E6C862-A3C2-4612-A0CB-0DC1D4A2D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16415"/>
            <a:ext cx="4298072" cy="2865381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F82AD4AD-7F84-4D28-994B-7BB076D1D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272" y="3616414"/>
            <a:ext cx="4298073" cy="28653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4241A11-7C73-4EE6-9961-307CD4551840}"/>
              </a:ext>
            </a:extLst>
          </p:cNvPr>
          <p:cNvSpPr/>
          <p:nvPr/>
        </p:nvSpPr>
        <p:spPr>
          <a:xfrm>
            <a:off x="10245089" y="1896201"/>
            <a:ext cx="1047750" cy="5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Tuple</a:t>
            </a:r>
          </a:p>
          <a:p>
            <a:pPr algn="ctr"/>
            <a:r>
              <a:rPr lang="en-US" dirty="0"/>
              <a:t>(24 B)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8D0CD6-3B8C-414D-B37C-90C416146798}"/>
              </a:ext>
            </a:extLst>
          </p:cNvPr>
          <p:cNvSpPr/>
          <p:nvPr/>
        </p:nvSpPr>
        <p:spPr>
          <a:xfrm>
            <a:off x="10245089" y="2496365"/>
            <a:ext cx="1047750" cy="5927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  <a:p>
            <a:pPr algn="ctr"/>
            <a:r>
              <a:rPr lang="en-US" dirty="0"/>
              <a:t>(32 B)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846EBA-5C47-439C-B935-E9154C273ED4}"/>
              </a:ext>
            </a:extLst>
          </p:cNvPr>
          <p:cNvSpPr/>
          <p:nvPr/>
        </p:nvSpPr>
        <p:spPr>
          <a:xfrm>
            <a:off x="10245089" y="3096529"/>
            <a:ext cx="1047750" cy="5927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  <a:p>
            <a:pPr algn="ctr"/>
            <a:r>
              <a:rPr lang="en-US" dirty="0"/>
              <a:t>(112 B)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655F6C-CDCF-4EFC-8C62-02BE31E0DFE2}"/>
              </a:ext>
            </a:extLst>
          </p:cNvPr>
          <p:cNvSpPr txBox="1"/>
          <p:nvPr/>
        </p:nvSpPr>
        <p:spPr>
          <a:xfrm>
            <a:off x="10027703" y="1367522"/>
            <a:ext cx="14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Layout</a:t>
            </a:r>
          </a:p>
        </p:txBody>
      </p:sp>
    </p:spTree>
    <p:extLst>
      <p:ext uri="{BB962C8B-B14F-4D97-AF65-F5344CB8AC3E}">
        <p14:creationId xmlns:p14="http://schemas.microsoft.com/office/powerpoint/2010/main" val="1110661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57738</TotalTime>
  <Words>862</Words>
  <Application>Microsoft Office PowerPoint</Application>
  <PresentationFormat>Widescreen</PresentationFormat>
  <Paragraphs>184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Update</vt:lpstr>
      <vt:lpstr>Java Object layout: Questions</vt:lpstr>
      <vt:lpstr>Spark </vt:lpstr>
      <vt:lpstr>Spark Example</vt:lpstr>
      <vt:lpstr>Spark Example</vt:lpstr>
      <vt:lpstr>Spark Example</vt:lpstr>
      <vt:lpstr>Record spread (Key and Value offset)</vt:lpstr>
      <vt:lpstr>Record spread (Key and Value offset)</vt:lpstr>
      <vt:lpstr>Record spread (Key and Value offset)</vt:lpstr>
      <vt:lpstr>Record spread (Key and Value offset)</vt:lpstr>
      <vt:lpstr>Record spread (Key and Value offset)</vt:lpstr>
      <vt:lpstr>Record spread (Key and Value offset)</vt:lpstr>
      <vt:lpstr>Record spread</vt:lpstr>
      <vt:lpstr>Partition spread</vt:lpstr>
      <vt:lpstr>Spark Example</vt:lpstr>
      <vt:lpstr>Partition spread</vt:lpstr>
      <vt:lpstr>Partition spread: Layout</vt:lpstr>
      <vt:lpstr>Partition spread: Layout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kumar Yelam</dc:creator>
  <cp:lastModifiedBy>Anil kumar Yelam</cp:lastModifiedBy>
  <cp:revision>107</cp:revision>
  <dcterms:created xsi:type="dcterms:W3CDTF">2020-09-13T22:44:50Z</dcterms:created>
  <dcterms:modified xsi:type="dcterms:W3CDTF">2020-11-26T05:24:41Z</dcterms:modified>
</cp:coreProperties>
</file>