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sldIdLst>
    <p:sldId id="270" r:id="rId2"/>
    <p:sldId id="259" r:id="rId3"/>
    <p:sldId id="285" r:id="rId4"/>
    <p:sldId id="274" r:id="rId5"/>
    <p:sldId id="286" r:id="rId6"/>
    <p:sldId id="281" r:id="rId7"/>
    <p:sldId id="287" r:id="rId8"/>
    <p:sldId id="288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5" autoAdjust="0"/>
    <p:restoredTop sz="94660"/>
  </p:normalViewPr>
  <p:slideViewPr>
    <p:cSldViewPr snapToGrid="0">
      <p:cViewPr varScale="1">
        <p:scale>
          <a:sx n="95" d="100"/>
          <a:sy n="95" d="100"/>
        </p:scale>
        <p:origin x="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55F8C1A-801D-4EF0-87E0-5A3DEB213AE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707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4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92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8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5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2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2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1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83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2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21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55F8C1A-801D-4EF0-87E0-5A3DEB213AE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1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105221" cy="40233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Spark is CPU-bound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Opportunities for relieving CPU</a:t>
            </a:r>
          </a:p>
          <a:p>
            <a:pPr lvl="1"/>
            <a:r>
              <a:rPr lang="en-US" dirty="0"/>
              <a:t>Assisting sorting</a:t>
            </a:r>
          </a:p>
          <a:p>
            <a:pPr lvl="1"/>
            <a:r>
              <a:rPr lang="en-US" b="1" dirty="0" err="1"/>
              <a:t>Serialiazation</a:t>
            </a:r>
            <a:endParaRPr lang="en-US" b="1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A218DA6-703C-4876-8514-048BDB1A26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8"/>
          <a:stretch/>
        </p:blipFill>
        <p:spPr>
          <a:xfrm>
            <a:off x="6096000" y="1987062"/>
            <a:ext cx="5372850" cy="3213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408B57-4DBA-44B2-BB39-3180D8E70746}"/>
              </a:ext>
            </a:extLst>
          </p:cNvPr>
          <p:cNvSpPr txBox="1"/>
          <p:nvPr/>
        </p:nvSpPr>
        <p:spPr>
          <a:xfrm>
            <a:off x="7062653" y="5682447"/>
            <a:ext cx="276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 Breakdown for Shuffle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5FD495-59FE-4303-9746-FC88800419E4}"/>
              </a:ext>
            </a:extLst>
          </p:cNvPr>
          <p:cNvCxnSpPr>
            <a:cxnSpLocks/>
          </p:cNvCxnSpPr>
          <p:nvPr/>
        </p:nvCxnSpPr>
        <p:spPr>
          <a:xfrm flipH="1">
            <a:off x="8259121" y="1158240"/>
            <a:ext cx="736833" cy="13576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08F646-3D10-49DD-BEF4-4684F8D35D77}"/>
              </a:ext>
            </a:extLst>
          </p:cNvPr>
          <p:cNvCxnSpPr>
            <a:cxnSpLocks/>
          </p:cNvCxnSpPr>
          <p:nvPr/>
        </p:nvCxnSpPr>
        <p:spPr>
          <a:xfrm flipH="1">
            <a:off x="8259122" y="1158240"/>
            <a:ext cx="733786" cy="31838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1ECA82D-AE38-40D1-8243-66BA29727939}"/>
              </a:ext>
            </a:extLst>
          </p:cNvPr>
          <p:cNvSpPr txBox="1"/>
          <p:nvPr/>
        </p:nvSpPr>
        <p:spPr>
          <a:xfrm>
            <a:off x="8714235" y="84646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Serializing data</a:t>
            </a:r>
          </a:p>
        </p:txBody>
      </p:sp>
    </p:spTree>
    <p:extLst>
      <p:ext uri="{BB962C8B-B14F-4D97-AF65-F5344CB8AC3E}">
        <p14:creationId xmlns:p14="http://schemas.microsoft.com/office/powerpoint/2010/main" val="342337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7458020" cy="4023360"/>
          </a:xfrm>
        </p:spPr>
        <p:txBody>
          <a:bodyPr>
            <a:normAutofit/>
          </a:bodyPr>
          <a:lstStyle/>
          <a:p>
            <a:r>
              <a:rPr lang="en-US" dirty="0"/>
              <a:t>Off-path accelerators – hardware acceleration</a:t>
            </a:r>
          </a:p>
          <a:p>
            <a:pPr lvl="1"/>
            <a:r>
              <a:rPr lang="en-US" dirty="0"/>
              <a:t>GPU, FPGA</a:t>
            </a:r>
          </a:p>
          <a:p>
            <a:r>
              <a:rPr lang="en-US" dirty="0"/>
              <a:t>On-path accelerators – data filtering</a:t>
            </a:r>
          </a:p>
          <a:p>
            <a:pPr lvl="1"/>
            <a:r>
              <a:rPr lang="en-US" dirty="0"/>
              <a:t>Switches </a:t>
            </a:r>
          </a:p>
          <a:p>
            <a:pPr lvl="1"/>
            <a:endParaRPr lang="en-US" dirty="0"/>
          </a:p>
          <a:p>
            <a:pPr marL="128016" lvl="1" indent="0">
              <a:buNone/>
            </a:pPr>
            <a:r>
              <a:rPr lang="en-US" sz="2000" dirty="0"/>
              <a:t>NICs can accommodate a bit of both worlds.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9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7458020" cy="4023360"/>
          </a:xfrm>
        </p:spPr>
        <p:txBody>
          <a:bodyPr>
            <a:normAutofit/>
          </a:bodyPr>
          <a:lstStyle/>
          <a:p>
            <a:r>
              <a:rPr lang="en-US" b="1" dirty="0"/>
              <a:t>Off-path accelerators – hardware acceleration</a:t>
            </a:r>
          </a:p>
          <a:p>
            <a:pPr lvl="1"/>
            <a:r>
              <a:rPr lang="en-US" b="1" dirty="0"/>
              <a:t>GPU, FPGA</a:t>
            </a:r>
          </a:p>
          <a:p>
            <a:r>
              <a:rPr lang="en-US" dirty="0"/>
              <a:t>On-path accelerators – data filtering</a:t>
            </a:r>
          </a:p>
          <a:p>
            <a:pPr lvl="1"/>
            <a:r>
              <a:rPr lang="en-US" dirty="0"/>
              <a:t>Switches </a:t>
            </a:r>
          </a:p>
          <a:p>
            <a:pPr lvl="1"/>
            <a:endParaRPr lang="en-US" dirty="0"/>
          </a:p>
          <a:p>
            <a:pPr marL="128016" lvl="1" indent="0">
              <a:buNone/>
            </a:pPr>
            <a:r>
              <a:rPr lang="en-US" sz="2000" dirty="0"/>
              <a:t>NICs can accommodate a bit of both worlds.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Off-path ACCELERATORS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923825" cy="4023360"/>
          </a:xfrm>
        </p:spPr>
        <p:txBody>
          <a:bodyPr>
            <a:normAutofit/>
          </a:bodyPr>
          <a:lstStyle/>
          <a:p>
            <a:r>
              <a:rPr lang="en-US" dirty="0"/>
              <a:t>Core library acceleration</a:t>
            </a:r>
          </a:p>
          <a:p>
            <a:pPr lvl="1"/>
            <a:r>
              <a:rPr lang="en-US" dirty="0"/>
              <a:t>Serialization </a:t>
            </a:r>
          </a:p>
          <a:p>
            <a:pPr lvl="1"/>
            <a:r>
              <a:rPr lang="en-US" dirty="0"/>
              <a:t>Sorting</a:t>
            </a:r>
          </a:p>
          <a:p>
            <a:pPr lvl="1"/>
            <a:endParaRPr lang="en-US" dirty="0"/>
          </a:p>
          <a:p>
            <a:r>
              <a:rPr lang="en-US" dirty="0"/>
              <a:t>Third-party lib acceleration</a:t>
            </a:r>
          </a:p>
          <a:p>
            <a:pPr lvl="1"/>
            <a:r>
              <a:rPr lang="en-US" dirty="0"/>
              <a:t>Integrating FPGAs/GPUs with Spark to enable accelerating workloads running on top of it</a:t>
            </a:r>
          </a:p>
          <a:p>
            <a:pPr lvl="1"/>
            <a:r>
              <a:rPr lang="en-US" dirty="0"/>
              <a:t>E.g., Linear regression, FFT</a:t>
            </a:r>
          </a:p>
        </p:txBody>
      </p:sp>
    </p:spTree>
    <p:extLst>
      <p:ext uri="{BB962C8B-B14F-4D97-AF65-F5344CB8AC3E}">
        <p14:creationId xmlns:p14="http://schemas.microsoft.com/office/powerpoint/2010/main" val="327050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Off-path ACCELERATORS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923825" cy="4023360"/>
          </a:xfrm>
        </p:spPr>
        <p:txBody>
          <a:bodyPr>
            <a:normAutofit/>
          </a:bodyPr>
          <a:lstStyle/>
          <a:p>
            <a:r>
              <a:rPr lang="en-US" b="1" dirty="0"/>
              <a:t>Core library acceleration</a:t>
            </a:r>
          </a:p>
          <a:p>
            <a:pPr lvl="1"/>
            <a:r>
              <a:rPr lang="en-US" b="1" dirty="0"/>
              <a:t>Serialization</a:t>
            </a:r>
            <a:endParaRPr lang="en-US" dirty="0"/>
          </a:p>
          <a:p>
            <a:pPr lvl="1"/>
            <a:r>
              <a:rPr lang="en-US" dirty="0"/>
              <a:t>Sorting</a:t>
            </a:r>
          </a:p>
          <a:p>
            <a:pPr marL="128016" lvl="1" indent="0">
              <a:buNone/>
            </a:pPr>
            <a:endParaRPr lang="en-US" dirty="0"/>
          </a:p>
          <a:p>
            <a:r>
              <a:rPr lang="en-US" strike="sngStrike" dirty="0"/>
              <a:t>Third-party lib acceleration</a:t>
            </a:r>
          </a:p>
          <a:p>
            <a:pPr lvl="1"/>
            <a:r>
              <a:rPr lang="en-US" strike="sngStrike" dirty="0"/>
              <a:t>Integrating FPGAs/GPUs with Spark to enable accelerating workloads running on top of it</a:t>
            </a:r>
          </a:p>
          <a:p>
            <a:pPr lvl="1"/>
            <a:r>
              <a:rPr lang="en-US" strike="sngStrike" dirty="0"/>
              <a:t>E.g., Linear regression, FFT</a:t>
            </a:r>
          </a:p>
        </p:txBody>
      </p:sp>
    </p:spTree>
    <p:extLst>
      <p:ext uri="{BB962C8B-B14F-4D97-AF65-F5344CB8AC3E}">
        <p14:creationId xmlns:p14="http://schemas.microsoft.com/office/powerpoint/2010/main" val="281348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H/W BASED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726041" cy="4023360"/>
          </a:xfrm>
        </p:spPr>
        <p:txBody>
          <a:bodyPr>
            <a:normAutofit/>
          </a:bodyPr>
          <a:lstStyle/>
          <a:p>
            <a:r>
              <a:rPr lang="en-US" dirty="0"/>
              <a:t>Cereal: A Specialized Architecture for Object </a:t>
            </a:r>
            <a:r>
              <a:rPr lang="en-US" u="sng" dirty="0"/>
              <a:t>Serialization</a:t>
            </a:r>
            <a:r>
              <a:rPr lang="en-US" dirty="0"/>
              <a:t> with Applications to Big </a:t>
            </a:r>
            <a:r>
              <a:rPr lang="en-US" u="sng" dirty="0"/>
              <a:t>Data Analytics</a:t>
            </a:r>
            <a:r>
              <a:rPr lang="en-US" dirty="0"/>
              <a:t>, </a:t>
            </a:r>
            <a:r>
              <a:rPr lang="en-US" i="1" dirty="0"/>
              <a:t>ISCA’ 20</a:t>
            </a:r>
          </a:p>
          <a:p>
            <a:pPr lvl="1"/>
            <a:r>
              <a:rPr lang="en-US" dirty="0"/>
              <a:t>Designing serialization technique to avail “Object-level” parallelism</a:t>
            </a:r>
          </a:p>
          <a:p>
            <a:pPr lvl="1"/>
            <a:r>
              <a:rPr lang="en-US" dirty="0"/>
              <a:t>Special hardware to exploit this </a:t>
            </a:r>
          </a:p>
          <a:p>
            <a:pPr lvl="1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1F2C49-0E3E-401E-B472-27F657D1F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91" y="2286000"/>
            <a:ext cx="5929209" cy="340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0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H/W BASED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726041" cy="4023360"/>
          </a:xfrm>
        </p:spPr>
        <p:txBody>
          <a:bodyPr>
            <a:normAutofit/>
          </a:bodyPr>
          <a:lstStyle/>
          <a:p>
            <a:r>
              <a:rPr lang="en-US" dirty="0"/>
              <a:t>Cereal: A Specialized Architecture for Object </a:t>
            </a:r>
            <a:r>
              <a:rPr lang="en-US" u="sng" dirty="0"/>
              <a:t>Serialization</a:t>
            </a:r>
            <a:r>
              <a:rPr lang="en-US" dirty="0"/>
              <a:t> with Applications to Big </a:t>
            </a:r>
            <a:r>
              <a:rPr lang="en-US" u="sng" dirty="0"/>
              <a:t>Data Analytics</a:t>
            </a:r>
            <a:r>
              <a:rPr lang="en-US" dirty="0"/>
              <a:t>, </a:t>
            </a:r>
            <a:r>
              <a:rPr lang="en-US" i="1" dirty="0"/>
              <a:t>ISCA’ 20</a:t>
            </a:r>
          </a:p>
          <a:p>
            <a:pPr lvl="1"/>
            <a:r>
              <a:rPr lang="en-US" dirty="0"/>
              <a:t>Designing serialization technique to avail “Object-level” parallelism</a:t>
            </a:r>
          </a:p>
          <a:p>
            <a:pPr lvl="1"/>
            <a:r>
              <a:rPr lang="en-US" dirty="0"/>
              <a:t>Special hardware to exploit this </a:t>
            </a:r>
          </a:p>
          <a:p>
            <a:pPr lvl="1"/>
            <a:endParaRPr lang="en-US" dirty="0"/>
          </a:p>
          <a:p>
            <a:r>
              <a:rPr lang="en-US" dirty="0"/>
              <a:t>On-chip accelerator… </a:t>
            </a:r>
          </a:p>
          <a:p>
            <a:pPr lvl="1"/>
            <a:r>
              <a:rPr lang="en-US" dirty="0"/>
              <a:t>Direct access to DRAM</a:t>
            </a:r>
          </a:p>
          <a:p>
            <a:pPr lvl="1"/>
            <a:r>
              <a:rPr lang="en-US" dirty="0"/>
              <a:t>TLB</a:t>
            </a:r>
          </a:p>
          <a:p>
            <a:pPr lvl="1"/>
            <a:r>
              <a:rPr lang="en-US" dirty="0"/>
              <a:t>Cache coherent access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2EB67C-0DB3-4A14-9C13-3D6D3586B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64" y="2661431"/>
            <a:ext cx="6051032" cy="327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2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H/W BASED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586907" cy="4023360"/>
          </a:xfrm>
        </p:spPr>
        <p:txBody>
          <a:bodyPr>
            <a:normAutofit/>
          </a:bodyPr>
          <a:lstStyle/>
          <a:p>
            <a:r>
              <a:rPr lang="en-US" dirty="0"/>
              <a:t>Other works (based in SSD):</a:t>
            </a:r>
          </a:p>
          <a:p>
            <a:r>
              <a:rPr lang="en-US" dirty="0"/>
              <a:t>Morpheus: Creating Application Objects Efficiently for Heterogeneous Computing, </a:t>
            </a:r>
            <a:r>
              <a:rPr lang="en-US" i="1" dirty="0"/>
              <a:t>ISCA’16</a:t>
            </a:r>
            <a:r>
              <a:rPr lang="en-US" dirty="0"/>
              <a:t> – from UCSD</a:t>
            </a:r>
          </a:p>
          <a:p>
            <a:r>
              <a:rPr lang="en-US" dirty="0"/>
              <a:t>HODS: Hardware Object Deserialization Inside SSD Storage, </a:t>
            </a:r>
            <a:r>
              <a:rPr lang="en-US" i="1" dirty="0"/>
              <a:t>FCCM’18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0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 FOR 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86000"/>
            <a:ext cx="8067621" cy="4023360"/>
          </a:xfrm>
        </p:spPr>
        <p:txBody>
          <a:bodyPr>
            <a:normAutofit/>
          </a:bodyPr>
          <a:lstStyle/>
          <a:p>
            <a:r>
              <a:rPr lang="en-US" dirty="0"/>
              <a:t>Explore off-path (PCIe) acceleration solutions (e.g., FPGA-based).</a:t>
            </a:r>
          </a:p>
          <a:p>
            <a:r>
              <a:rPr lang="en-US" dirty="0"/>
              <a:t>Morphing these to NICs.</a:t>
            </a:r>
          </a:p>
          <a:p>
            <a:pPr lvl="1"/>
            <a:r>
              <a:rPr lang="en-US" dirty="0"/>
              <a:t>Closer-to-network computation – like shuffle</a:t>
            </a:r>
          </a:p>
          <a:p>
            <a:pPr lvl="1"/>
            <a:r>
              <a:rPr lang="en-US" dirty="0"/>
              <a:t>Avoid two-way communication across PCIe</a:t>
            </a:r>
          </a:p>
          <a:p>
            <a:pPr lvl="1"/>
            <a:r>
              <a:rPr lang="en-US" dirty="0"/>
              <a:t>Other factors ?</a:t>
            </a:r>
          </a:p>
        </p:txBody>
      </p:sp>
    </p:spTree>
    <p:extLst>
      <p:ext uri="{BB962C8B-B14F-4D97-AF65-F5344CB8AC3E}">
        <p14:creationId xmlns:p14="http://schemas.microsoft.com/office/powerpoint/2010/main" val="2203007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3273</TotalTime>
  <Words>290</Words>
  <Application>Microsoft Macintosh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ACCELERATING SPARK</vt:lpstr>
      <vt:lpstr>LITERATURE</vt:lpstr>
      <vt:lpstr>LITERATURE</vt:lpstr>
      <vt:lpstr>Off-path ACCELERATORS</vt:lpstr>
      <vt:lpstr>Off-path ACCELERATORS</vt:lpstr>
      <vt:lpstr>H/W BASED SERIALIZATION</vt:lpstr>
      <vt:lpstr>H/W BASED SERIALIZATION</vt:lpstr>
      <vt:lpstr>H/W BASED SERIALIZATION</vt:lpstr>
      <vt:lpstr>The APPROACH FOR NICs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Yelam</dc:creator>
  <cp:lastModifiedBy>Anil kumar Yelam</cp:lastModifiedBy>
  <cp:revision>33</cp:revision>
  <dcterms:created xsi:type="dcterms:W3CDTF">2020-08-17T19:21:03Z</dcterms:created>
  <dcterms:modified xsi:type="dcterms:W3CDTF">2020-08-27T00:45:09Z</dcterms:modified>
</cp:coreProperties>
</file>