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sldIdLst>
    <p:sldId id="298" r:id="rId2"/>
    <p:sldId id="289" r:id="rId3"/>
    <p:sldId id="304" r:id="rId4"/>
    <p:sldId id="303" r:id="rId5"/>
    <p:sldId id="305" r:id="rId6"/>
    <p:sldId id="309" r:id="rId7"/>
    <p:sldId id="310" r:id="rId8"/>
    <p:sldId id="311" r:id="rId9"/>
    <p:sldId id="299" r:id="rId10"/>
    <p:sldId id="308" r:id="rId11"/>
    <p:sldId id="302" r:id="rId12"/>
    <p:sldId id="291" r:id="rId13"/>
    <p:sldId id="307" r:id="rId14"/>
    <p:sldId id="300" r:id="rId15"/>
    <p:sldId id="294" r:id="rId16"/>
    <p:sldId id="301" r:id="rId17"/>
    <p:sldId id="29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2" autoAdjust="0"/>
    <p:restoredTop sz="94660"/>
  </p:normalViewPr>
  <p:slideViewPr>
    <p:cSldViewPr snapToGrid="0">
      <p:cViewPr varScale="1">
        <p:scale>
          <a:sx n="95" d="100"/>
          <a:sy n="95" d="100"/>
        </p:scale>
        <p:origin x="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55F8C1A-801D-4EF0-87E0-5A3DEB213AE7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707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2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8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5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2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2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1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83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2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1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55F8C1A-801D-4EF0-87E0-5A3DEB213AE7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1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6F62-46E4-CF44-A476-4D5F015B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/>
              <a:t>UPDAte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221F-73D7-854D-A7AA-682AC30E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17595" cy="4023360"/>
          </a:xfrm>
        </p:spPr>
        <p:txBody>
          <a:bodyPr/>
          <a:lstStyle/>
          <a:p>
            <a:pPr marL="128016" lvl="1" indent="0">
              <a:buNone/>
            </a:pPr>
            <a:r>
              <a:rPr lang="en-US" sz="2400" dirty="0"/>
              <a:t>Learning more about JVM and DMA</a:t>
            </a:r>
          </a:p>
          <a:p>
            <a:pPr marL="128016" lvl="1" indent="0">
              <a:buNone/>
            </a:pPr>
            <a:r>
              <a:rPr lang="en-US" sz="2400" dirty="0"/>
              <a:t>Read a couple of related papers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98971-E2DC-804F-AC13-5B0F38CE5A4D}"/>
              </a:ext>
            </a:extLst>
          </p:cNvPr>
          <p:cNvSpPr txBox="1"/>
          <p:nvPr/>
        </p:nvSpPr>
        <p:spPr>
          <a:xfrm>
            <a:off x="1676400" y="259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9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6F62-46E4-CF44-A476-4D5F015B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221F-73D7-854D-A7AA-682AC30E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17595" cy="4023360"/>
          </a:xfrm>
        </p:spPr>
        <p:txBody>
          <a:bodyPr>
            <a:normAutofit/>
          </a:bodyPr>
          <a:lstStyle/>
          <a:p>
            <a:r>
              <a:rPr lang="en-US" sz="2800" dirty="0"/>
              <a:t>To keep DMA performant – </a:t>
            </a:r>
          </a:p>
          <a:p>
            <a:endParaRPr lang="en-US" sz="2800" dirty="0"/>
          </a:p>
          <a:p>
            <a:pPr lvl="1"/>
            <a:r>
              <a:rPr lang="en-US" sz="2400" dirty="0"/>
              <a:t>Permanently mapped buffers – but a guaranteed memory copy</a:t>
            </a:r>
          </a:p>
          <a:p>
            <a:pPr lvl="1"/>
            <a:r>
              <a:rPr lang="en-US" sz="2400" dirty="0" err="1"/>
              <a:t>Hugepages</a:t>
            </a:r>
            <a:r>
              <a:rPr lang="en-US" sz="2400" dirty="0"/>
              <a:t> – but not realistic</a:t>
            </a:r>
          </a:p>
          <a:p>
            <a:pPr lvl="1"/>
            <a:r>
              <a:rPr lang="en-US" sz="2400" b="1" dirty="0"/>
              <a:t>Amortize</a:t>
            </a:r>
            <a:r>
              <a:rPr lang="en-US" sz="2400" dirty="0"/>
              <a:t> – keep data close and map/</a:t>
            </a:r>
            <a:r>
              <a:rPr lang="en-US" sz="2400" dirty="0" err="1"/>
              <a:t>unmap</a:t>
            </a:r>
            <a:r>
              <a:rPr lang="en-US" sz="2400" dirty="0"/>
              <a:t> only every once in a while</a:t>
            </a:r>
          </a:p>
          <a:p>
            <a:pPr marL="128016" lvl="1" indent="0">
              <a:buNone/>
            </a:pPr>
            <a:r>
              <a:rPr lang="en-US" sz="2400" dirty="0"/>
              <a:t>(Previous work?)</a:t>
            </a:r>
          </a:p>
          <a:p>
            <a:pPr marL="1280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9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6F62-46E4-CF44-A476-4D5F015B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221F-73D7-854D-A7AA-682AC30E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17595" cy="4023360"/>
          </a:xfrm>
        </p:spPr>
        <p:txBody>
          <a:bodyPr/>
          <a:lstStyle/>
          <a:p>
            <a:r>
              <a:rPr lang="en-US" sz="2400" dirty="0"/>
              <a:t>How much can we further improve performance by eliminating those last-mile memory copies?</a:t>
            </a:r>
          </a:p>
          <a:p>
            <a:r>
              <a:rPr lang="en-US" sz="2400" dirty="0"/>
              <a:t>Understanding JVM object layout, </a:t>
            </a:r>
            <a:r>
              <a:rPr lang="en-US" sz="2400" dirty="0" err="1"/>
              <a:t>DMAing</a:t>
            </a:r>
            <a:r>
              <a:rPr lang="en-US" sz="2400" dirty="0"/>
              <a:t> to managed heap, etc.</a:t>
            </a:r>
          </a:p>
          <a:p>
            <a:endParaRPr lang="en-US" sz="2400" dirty="0"/>
          </a:p>
          <a:p>
            <a:r>
              <a:rPr lang="en-US" sz="2400" dirty="0"/>
              <a:t>Emailed Skyway author for code.</a:t>
            </a:r>
          </a:p>
          <a:p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6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MISC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D0A5A-D4C5-FF4F-9274-FE07AABE6B13}"/>
              </a:ext>
            </a:extLst>
          </p:cNvPr>
          <p:cNvSpPr txBox="1"/>
          <p:nvPr/>
        </p:nvSpPr>
        <p:spPr>
          <a:xfrm>
            <a:off x="2125980" y="284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226FB-20E1-4F43-AE24-480A81F79AFF}"/>
              </a:ext>
            </a:extLst>
          </p:cNvPr>
          <p:cNvSpPr txBox="1"/>
          <p:nvPr/>
        </p:nvSpPr>
        <p:spPr>
          <a:xfrm>
            <a:off x="3246120" y="2476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9A052B-624B-D547-9F3B-D6528EE7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666210" cy="35890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6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</a:t>
            </a:r>
            <a:r>
              <a:rPr lang="en-US" dirty="0"/>
              <a:t>DES WITH NIC: APPROACH?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D0A5A-D4C5-FF4F-9274-FE07AABE6B13}"/>
              </a:ext>
            </a:extLst>
          </p:cNvPr>
          <p:cNvSpPr txBox="1"/>
          <p:nvPr/>
        </p:nvSpPr>
        <p:spPr>
          <a:xfrm>
            <a:off x="2125980" y="284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226FB-20E1-4F43-AE24-480A81F79AFF}"/>
              </a:ext>
            </a:extLst>
          </p:cNvPr>
          <p:cNvSpPr txBox="1"/>
          <p:nvPr/>
        </p:nvSpPr>
        <p:spPr>
          <a:xfrm>
            <a:off x="3246120" y="2476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9A052B-624B-D547-9F3B-D6528EE7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666210" cy="3589020"/>
          </a:xfrm>
        </p:spPr>
        <p:txBody>
          <a:bodyPr>
            <a:normAutofit/>
          </a:bodyPr>
          <a:lstStyle/>
          <a:p>
            <a:r>
              <a:rPr lang="en-US" dirty="0"/>
              <a:t>Needs traversal to collect all pieces</a:t>
            </a:r>
          </a:p>
          <a:p>
            <a:pPr lvl="1"/>
            <a:r>
              <a:rPr lang="en-US" dirty="0"/>
              <a:t>Cannot do this from NIC – too much delay between references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80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</a:t>
            </a:r>
            <a:r>
              <a:rPr lang="en-US" dirty="0"/>
              <a:t>DES WITH NIC: WITH NO CPU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D0A5A-D4C5-FF4F-9274-FE07AABE6B13}"/>
              </a:ext>
            </a:extLst>
          </p:cNvPr>
          <p:cNvSpPr txBox="1"/>
          <p:nvPr/>
        </p:nvSpPr>
        <p:spPr>
          <a:xfrm>
            <a:off x="2125980" y="284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226FB-20E1-4F43-AE24-480A81F79AFF}"/>
              </a:ext>
            </a:extLst>
          </p:cNvPr>
          <p:cNvSpPr txBox="1"/>
          <p:nvPr/>
        </p:nvSpPr>
        <p:spPr>
          <a:xfrm>
            <a:off x="3246120" y="2476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9A052B-624B-D547-9F3B-D6528EE7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666210" cy="3589020"/>
          </a:xfrm>
        </p:spPr>
        <p:txBody>
          <a:bodyPr>
            <a:normAutofit/>
          </a:bodyPr>
          <a:lstStyle/>
          <a:p>
            <a:r>
              <a:rPr lang="en-US" dirty="0"/>
              <a:t>Needs traversal to collect all pieces</a:t>
            </a:r>
          </a:p>
          <a:p>
            <a:pPr lvl="1"/>
            <a:r>
              <a:rPr lang="en-US" dirty="0"/>
              <a:t>Cannot do this from NIC – too much delay between references</a:t>
            </a:r>
          </a:p>
          <a:p>
            <a:pPr lvl="1"/>
            <a:endParaRPr lang="en-US" dirty="0"/>
          </a:p>
          <a:p>
            <a:r>
              <a:rPr lang="en-US" dirty="0"/>
              <a:t>All pieces in one go (Without CPU’s help)</a:t>
            </a:r>
          </a:p>
          <a:p>
            <a:pPr lvl="1"/>
            <a:r>
              <a:rPr lang="en-US" dirty="0"/>
              <a:t>Offsets determined in the NIC</a:t>
            </a:r>
          </a:p>
          <a:p>
            <a:pPr lvl="1"/>
            <a:r>
              <a:rPr lang="en-US" dirty="0"/>
              <a:t>Assuming all pieces are close</a:t>
            </a:r>
          </a:p>
          <a:p>
            <a:pPr lvl="1"/>
            <a:r>
              <a:rPr lang="en-US" dirty="0"/>
              <a:t>Not contiguous – so extra data copied at bandwidth cost</a:t>
            </a:r>
          </a:p>
          <a:p>
            <a:pPr lvl="1"/>
            <a:r>
              <a:rPr lang="en-US" dirty="0"/>
              <a:t>Cannot span multiple pages – IOVA different from VA</a:t>
            </a:r>
          </a:p>
          <a:p>
            <a:pPr lvl="1"/>
            <a:r>
              <a:rPr lang="en-US" dirty="0"/>
              <a:t>Needs huge pages - not realistic</a:t>
            </a:r>
          </a:p>
          <a:p>
            <a:pPr marL="310896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64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</a:t>
            </a:r>
            <a:r>
              <a:rPr lang="en-US" dirty="0"/>
              <a:t>DES WITH NIC: With CPU assistance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D0A5A-D4C5-FF4F-9274-FE07AABE6B13}"/>
              </a:ext>
            </a:extLst>
          </p:cNvPr>
          <p:cNvSpPr txBox="1"/>
          <p:nvPr/>
        </p:nvSpPr>
        <p:spPr>
          <a:xfrm>
            <a:off x="2125980" y="284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226FB-20E1-4F43-AE24-480A81F79AFF}"/>
              </a:ext>
            </a:extLst>
          </p:cNvPr>
          <p:cNvSpPr txBox="1"/>
          <p:nvPr/>
        </p:nvSpPr>
        <p:spPr>
          <a:xfrm>
            <a:off x="3246120" y="2476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9A052B-624B-D547-9F3B-D6528EE7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302752" cy="3589020"/>
          </a:xfrm>
        </p:spPr>
        <p:txBody>
          <a:bodyPr>
            <a:normAutofit/>
          </a:bodyPr>
          <a:lstStyle/>
          <a:p>
            <a:r>
              <a:rPr lang="en-US" dirty="0"/>
              <a:t>CPU traversal and Making a Scatter-Gather list</a:t>
            </a:r>
          </a:p>
          <a:p>
            <a:pPr lvl="1"/>
            <a:r>
              <a:rPr lang="en-US" dirty="0"/>
              <a:t>Collect all pages the object spans</a:t>
            </a:r>
          </a:p>
          <a:p>
            <a:pPr lvl="1"/>
            <a:r>
              <a:rPr lang="en-US" dirty="0"/>
              <a:t>Adjust references (in place) and send SG to NIC</a:t>
            </a:r>
          </a:p>
          <a:p>
            <a:pPr lvl="1"/>
            <a:r>
              <a:rPr lang="en-US" dirty="0"/>
              <a:t>Might end with lot of individual/small DMAs for each object</a:t>
            </a:r>
          </a:p>
          <a:p>
            <a:pPr lvl="1"/>
            <a:r>
              <a:rPr lang="en-US" dirty="0"/>
              <a:t>May be batch it for multiple records?</a:t>
            </a:r>
          </a:p>
          <a:p>
            <a:pPr lvl="1"/>
            <a:endParaRPr lang="en-US" dirty="0"/>
          </a:p>
          <a:p>
            <a:r>
              <a:rPr lang="en-US" dirty="0"/>
              <a:t>CPU Collecting all pieces into single piece</a:t>
            </a:r>
          </a:p>
          <a:p>
            <a:pPr lvl="1"/>
            <a:r>
              <a:rPr lang="en-US" dirty="0"/>
              <a:t>Still better than traditional serializers – But it’s just (Skyway + </a:t>
            </a:r>
            <a:r>
              <a:rPr lang="en-US" dirty="0" err="1"/>
              <a:t>SparkRDMA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Con: The with-in app copy is still there.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D9C95-04E0-A14F-ADCC-5995D3577942}"/>
              </a:ext>
            </a:extLst>
          </p:cNvPr>
          <p:cNvSpPr txBox="1"/>
          <p:nvPr/>
        </p:nvSpPr>
        <p:spPr>
          <a:xfrm>
            <a:off x="1793631" y="27314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74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</a:t>
            </a:r>
            <a:r>
              <a:rPr lang="en-US" b="1" dirty="0"/>
              <a:t>DES</a:t>
            </a:r>
            <a:r>
              <a:rPr lang="en-US" dirty="0"/>
              <a:t> WITH NIC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D0A5A-D4C5-FF4F-9274-FE07AABE6B13}"/>
              </a:ext>
            </a:extLst>
          </p:cNvPr>
          <p:cNvSpPr txBox="1"/>
          <p:nvPr/>
        </p:nvSpPr>
        <p:spPr>
          <a:xfrm>
            <a:off x="2125980" y="284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226FB-20E1-4F43-AE24-480A81F79AFF}"/>
              </a:ext>
            </a:extLst>
          </p:cNvPr>
          <p:cNvSpPr txBox="1"/>
          <p:nvPr/>
        </p:nvSpPr>
        <p:spPr>
          <a:xfrm>
            <a:off x="3246120" y="2476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9A052B-624B-D547-9F3B-D6528EE7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302752" cy="3589020"/>
          </a:xfrm>
        </p:spPr>
        <p:txBody>
          <a:bodyPr>
            <a:normAutofit/>
          </a:bodyPr>
          <a:lstStyle/>
          <a:p>
            <a:r>
              <a:rPr lang="en-US" dirty="0"/>
              <a:t>Object can be in one piece – no need to break it up</a:t>
            </a:r>
          </a:p>
          <a:p>
            <a:r>
              <a:rPr lang="en-US" dirty="0"/>
              <a:t>But two things:</a:t>
            </a:r>
          </a:p>
          <a:p>
            <a:pPr lvl="1"/>
            <a:r>
              <a:rPr lang="en-US" dirty="0"/>
              <a:t>Update reference addresses in the new VA</a:t>
            </a:r>
          </a:p>
          <a:p>
            <a:pPr lvl="1"/>
            <a:r>
              <a:rPr lang="en-US" dirty="0"/>
              <a:t>Update few things in object headers</a:t>
            </a:r>
          </a:p>
          <a:p>
            <a:pPr lvl="1"/>
            <a:endParaRPr lang="en-US" dirty="0"/>
          </a:p>
          <a:p>
            <a:r>
              <a:rPr lang="en-US" dirty="0"/>
              <a:t>Who does it? CPU or NIC… </a:t>
            </a:r>
          </a:p>
          <a:p>
            <a:r>
              <a:rPr lang="en-US" dirty="0"/>
              <a:t>Batching for better throughput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D9C95-04E0-A14F-ADCC-5995D3577942}"/>
              </a:ext>
            </a:extLst>
          </p:cNvPr>
          <p:cNvSpPr txBox="1"/>
          <p:nvPr/>
        </p:nvSpPr>
        <p:spPr>
          <a:xfrm>
            <a:off x="1793631" y="27314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36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D0A5A-D4C5-FF4F-9274-FE07AABE6B13}"/>
              </a:ext>
            </a:extLst>
          </p:cNvPr>
          <p:cNvSpPr txBox="1"/>
          <p:nvPr/>
        </p:nvSpPr>
        <p:spPr>
          <a:xfrm>
            <a:off x="2125980" y="284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226FB-20E1-4F43-AE24-480A81F79AFF}"/>
              </a:ext>
            </a:extLst>
          </p:cNvPr>
          <p:cNvSpPr txBox="1"/>
          <p:nvPr/>
        </p:nvSpPr>
        <p:spPr>
          <a:xfrm>
            <a:off x="3246120" y="2476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9A052B-624B-D547-9F3B-D6528EE7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302752" cy="3589020"/>
          </a:xfrm>
        </p:spPr>
        <p:txBody>
          <a:bodyPr>
            <a:normAutofit/>
          </a:bodyPr>
          <a:lstStyle/>
          <a:p>
            <a:r>
              <a:rPr lang="en-US" dirty="0"/>
              <a:t>Lot of options/challenges</a:t>
            </a:r>
          </a:p>
          <a:p>
            <a:pPr lvl="1"/>
            <a:r>
              <a:rPr lang="en-US" dirty="0"/>
              <a:t>Setting up JVM and NIC with DMA</a:t>
            </a:r>
          </a:p>
          <a:p>
            <a:pPr lvl="1"/>
            <a:r>
              <a:rPr lang="en-US" dirty="0"/>
              <a:t>Play with reading/writing objects…</a:t>
            </a:r>
          </a:p>
          <a:p>
            <a:pPr lvl="1"/>
            <a:endParaRPr lang="en-US" dirty="0"/>
          </a:p>
          <a:p>
            <a:r>
              <a:rPr lang="en-US" dirty="0"/>
              <a:t>High-level question: What does it take to read/write data from/to the right place (final application-specified location) given current state of DMA and small pages in a performant way?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4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SER/DES in SPARK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576761-02E6-E84A-B2D8-BB5B83E7F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17" y="2482532"/>
            <a:ext cx="9401083" cy="345497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7206CF-3203-5842-9A76-6DF6578C6343}"/>
              </a:ext>
            </a:extLst>
          </p:cNvPr>
          <p:cNvSpPr txBox="1"/>
          <p:nvPr/>
        </p:nvSpPr>
        <p:spPr>
          <a:xfrm>
            <a:off x="5119419" y="6072729"/>
            <a:ext cx="1848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CPU Breakdown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A5C81-CEE4-6940-84AE-73261ED9084A}"/>
              </a:ext>
            </a:extLst>
          </p:cNvPr>
          <p:cNvSpPr/>
          <p:nvPr/>
        </p:nvSpPr>
        <p:spPr>
          <a:xfrm>
            <a:off x="2810435" y="2622176"/>
            <a:ext cx="1976718" cy="3361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2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6F62-46E4-CF44-A476-4D5F015B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SER/DES WITH 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221F-73D7-854D-A7AA-682AC30E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17595" cy="4023360"/>
          </a:xfrm>
        </p:spPr>
        <p:txBody>
          <a:bodyPr/>
          <a:lstStyle/>
          <a:p>
            <a:pPr marL="128016" lvl="1" indent="0">
              <a:buNone/>
            </a:pPr>
            <a:r>
              <a:rPr lang="en-US" sz="2400" dirty="0"/>
              <a:t>Direct object copy as much as possible</a:t>
            </a:r>
          </a:p>
          <a:p>
            <a:pPr lvl="1"/>
            <a:r>
              <a:rPr lang="en-US" sz="2400" dirty="0"/>
              <a:t>To avoid time spent in traditional serializers</a:t>
            </a:r>
            <a:endParaRPr lang="en-US" sz="2000" dirty="0"/>
          </a:p>
          <a:p>
            <a:pPr marL="128016" lvl="1" indent="0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98971-E2DC-804F-AC13-5B0F38CE5A4D}"/>
              </a:ext>
            </a:extLst>
          </p:cNvPr>
          <p:cNvSpPr txBox="1"/>
          <p:nvPr/>
        </p:nvSpPr>
        <p:spPr>
          <a:xfrm>
            <a:off x="1676400" y="259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1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6F62-46E4-CF44-A476-4D5F015B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Traditional Serializers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221F-73D7-854D-A7AA-682AC30E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17595" cy="4023360"/>
          </a:xfrm>
        </p:spPr>
        <p:txBody>
          <a:bodyPr/>
          <a:lstStyle/>
          <a:p>
            <a:pPr lvl="1"/>
            <a:r>
              <a:rPr lang="en-US" sz="2400" dirty="0"/>
              <a:t>Written as Java libraries – no access to underlying object headers, etc.</a:t>
            </a:r>
          </a:p>
          <a:p>
            <a:pPr lvl="1"/>
            <a:r>
              <a:rPr lang="en-US" sz="2400" dirty="0"/>
              <a:t>Cannot copy an object as is – needs changes in JVM</a:t>
            </a:r>
          </a:p>
          <a:p>
            <a:pPr lvl="2"/>
            <a:endParaRPr lang="en-US" sz="2000" dirty="0"/>
          </a:p>
          <a:p>
            <a:r>
              <a:rPr lang="en-US" sz="2800" dirty="0"/>
              <a:t>Time is spent in:</a:t>
            </a:r>
          </a:p>
          <a:p>
            <a:pPr lvl="1"/>
            <a:r>
              <a:rPr lang="en-US" sz="2400" dirty="0"/>
              <a:t>Computation spent in converting objects from/to JVM-format </a:t>
            </a:r>
          </a:p>
          <a:p>
            <a:pPr lvl="1"/>
            <a:r>
              <a:rPr lang="en-US" sz="2400" dirty="0"/>
              <a:t>Memory copies in gathering/allocating objects </a:t>
            </a:r>
          </a:p>
          <a:p>
            <a:pPr lvl="1"/>
            <a:r>
              <a:rPr lang="en-US" sz="2400" dirty="0"/>
              <a:t>Memory copies when using sockets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98971-E2DC-804F-AC13-5B0F38CE5A4D}"/>
              </a:ext>
            </a:extLst>
          </p:cNvPr>
          <p:cNvSpPr txBox="1"/>
          <p:nvPr/>
        </p:nvSpPr>
        <p:spPr>
          <a:xfrm>
            <a:off x="1676400" y="259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2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6F62-46E4-CF44-A476-4D5F015B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SER/DES WITH 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221F-73D7-854D-A7AA-682AC30E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17595" cy="4023360"/>
          </a:xfrm>
        </p:spPr>
        <p:txBody>
          <a:bodyPr/>
          <a:lstStyle/>
          <a:p>
            <a:pPr marL="128016" lvl="1" indent="0">
              <a:buNone/>
            </a:pPr>
            <a:endParaRPr lang="en-US" sz="2400" dirty="0"/>
          </a:p>
          <a:p>
            <a:pPr marL="128016" lvl="1" indent="0">
              <a:buNone/>
            </a:pPr>
            <a:r>
              <a:rPr lang="en-US" sz="2400" dirty="0"/>
              <a:t>Time is spent in:</a:t>
            </a:r>
          </a:p>
          <a:p>
            <a:pPr marL="128016" lvl="1" indent="0">
              <a:buNone/>
            </a:pPr>
            <a:endParaRPr lang="en-US" sz="2000" dirty="0"/>
          </a:p>
          <a:p>
            <a:pPr lvl="1"/>
            <a:r>
              <a:rPr lang="en-US" sz="2400" dirty="0"/>
              <a:t>Computation spent in converting objects from/to JVM-format </a:t>
            </a:r>
          </a:p>
          <a:p>
            <a:pPr lvl="1"/>
            <a:r>
              <a:rPr lang="en-US" sz="2400" dirty="0"/>
              <a:t>Memory copies in gathering/allocating objects </a:t>
            </a:r>
          </a:p>
          <a:p>
            <a:pPr lvl="1"/>
            <a:r>
              <a:rPr lang="en-US" sz="2400" dirty="0"/>
              <a:t>Memory copies when using sockets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98971-E2DC-804F-AC13-5B0F38CE5A4D}"/>
              </a:ext>
            </a:extLst>
          </p:cNvPr>
          <p:cNvSpPr txBox="1"/>
          <p:nvPr/>
        </p:nvSpPr>
        <p:spPr>
          <a:xfrm>
            <a:off x="1676400" y="259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5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6F62-46E4-CF44-A476-4D5F015B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SER/DES WITH 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221F-73D7-854D-A7AA-682AC30E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17595" cy="4023360"/>
          </a:xfrm>
        </p:spPr>
        <p:txBody>
          <a:bodyPr/>
          <a:lstStyle/>
          <a:p>
            <a:pPr marL="128016" lvl="1" indent="0">
              <a:buNone/>
            </a:pPr>
            <a:endParaRPr lang="en-US" sz="2400" dirty="0"/>
          </a:p>
          <a:p>
            <a:pPr marL="128016" lvl="1" indent="0">
              <a:buNone/>
            </a:pPr>
            <a:r>
              <a:rPr lang="en-US" sz="2400" dirty="0"/>
              <a:t>Time is spent in:</a:t>
            </a:r>
          </a:p>
          <a:p>
            <a:pPr marL="128016" lvl="1" indent="0">
              <a:buNone/>
            </a:pPr>
            <a:endParaRPr lang="en-US" sz="2000" dirty="0"/>
          </a:p>
          <a:p>
            <a:pPr lvl="1"/>
            <a:r>
              <a:rPr lang="en-US" sz="2400" dirty="0"/>
              <a:t>Computation spent in converting objects from/to JVM-format </a:t>
            </a:r>
          </a:p>
          <a:p>
            <a:pPr lvl="1"/>
            <a:r>
              <a:rPr lang="en-US" sz="2400" dirty="0"/>
              <a:t>Memory copies in gathering/allocating objects </a:t>
            </a:r>
          </a:p>
          <a:p>
            <a:pPr lvl="1"/>
            <a:r>
              <a:rPr lang="en-US" sz="2400" strike="sngStrike" dirty="0"/>
              <a:t>Memory copies when using sockets </a:t>
            </a:r>
            <a:r>
              <a:rPr lang="en-US" sz="2400" dirty="0"/>
              <a:t> </a:t>
            </a:r>
            <a:r>
              <a:rPr lang="en-US" sz="2400" b="1" dirty="0" err="1"/>
              <a:t>SparkRDMA</a:t>
            </a:r>
            <a:endParaRPr lang="en-US" sz="2400" b="1" strike="sngStrike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98971-E2DC-804F-AC13-5B0F38CE5A4D}"/>
              </a:ext>
            </a:extLst>
          </p:cNvPr>
          <p:cNvSpPr txBox="1"/>
          <p:nvPr/>
        </p:nvSpPr>
        <p:spPr>
          <a:xfrm>
            <a:off x="1676400" y="259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6F62-46E4-CF44-A476-4D5F015B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SER/DES WITH 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221F-73D7-854D-A7AA-682AC30E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17595" cy="4023360"/>
          </a:xfrm>
        </p:spPr>
        <p:txBody>
          <a:bodyPr/>
          <a:lstStyle/>
          <a:p>
            <a:pPr marL="128016" lvl="1" indent="0">
              <a:buNone/>
            </a:pPr>
            <a:endParaRPr lang="en-US" sz="2400" dirty="0"/>
          </a:p>
          <a:p>
            <a:pPr marL="128016" lvl="1" indent="0">
              <a:buNone/>
            </a:pPr>
            <a:r>
              <a:rPr lang="en-US" sz="2400" dirty="0"/>
              <a:t>Time is spent in:</a:t>
            </a:r>
          </a:p>
          <a:p>
            <a:pPr marL="128016" lvl="1" indent="0">
              <a:buNone/>
            </a:pPr>
            <a:endParaRPr lang="en-US" sz="2000" dirty="0"/>
          </a:p>
          <a:p>
            <a:pPr lvl="1"/>
            <a:r>
              <a:rPr lang="en-US" sz="2400" strike="sngStrike" dirty="0"/>
              <a:t>Computation spent in converting objects from/to JVM-format </a:t>
            </a:r>
            <a:r>
              <a:rPr lang="en-US" sz="2400" dirty="0"/>
              <a:t> SKYWAY</a:t>
            </a:r>
            <a:endParaRPr lang="en-US" sz="2400" strike="sngStrike" dirty="0"/>
          </a:p>
          <a:p>
            <a:pPr lvl="1"/>
            <a:r>
              <a:rPr lang="en-US" sz="2400" dirty="0"/>
              <a:t>Memory copies in gathering/allocating objects </a:t>
            </a:r>
          </a:p>
          <a:p>
            <a:pPr lvl="1"/>
            <a:r>
              <a:rPr lang="en-US" sz="2400" strike="sngStrike" dirty="0"/>
              <a:t>Memory copies when using sockets </a:t>
            </a:r>
            <a:r>
              <a:rPr lang="en-US" sz="2400" dirty="0"/>
              <a:t> </a:t>
            </a:r>
            <a:r>
              <a:rPr lang="en-US" sz="2400" b="1" dirty="0" err="1"/>
              <a:t>SparkRDMA</a:t>
            </a:r>
            <a:endParaRPr lang="en-US" sz="2400" b="1" strike="sngStrike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98971-E2DC-804F-AC13-5B0F38CE5A4D}"/>
              </a:ext>
            </a:extLst>
          </p:cNvPr>
          <p:cNvSpPr txBox="1"/>
          <p:nvPr/>
        </p:nvSpPr>
        <p:spPr>
          <a:xfrm>
            <a:off x="1676400" y="259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1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6F62-46E4-CF44-A476-4D5F015B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SER/DES WITH 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221F-73D7-854D-A7AA-682AC30E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17595" cy="4023360"/>
          </a:xfrm>
        </p:spPr>
        <p:txBody>
          <a:bodyPr/>
          <a:lstStyle/>
          <a:p>
            <a:pPr marL="128016" lvl="1" indent="0">
              <a:buNone/>
            </a:pPr>
            <a:endParaRPr lang="en-US" sz="2400" dirty="0"/>
          </a:p>
          <a:p>
            <a:pPr marL="128016" lvl="1" indent="0">
              <a:buNone/>
            </a:pPr>
            <a:r>
              <a:rPr lang="en-US" sz="2400" dirty="0"/>
              <a:t>Time is spent in:</a:t>
            </a:r>
          </a:p>
          <a:p>
            <a:pPr marL="128016" lvl="1" indent="0">
              <a:buNone/>
            </a:pPr>
            <a:endParaRPr lang="en-US" sz="2000" dirty="0"/>
          </a:p>
          <a:p>
            <a:pPr lvl="1"/>
            <a:r>
              <a:rPr lang="en-US" sz="2400" strike="sngStrike" dirty="0"/>
              <a:t>Computation spent in converting objects from/to JVM-format </a:t>
            </a:r>
            <a:r>
              <a:rPr lang="en-US" sz="2400" dirty="0"/>
              <a:t> SKYWAY</a:t>
            </a:r>
            <a:endParaRPr lang="en-US" sz="2400" strike="sngStrike" dirty="0"/>
          </a:p>
          <a:p>
            <a:pPr lvl="1"/>
            <a:r>
              <a:rPr lang="en-US" sz="2400" b="1" dirty="0"/>
              <a:t>Memory copies in gathering/allocating objects </a:t>
            </a:r>
          </a:p>
          <a:p>
            <a:pPr lvl="1"/>
            <a:r>
              <a:rPr lang="en-US" sz="2400" strike="sngStrike" dirty="0"/>
              <a:t>Memory copies when using sockets </a:t>
            </a:r>
            <a:r>
              <a:rPr lang="en-US" sz="2400" dirty="0"/>
              <a:t> </a:t>
            </a:r>
            <a:r>
              <a:rPr lang="en-US" sz="2400" b="1" dirty="0" err="1"/>
              <a:t>SparkRDMA</a:t>
            </a:r>
            <a:endParaRPr lang="en-US" sz="2400" b="1" strike="sngStrike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98971-E2DC-804F-AC13-5B0F38CE5A4D}"/>
              </a:ext>
            </a:extLst>
          </p:cNvPr>
          <p:cNvSpPr txBox="1"/>
          <p:nvPr/>
        </p:nvSpPr>
        <p:spPr>
          <a:xfrm>
            <a:off x="1676400" y="259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4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6F62-46E4-CF44-A476-4D5F015B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221F-73D7-854D-A7AA-682AC30E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17595" cy="4023360"/>
          </a:xfrm>
        </p:spPr>
        <p:txBody>
          <a:bodyPr>
            <a:normAutofit/>
          </a:bodyPr>
          <a:lstStyle/>
          <a:p>
            <a:r>
              <a:rPr lang="en-US" sz="3000" dirty="0"/>
              <a:t>Devices see I/O Virtual Addresses</a:t>
            </a:r>
          </a:p>
          <a:p>
            <a:endParaRPr lang="en-US" sz="3000" dirty="0"/>
          </a:p>
          <a:p>
            <a:pPr lvl="1"/>
            <a:r>
              <a:rPr lang="en-US" sz="2600" dirty="0"/>
              <a:t>IOVAs to PA mapping in IOMMU</a:t>
            </a:r>
          </a:p>
          <a:p>
            <a:pPr lvl="1"/>
            <a:r>
              <a:rPr lang="en-US" sz="2600" dirty="0"/>
              <a:t>I/O Page tables and TLB entries maintained by the OS</a:t>
            </a:r>
          </a:p>
          <a:p>
            <a:pPr lvl="1"/>
            <a:r>
              <a:rPr lang="en-US" sz="2600" i="1" dirty="0" err="1"/>
              <a:t>dma_map</a:t>
            </a:r>
            <a:r>
              <a:rPr lang="en-US" sz="2600" dirty="0"/>
              <a:t> and </a:t>
            </a:r>
            <a:r>
              <a:rPr lang="en-US" sz="2600" i="1" dirty="0" err="1"/>
              <a:t>dma_unmap</a:t>
            </a:r>
            <a:r>
              <a:rPr lang="en-US" sz="2600" dirty="0"/>
              <a:t> add these entries for a specified memory region (less than page size)</a:t>
            </a:r>
          </a:p>
          <a:p>
            <a:pPr lvl="1"/>
            <a:r>
              <a:rPr lang="en-US" sz="2600" dirty="0"/>
              <a:t>These are expensive in the </a:t>
            </a:r>
            <a:r>
              <a:rPr lang="en-US" sz="2600" dirty="0" err="1"/>
              <a:t>datapath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54497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7734</TotalTime>
  <Words>623</Words>
  <Application>Microsoft Macintosh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Tw Cen MT</vt:lpstr>
      <vt:lpstr>Tw Cen MT Condensed</vt:lpstr>
      <vt:lpstr>Wingdings 3</vt:lpstr>
      <vt:lpstr>Integral</vt:lpstr>
      <vt:lpstr>UPDAte</vt:lpstr>
      <vt:lpstr>SER/DES in SPARK</vt:lpstr>
      <vt:lpstr>SER/DES WITH NIC</vt:lpstr>
      <vt:lpstr>Traditional Serializers</vt:lpstr>
      <vt:lpstr>SER/DES WITH NIC</vt:lpstr>
      <vt:lpstr>SER/DES WITH NIC</vt:lpstr>
      <vt:lpstr>SER/DES WITH NIC</vt:lpstr>
      <vt:lpstr>SER/DES WITH NIC</vt:lpstr>
      <vt:lpstr>DMA</vt:lpstr>
      <vt:lpstr>DMA</vt:lpstr>
      <vt:lpstr>QUESTIONS</vt:lpstr>
      <vt:lpstr>MISC</vt:lpstr>
      <vt:lpstr>SERDES WITH NIC: APPROACH?</vt:lpstr>
      <vt:lpstr>SERDES WITH NIC: WITH NO CPU</vt:lpstr>
      <vt:lpstr>SERDES WITH NIC: With CPU assistance</vt:lpstr>
      <vt:lpstr>SERDES WITH NIC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41</cp:revision>
  <dcterms:created xsi:type="dcterms:W3CDTF">2020-08-17T19:21:03Z</dcterms:created>
  <dcterms:modified xsi:type="dcterms:W3CDTF">2020-09-09T21:59:16Z</dcterms:modified>
</cp:coreProperties>
</file>