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  <p:sldId id="340" r:id="rId4"/>
    <p:sldId id="341" r:id="rId5"/>
    <p:sldId id="343" r:id="rId6"/>
    <p:sldId id="344" r:id="rId7"/>
    <p:sldId id="345" r:id="rId8"/>
    <p:sldId id="342" r:id="rId9"/>
    <p:sldId id="346" r:id="rId10"/>
    <p:sldId id="318" r:id="rId11"/>
    <p:sldId id="312" r:id="rId12"/>
    <p:sldId id="286" r:id="rId13"/>
    <p:sldId id="323" r:id="rId14"/>
    <p:sldId id="324" r:id="rId15"/>
    <p:sldId id="325" r:id="rId16"/>
    <p:sldId id="282" r:id="rId17"/>
    <p:sldId id="326" r:id="rId18"/>
    <p:sldId id="329" r:id="rId19"/>
    <p:sldId id="327" r:id="rId20"/>
    <p:sldId id="330" r:id="rId21"/>
    <p:sldId id="331" r:id="rId22"/>
    <p:sldId id="332" r:id="rId23"/>
    <p:sldId id="303" r:id="rId24"/>
    <p:sldId id="333" r:id="rId25"/>
    <p:sldId id="334" r:id="rId26"/>
    <p:sldId id="304" r:id="rId27"/>
    <p:sldId id="336" r:id="rId28"/>
    <p:sldId id="33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A019-CE09-41CE-AB77-06692889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0375-CEFE-43D1-930F-328FAF44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Spark’s tungsten and how it may affect us</a:t>
            </a:r>
          </a:p>
          <a:p>
            <a:r>
              <a:rPr lang="en-US" dirty="0"/>
              <a:t>Framing as a general problem and finding next challenges/</a:t>
            </a:r>
            <a:r>
              <a:rPr lang="en-US" dirty="0" err="1"/>
              <a:t>todo</a:t>
            </a:r>
            <a:endParaRPr lang="en-US" dirty="0"/>
          </a:p>
          <a:p>
            <a:r>
              <a:rPr lang="en-US" dirty="0"/>
              <a:t>WWW paper rebuttal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0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84A8-5022-428A-B956-0DFBD507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CEF8-A047-476A-AE36-1BC85911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Spent time on spark code.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Spark memory management</a:t>
            </a:r>
          </a:p>
          <a:p>
            <a:pPr lvl="1"/>
            <a:r>
              <a:rPr lang="en-US" sz="2000" dirty="0"/>
              <a:t>Accounting for tasks</a:t>
            </a:r>
          </a:p>
          <a:p>
            <a:pPr lvl="1"/>
            <a:r>
              <a:rPr lang="en-US" sz="2000" dirty="0"/>
              <a:t>Balancing execution and storage, etc.</a:t>
            </a:r>
          </a:p>
          <a:p>
            <a:pPr lvl="1"/>
            <a:r>
              <a:rPr lang="en-US" sz="2000" dirty="0"/>
              <a:t>Making all memory “</a:t>
            </a:r>
            <a:r>
              <a:rPr lang="en-US" sz="2000" dirty="0" err="1"/>
              <a:t>spillable</a:t>
            </a:r>
            <a:r>
              <a:rPr lang="en-US" sz="2000" dirty="0"/>
              <a:t>”</a:t>
            </a:r>
            <a:endParaRPr lang="en-US" sz="2400" dirty="0"/>
          </a:p>
          <a:p>
            <a:r>
              <a:rPr lang="en-US" sz="2400" b="1" dirty="0"/>
              <a:t>Memory layout</a:t>
            </a:r>
          </a:p>
          <a:p>
            <a:pPr lvl="1"/>
            <a:r>
              <a:rPr lang="en-US" sz="2000" dirty="0"/>
              <a:t>Actual execution code paths</a:t>
            </a:r>
          </a:p>
          <a:p>
            <a:pPr lvl="1"/>
            <a:r>
              <a:rPr lang="en-US" sz="2000" dirty="0"/>
              <a:t>JVM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64960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F42F-A421-40EB-A54E-EF08E1C4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Object layout: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E7D-750E-4D8A-AEAA-39C0AE8F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9366" cy="4351338"/>
          </a:xfrm>
        </p:spPr>
        <p:txBody>
          <a:bodyPr/>
          <a:lstStyle/>
          <a:p>
            <a:r>
              <a:rPr lang="en-US" dirty="0"/>
              <a:t>What affects layout of each record?</a:t>
            </a:r>
          </a:p>
          <a:p>
            <a:r>
              <a:rPr lang="en-US" dirty="0"/>
              <a:t>What determines the ~8k Bytes inter-record distance in each partition?</a:t>
            </a:r>
          </a:p>
          <a:p>
            <a:r>
              <a:rPr lang="en-US" dirty="0"/>
              <a:t>What causes batching during multi-threaded execution?</a:t>
            </a:r>
          </a:p>
        </p:txBody>
      </p:sp>
    </p:spTree>
    <p:extLst>
      <p:ext uri="{BB962C8B-B14F-4D97-AF65-F5344CB8AC3E}">
        <p14:creationId xmlns:p14="http://schemas.microsoft.com/office/powerpoint/2010/main" val="414565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State: RDDs</a:t>
            </a:r>
          </a:p>
          <a:p>
            <a:r>
              <a:rPr lang="en-US" dirty="0"/>
              <a:t>Execution: RDD transformations</a:t>
            </a:r>
          </a:p>
          <a:p>
            <a:pPr lvl="1"/>
            <a:r>
              <a:rPr lang="en-US" dirty="0"/>
              <a:t>Narrow </a:t>
            </a:r>
          </a:p>
          <a:p>
            <a:pPr lvl="1"/>
            <a:r>
              <a:rPr lang="en-US" dirty="0"/>
              <a:t>Wide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4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(c1)</a:t>
            </a:r>
          </a:p>
          <a:p>
            <a:pPr marL="0" indent="0">
              <a:buNone/>
            </a:pPr>
            <a:r>
              <a:rPr lang="en-US" dirty="0"/>
              <a:t>x2 = x1.map(c2)</a:t>
            </a:r>
          </a:p>
          <a:p>
            <a:pPr marL="0" indent="0">
              <a:buNone/>
            </a:pPr>
            <a:r>
              <a:rPr lang="en-US" dirty="0"/>
              <a:t>y = x2.sortBy(key)</a:t>
            </a:r>
          </a:p>
          <a:p>
            <a:pPr marL="0" indent="0">
              <a:buNone/>
            </a:pPr>
            <a:r>
              <a:rPr lang="en-US" dirty="0"/>
              <a:t>y1 = </a:t>
            </a:r>
            <a:r>
              <a:rPr lang="en-US" dirty="0" err="1"/>
              <a:t>y.map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33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286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(c1)</a:t>
            </a:r>
          </a:p>
          <a:p>
            <a:pPr marL="0" indent="0">
              <a:buNone/>
            </a:pPr>
            <a:r>
              <a:rPr lang="en-US" dirty="0"/>
              <a:t>x2 = x1.map(c2)</a:t>
            </a:r>
          </a:p>
          <a:p>
            <a:pPr marL="0" indent="0">
              <a:buNone/>
            </a:pPr>
            <a:r>
              <a:rPr lang="en-US" dirty="0"/>
              <a:t>y = x2.sortBy(key)	</a:t>
            </a:r>
          </a:p>
          <a:p>
            <a:pPr marL="0" indent="0">
              <a:buNone/>
            </a:pPr>
            <a:r>
              <a:rPr lang="en-US" dirty="0"/>
              <a:t>y1 = </a:t>
            </a:r>
            <a:r>
              <a:rPr lang="en-US" dirty="0" err="1"/>
              <a:t>y.map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0F80623-758E-42F9-B166-FEF8E596239B}"/>
              </a:ext>
            </a:extLst>
          </p:cNvPr>
          <p:cNvSpPr/>
          <p:nvPr/>
        </p:nvSpPr>
        <p:spPr>
          <a:xfrm>
            <a:off x="5573486" y="2409009"/>
            <a:ext cx="235132" cy="148085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C1944-36C8-4CDB-ADAF-7E87F79834FB}"/>
              </a:ext>
            </a:extLst>
          </p:cNvPr>
          <p:cNvSpPr txBox="1"/>
          <p:nvPr/>
        </p:nvSpPr>
        <p:spPr>
          <a:xfrm>
            <a:off x="6220370" y="2800838"/>
            <a:ext cx="109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Stage 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04EE38F-FC2F-48E1-87F6-3DB455B87FC9}"/>
              </a:ext>
            </a:extLst>
          </p:cNvPr>
          <p:cNvSpPr/>
          <p:nvPr/>
        </p:nvSpPr>
        <p:spPr>
          <a:xfrm>
            <a:off x="5573486" y="4105275"/>
            <a:ext cx="235132" cy="155080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E26F1-B768-43D4-BE0E-528CF78C5EC9}"/>
              </a:ext>
            </a:extLst>
          </p:cNvPr>
          <p:cNvSpPr txBox="1"/>
          <p:nvPr/>
        </p:nvSpPr>
        <p:spPr>
          <a:xfrm>
            <a:off x="6220370" y="4802582"/>
            <a:ext cx="109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78752-5786-45A2-A35C-ACFF2CA50B25}"/>
              </a:ext>
            </a:extLst>
          </p:cNvPr>
          <p:cNvSpPr txBox="1"/>
          <p:nvPr/>
        </p:nvSpPr>
        <p:spPr>
          <a:xfrm>
            <a:off x="6220370" y="3801710"/>
            <a:ext cx="106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Shuffle</a:t>
            </a:r>
          </a:p>
        </p:txBody>
      </p:sp>
    </p:spTree>
    <p:extLst>
      <p:ext uri="{BB962C8B-B14F-4D97-AF65-F5344CB8AC3E}">
        <p14:creationId xmlns:p14="http://schemas.microsoft.com/office/powerpoint/2010/main" val="73177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286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(c1)</a:t>
            </a:r>
          </a:p>
          <a:p>
            <a:pPr marL="0" indent="0">
              <a:buNone/>
            </a:pPr>
            <a:r>
              <a:rPr lang="en-US" dirty="0"/>
              <a:t>x2 = x1.map(c2)</a:t>
            </a:r>
          </a:p>
          <a:p>
            <a:pPr marL="0" indent="0">
              <a:buNone/>
            </a:pPr>
            <a:r>
              <a:rPr lang="en-US" dirty="0"/>
              <a:t>y = x2.sortBy(key)	</a:t>
            </a:r>
          </a:p>
          <a:p>
            <a:pPr marL="0" indent="0">
              <a:buNone/>
            </a:pPr>
            <a:r>
              <a:rPr lang="en-US" dirty="0"/>
              <a:t>y1 = </a:t>
            </a:r>
            <a:r>
              <a:rPr lang="en-US" dirty="0" err="1"/>
              <a:t>y.map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0F80623-758E-42F9-B166-FEF8E596239B}"/>
              </a:ext>
            </a:extLst>
          </p:cNvPr>
          <p:cNvSpPr/>
          <p:nvPr/>
        </p:nvSpPr>
        <p:spPr>
          <a:xfrm>
            <a:off x="5573486" y="2409009"/>
            <a:ext cx="235132" cy="148085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C1944-36C8-4CDB-ADAF-7E87F79834FB}"/>
              </a:ext>
            </a:extLst>
          </p:cNvPr>
          <p:cNvSpPr txBox="1"/>
          <p:nvPr/>
        </p:nvSpPr>
        <p:spPr>
          <a:xfrm>
            <a:off x="6030965" y="2787975"/>
            <a:ext cx="109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Stage 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04EE38F-FC2F-48E1-87F6-3DB455B87FC9}"/>
              </a:ext>
            </a:extLst>
          </p:cNvPr>
          <p:cNvSpPr/>
          <p:nvPr/>
        </p:nvSpPr>
        <p:spPr>
          <a:xfrm>
            <a:off x="5573486" y="4105275"/>
            <a:ext cx="235132" cy="155080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E26F1-B768-43D4-BE0E-528CF78C5EC9}"/>
              </a:ext>
            </a:extLst>
          </p:cNvPr>
          <p:cNvSpPr txBox="1"/>
          <p:nvPr/>
        </p:nvSpPr>
        <p:spPr>
          <a:xfrm>
            <a:off x="6030965" y="4789719"/>
            <a:ext cx="109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78752-5786-45A2-A35C-ACFF2CA50B25}"/>
              </a:ext>
            </a:extLst>
          </p:cNvPr>
          <p:cNvSpPr txBox="1"/>
          <p:nvPr/>
        </p:nvSpPr>
        <p:spPr>
          <a:xfrm>
            <a:off x="6030965" y="3817422"/>
            <a:ext cx="106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Shuffle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24BB9E-B6F2-401A-9667-DE3EF8D40191}"/>
              </a:ext>
            </a:extLst>
          </p:cNvPr>
          <p:cNvSpPr txBox="1">
            <a:spLocks/>
          </p:cNvSpPr>
          <p:nvPr/>
        </p:nvSpPr>
        <p:spPr>
          <a:xfrm>
            <a:off x="7556687" y="1714199"/>
            <a:ext cx="47352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 = Load </a:t>
            </a:r>
            <a:r>
              <a:rPr lang="en-US" b="1" dirty="0"/>
              <a:t>+</a:t>
            </a:r>
            <a:r>
              <a:rPr lang="en-US" dirty="0"/>
              <a:t> c1 + c2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each partition in 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for each record: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r = 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Shuffle write/shuffle read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DE5C785-0C15-46AD-BECF-480C59414940}"/>
              </a:ext>
            </a:extLst>
          </p:cNvPr>
          <p:cNvSpPr/>
          <p:nvPr/>
        </p:nvSpPr>
        <p:spPr>
          <a:xfrm>
            <a:off x="7321555" y="1825625"/>
            <a:ext cx="203200" cy="20642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81C3CC8-C53E-4D13-8EEB-E4498F0D5E56}"/>
              </a:ext>
            </a:extLst>
          </p:cNvPr>
          <p:cNvSpPr/>
          <p:nvPr/>
        </p:nvSpPr>
        <p:spPr>
          <a:xfrm>
            <a:off x="7315757" y="4048255"/>
            <a:ext cx="177618" cy="161054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 (Key and Value offset)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50" y="13675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(</a:t>
            </a:r>
            <a:r>
              <a:rPr lang="en-US" dirty="0" err="1"/>
              <a:t>record.slice</a:t>
            </a:r>
            <a:r>
              <a:rPr lang="en-US" dirty="0"/>
              <a:t>(0,10),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</p:txBody>
      </p:sp>
    </p:spTree>
    <p:extLst>
      <p:ext uri="{BB962C8B-B14F-4D97-AF65-F5344CB8AC3E}">
        <p14:creationId xmlns:p14="http://schemas.microsoft.com/office/powerpoint/2010/main" val="411785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 (Key and Value offset)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49" y="1367522"/>
            <a:ext cx="4851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(</a:t>
            </a:r>
            <a:r>
              <a:rPr lang="en-US" dirty="0" err="1"/>
              <a:t>record.slice</a:t>
            </a:r>
            <a:r>
              <a:rPr lang="en-US" dirty="0"/>
              <a:t>(0,10),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41A11-7C73-4EE6-9961-307CD4551840}"/>
              </a:ext>
            </a:extLst>
          </p:cNvPr>
          <p:cNvSpPr/>
          <p:nvPr/>
        </p:nvSpPr>
        <p:spPr>
          <a:xfrm>
            <a:off x="10245089" y="1896201"/>
            <a:ext cx="1047750" cy="5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Tuple</a:t>
            </a:r>
          </a:p>
          <a:p>
            <a:pPr algn="ctr"/>
            <a:r>
              <a:rPr lang="en-US" dirty="0"/>
              <a:t>(24 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8D0CD6-3B8C-414D-B37C-90C416146798}"/>
              </a:ext>
            </a:extLst>
          </p:cNvPr>
          <p:cNvSpPr/>
          <p:nvPr/>
        </p:nvSpPr>
        <p:spPr>
          <a:xfrm>
            <a:off x="10245089" y="2496365"/>
            <a:ext cx="1047750" cy="592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(32 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46EBA-5C47-439C-B935-E9154C273ED4}"/>
              </a:ext>
            </a:extLst>
          </p:cNvPr>
          <p:cNvSpPr/>
          <p:nvPr/>
        </p:nvSpPr>
        <p:spPr>
          <a:xfrm>
            <a:off x="10245089" y="3096529"/>
            <a:ext cx="1047750" cy="592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  <a:p>
            <a:pPr algn="ctr"/>
            <a:r>
              <a:rPr lang="en-US" dirty="0"/>
              <a:t>(112 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55F6C-CDCF-4EFC-8C62-02BE31E0DFE2}"/>
              </a:ext>
            </a:extLst>
          </p:cNvPr>
          <p:cNvSpPr txBox="1"/>
          <p:nvPr/>
        </p:nvSpPr>
        <p:spPr>
          <a:xfrm>
            <a:off x="10027703" y="1367522"/>
            <a:ext cx="14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Layout</a:t>
            </a:r>
          </a:p>
        </p:txBody>
      </p:sp>
    </p:spTree>
    <p:extLst>
      <p:ext uri="{BB962C8B-B14F-4D97-AF65-F5344CB8AC3E}">
        <p14:creationId xmlns:p14="http://schemas.microsoft.com/office/powerpoint/2010/main" val="189977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 (Key and Value offset)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49" y="1367522"/>
            <a:ext cx="4851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(</a:t>
            </a:r>
            <a:r>
              <a:rPr lang="en-US" dirty="0" err="1"/>
              <a:t>record.slice</a:t>
            </a:r>
            <a:r>
              <a:rPr lang="en-US" dirty="0"/>
              <a:t>(0,10),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6E6C862-A3C2-4612-A0CB-0DC1D4A2D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6415"/>
            <a:ext cx="4298072" cy="2865381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82AD4AD-7F84-4D28-994B-7BB076D1D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72" y="3616414"/>
            <a:ext cx="4298073" cy="28653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241A11-7C73-4EE6-9961-307CD4551840}"/>
              </a:ext>
            </a:extLst>
          </p:cNvPr>
          <p:cNvSpPr/>
          <p:nvPr/>
        </p:nvSpPr>
        <p:spPr>
          <a:xfrm>
            <a:off x="10245089" y="1896201"/>
            <a:ext cx="1047750" cy="5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Tuple</a:t>
            </a:r>
          </a:p>
          <a:p>
            <a:pPr algn="ctr"/>
            <a:r>
              <a:rPr lang="en-US" dirty="0"/>
              <a:t>(24 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8D0CD6-3B8C-414D-B37C-90C416146798}"/>
              </a:ext>
            </a:extLst>
          </p:cNvPr>
          <p:cNvSpPr/>
          <p:nvPr/>
        </p:nvSpPr>
        <p:spPr>
          <a:xfrm>
            <a:off x="10245089" y="2496365"/>
            <a:ext cx="1047750" cy="592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(32 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46EBA-5C47-439C-B935-E9154C273ED4}"/>
              </a:ext>
            </a:extLst>
          </p:cNvPr>
          <p:cNvSpPr/>
          <p:nvPr/>
        </p:nvSpPr>
        <p:spPr>
          <a:xfrm>
            <a:off x="10245089" y="3096529"/>
            <a:ext cx="1047750" cy="592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  <a:p>
            <a:pPr algn="ctr"/>
            <a:r>
              <a:rPr lang="en-US" dirty="0"/>
              <a:t>(112 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55F6C-CDCF-4EFC-8C62-02BE31E0DFE2}"/>
              </a:ext>
            </a:extLst>
          </p:cNvPr>
          <p:cNvSpPr txBox="1"/>
          <p:nvPr/>
        </p:nvSpPr>
        <p:spPr>
          <a:xfrm>
            <a:off x="10027703" y="1367522"/>
            <a:ext cx="14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Layout</a:t>
            </a:r>
          </a:p>
        </p:txBody>
      </p:sp>
    </p:spTree>
    <p:extLst>
      <p:ext uri="{BB962C8B-B14F-4D97-AF65-F5344CB8AC3E}">
        <p14:creationId xmlns:p14="http://schemas.microsoft.com/office/powerpoint/2010/main" val="111066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 (Key and Value offset)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50" y="136752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dummy = array( 450B )</a:t>
            </a:r>
          </a:p>
          <a:p>
            <a:r>
              <a:rPr lang="en-US" dirty="0"/>
              <a:t>	k = </a:t>
            </a:r>
            <a:r>
              <a:rPr lang="en-US" dirty="0" err="1"/>
              <a:t>record.slice</a:t>
            </a:r>
            <a:r>
              <a:rPr lang="en-US" dirty="0"/>
              <a:t>(0,10)</a:t>
            </a:r>
          </a:p>
          <a:p>
            <a:r>
              <a:rPr lang="en-US" dirty="0"/>
              <a:t>	dummy = array ( 50B )</a:t>
            </a:r>
          </a:p>
          <a:p>
            <a:r>
              <a:rPr lang="en-US" dirty="0"/>
              <a:t>	v =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  <a:p>
            <a:r>
              <a:rPr lang="en-US" dirty="0"/>
              <a:t>	(x, y)</a:t>
            </a:r>
          </a:p>
        </p:txBody>
      </p:sp>
    </p:spTree>
    <p:extLst>
      <p:ext uri="{BB962C8B-B14F-4D97-AF65-F5344CB8AC3E}">
        <p14:creationId xmlns:p14="http://schemas.microsoft.com/office/powerpoint/2010/main" val="61142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A019-CE09-41CE-AB77-06692889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Tungsten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0375-CEFE-43D1-930F-328FAF44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Spark’s app-runtime co-design effort for SQL</a:t>
            </a:r>
          </a:p>
          <a:p>
            <a:r>
              <a:rPr lang="en-US" dirty="0"/>
              <a:t>In/off-heap memory management</a:t>
            </a:r>
          </a:p>
          <a:p>
            <a:pPr lvl="1"/>
            <a:r>
              <a:rPr lang="en-US" dirty="0"/>
              <a:t>Large number of small objects – GC and memory overhead</a:t>
            </a:r>
          </a:p>
          <a:p>
            <a:pPr lvl="1"/>
            <a:r>
              <a:rPr lang="en-US" dirty="0"/>
              <a:t>New data abstraction: </a:t>
            </a:r>
            <a:r>
              <a:rPr lang="en-US" dirty="0" err="1"/>
              <a:t>DataRow</a:t>
            </a:r>
            <a:endParaRPr lang="en-US" dirty="0"/>
          </a:p>
          <a:p>
            <a:pPr lvl="1"/>
            <a:r>
              <a:rPr lang="en-US" dirty="0"/>
              <a:t>Custom operations: SQL ops are already defined</a:t>
            </a:r>
          </a:p>
          <a:p>
            <a:endParaRPr lang="en-US" dirty="0"/>
          </a:p>
          <a:p>
            <a:r>
              <a:rPr lang="en-US" dirty="0"/>
              <a:t>Default adoption for SQL, not sure about others.</a:t>
            </a:r>
          </a:p>
        </p:txBody>
      </p:sp>
    </p:spTree>
    <p:extLst>
      <p:ext uri="{BB962C8B-B14F-4D97-AF65-F5344CB8AC3E}">
        <p14:creationId xmlns:p14="http://schemas.microsoft.com/office/powerpoint/2010/main" val="189153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 (Key and Value offset)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50" y="136752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dummy = array( 450B )</a:t>
            </a:r>
          </a:p>
          <a:p>
            <a:r>
              <a:rPr lang="en-US" dirty="0"/>
              <a:t>	k = </a:t>
            </a:r>
            <a:r>
              <a:rPr lang="en-US" dirty="0" err="1"/>
              <a:t>record.slice</a:t>
            </a:r>
            <a:r>
              <a:rPr lang="en-US" dirty="0"/>
              <a:t>(0,10)</a:t>
            </a:r>
          </a:p>
          <a:p>
            <a:r>
              <a:rPr lang="en-US" dirty="0"/>
              <a:t>	dummy = array ( 50B )</a:t>
            </a:r>
          </a:p>
          <a:p>
            <a:r>
              <a:rPr lang="en-US" dirty="0"/>
              <a:t>	v =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  <a:p>
            <a:r>
              <a:rPr lang="en-US" dirty="0"/>
              <a:t>	(x, 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A391E-A993-4638-90D3-E56614F7D54C}"/>
              </a:ext>
            </a:extLst>
          </p:cNvPr>
          <p:cNvSpPr/>
          <p:nvPr/>
        </p:nvSpPr>
        <p:spPr>
          <a:xfrm>
            <a:off x="10011319" y="4210246"/>
            <a:ext cx="1047750" cy="5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Tuple</a:t>
            </a:r>
          </a:p>
          <a:p>
            <a:pPr algn="ctr"/>
            <a:r>
              <a:rPr lang="en-US" dirty="0"/>
              <a:t>(24 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493F9-EF56-49E0-8369-C72405525A77}"/>
              </a:ext>
            </a:extLst>
          </p:cNvPr>
          <p:cNvSpPr/>
          <p:nvPr/>
        </p:nvSpPr>
        <p:spPr>
          <a:xfrm>
            <a:off x="10020300" y="1839338"/>
            <a:ext cx="1047750" cy="5927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Dummy</a:t>
            </a:r>
          </a:p>
          <a:p>
            <a:pPr algn="ctr"/>
            <a:r>
              <a:rPr lang="en-US" dirty="0"/>
              <a:t>(450 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8365B-3B5F-407C-9595-37A85E5A7ED0}"/>
              </a:ext>
            </a:extLst>
          </p:cNvPr>
          <p:cNvSpPr/>
          <p:nvPr/>
        </p:nvSpPr>
        <p:spPr>
          <a:xfrm>
            <a:off x="10017034" y="3617519"/>
            <a:ext cx="1047750" cy="592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  <a:p>
            <a:pPr algn="ctr"/>
            <a:r>
              <a:rPr lang="en-US" dirty="0"/>
              <a:t>(112 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86FB6-0898-4952-9C08-DA736D5F53F0}"/>
              </a:ext>
            </a:extLst>
          </p:cNvPr>
          <p:cNvSpPr txBox="1"/>
          <p:nvPr/>
        </p:nvSpPr>
        <p:spPr>
          <a:xfrm>
            <a:off x="9728403" y="1321356"/>
            <a:ext cx="14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27DB4-9331-4CCA-AD4B-05FF7023C0C4}"/>
              </a:ext>
            </a:extLst>
          </p:cNvPr>
          <p:cNvSpPr/>
          <p:nvPr/>
        </p:nvSpPr>
        <p:spPr>
          <a:xfrm>
            <a:off x="10017034" y="2432065"/>
            <a:ext cx="1047750" cy="592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(32 B)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E616E-0EA0-476D-A060-B08D727A639E}"/>
              </a:ext>
            </a:extLst>
          </p:cNvPr>
          <p:cNvSpPr/>
          <p:nvPr/>
        </p:nvSpPr>
        <p:spPr>
          <a:xfrm>
            <a:off x="10011319" y="3024792"/>
            <a:ext cx="1047750" cy="5927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Dummy</a:t>
            </a:r>
          </a:p>
          <a:p>
            <a:pPr algn="ctr"/>
            <a:r>
              <a:rPr lang="en-US" dirty="0"/>
              <a:t>(50 B)</a:t>
            </a:r>
          </a:p>
        </p:txBody>
      </p:sp>
    </p:spTree>
    <p:extLst>
      <p:ext uri="{BB962C8B-B14F-4D97-AF65-F5344CB8AC3E}">
        <p14:creationId xmlns:p14="http://schemas.microsoft.com/office/powerpoint/2010/main" val="173412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 (Key and Value offset)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50" y="136752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dummy = array( 450B )</a:t>
            </a:r>
          </a:p>
          <a:p>
            <a:r>
              <a:rPr lang="en-US" dirty="0"/>
              <a:t>	k = </a:t>
            </a:r>
            <a:r>
              <a:rPr lang="en-US" dirty="0" err="1"/>
              <a:t>record.slice</a:t>
            </a:r>
            <a:r>
              <a:rPr lang="en-US" dirty="0"/>
              <a:t>(0,10)</a:t>
            </a:r>
          </a:p>
          <a:p>
            <a:r>
              <a:rPr lang="en-US" dirty="0"/>
              <a:t>	dummy = array ( 50B )</a:t>
            </a:r>
          </a:p>
          <a:p>
            <a:r>
              <a:rPr lang="en-US" dirty="0"/>
              <a:t>	v =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  <a:p>
            <a:r>
              <a:rPr lang="en-US" dirty="0"/>
              <a:t>	(x, 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731588-D2DE-4E37-8E75-F340DFB6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8" y="3616415"/>
            <a:ext cx="4298072" cy="286538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F530C1F-DEDA-4B26-95BD-CF69D2A88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3616415"/>
            <a:ext cx="4298073" cy="28653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FA391E-A993-4638-90D3-E56614F7D54C}"/>
              </a:ext>
            </a:extLst>
          </p:cNvPr>
          <p:cNvSpPr/>
          <p:nvPr/>
        </p:nvSpPr>
        <p:spPr>
          <a:xfrm>
            <a:off x="10011319" y="4210246"/>
            <a:ext cx="1047750" cy="5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Tuple</a:t>
            </a:r>
          </a:p>
          <a:p>
            <a:pPr algn="ctr"/>
            <a:r>
              <a:rPr lang="en-US" dirty="0"/>
              <a:t>(24 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493F9-EF56-49E0-8369-C72405525A77}"/>
              </a:ext>
            </a:extLst>
          </p:cNvPr>
          <p:cNvSpPr/>
          <p:nvPr/>
        </p:nvSpPr>
        <p:spPr>
          <a:xfrm>
            <a:off x="10020300" y="1839338"/>
            <a:ext cx="1047750" cy="5927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Dummy</a:t>
            </a:r>
          </a:p>
          <a:p>
            <a:pPr algn="ctr"/>
            <a:r>
              <a:rPr lang="en-US" dirty="0"/>
              <a:t>(450 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8365B-3B5F-407C-9595-37A85E5A7ED0}"/>
              </a:ext>
            </a:extLst>
          </p:cNvPr>
          <p:cNvSpPr/>
          <p:nvPr/>
        </p:nvSpPr>
        <p:spPr>
          <a:xfrm>
            <a:off x="10017034" y="3617519"/>
            <a:ext cx="1047750" cy="592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  <a:p>
            <a:pPr algn="ctr"/>
            <a:r>
              <a:rPr lang="en-US" dirty="0"/>
              <a:t>(112 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86FB6-0898-4952-9C08-DA736D5F53F0}"/>
              </a:ext>
            </a:extLst>
          </p:cNvPr>
          <p:cNvSpPr txBox="1"/>
          <p:nvPr/>
        </p:nvSpPr>
        <p:spPr>
          <a:xfrm>
            <a:off x="9728403" y="1321356"/>
            <a:ext cx="14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27DB4-9331-4CCA-AD4B-05FF7023C0C4}"/>
              </a:ext>
            </a:extLst>
          </p:cNvPr>
          <p:cNvSpPr/>
          <p:nvPr/>
        </p:nvSpPr>
        <p:spPr>
          <a:xfrm>
            <a:off x="10017034" y="2432065"/>
            <a:ext cx="1047750" cy="592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(32 B)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E616E-0EA0-476D-A060-B08D727A639E}"/>
              </a:ext>
            </a:extLst>
          </p:cNvPr>
          <p:cNvSpPr/>
          <p:nvPr/>
        </p:nvSpPr>
        <p:spPr>
          <a:xfrm>
            <a:off x="10011319" y="3024792"/>
            <a:ext cx="1047750" cy="5927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Dummy</a:t>
            </a:r>
          </a:p>
          <a:p>
            <a:pPr algn="ctr"/>
            <a:r>
              <a:rPr lang="en-US" dirty="0"/>
              <a:t>(50 B)</a:t>
            </a:r>
          </a:p>
        </p:txBody>
      </p:sp>
    </p:spTree>
    <p:extLst>
      <p:ext uri="{BB962C8B-B14F-4D97-AF65-F5344CB8AC3E}">
        <p14:creationId xmlns:p14="http://schemas.microsoft.com/office/powerpoint/2010/main" val="110368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696E-BBA4-457D-B5BC-6A44EDAB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C086-767D-44A9-A393-F4E8121D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Relates to how we implement closures</a:t>
            </a:r>
          </a:p>
          <a:p>
            <a:r>
              <a:rPr lang="en-US" dirty="0"/>
              <a:t>What happens when objects are referenced?</a:t>
            </a:r>
          </a:p>
          <a:p>
            <a:r>
              <a:rPr lang="en-US" dirty="0"/>
              <a:t>Look at other common spark workloads.</a:t>
            </a:r>
          </a:p>
        </p:txBody>
      </p:sp>
    </p:spTree>
    <p:extLst>
      <p:ext uri="{BB962C8B-B14F-4D97-AF65-F5344CB8AC3E}">
        <p14:creationId xmlns:p14="http://schemas.microsoft.com/office/powerpoint/2010/main" val="2717413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70D5106-FA0F-41A1-AD6A-E968B346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42" y="1896287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0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286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(c1)</a:t>
            </a:r>
          </a:p>
          <a:p>
            <a:pPr marL="0" indent="0">
              <a:buNone/>
            </a:pPr>
            <a:r>
              <a:rPr lang="en-US" dirty="0"/>
              <a:t>x2 = x1.map(c2)</a:t>
            </a:r>
          </a:p>
          <a:p>
            <a:pPr marL="0" indent="0">
              <a:buNone/>
            </a:pPr>
            <a:r>
              <a:rPr lang="en-US" dirty="0"/>
              <a:t>y = x2.sortBy(key)	</a:t>
            </a:r>
          </a:p>
          <a:p>
            <a:pPr marL="0" indent="0">
              <a:buNone/>
            </a:pPr>
            <a:r>
              <a:rPr lang="en-US" dirty="0"/>
              <a:t>y1 = </a:t>
            </a:r>
            <a:r>
              <a:rPr lang="en-US" dirty="0" err="1"/>
              <a:t>y.map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0F80623-758E-42F9-B166-FEF8E596239B}"/>
              </a:ext>
            </a:extLst>
          </p:cNvPr>
          <p:cNvSpPr/>
          <p:nvPr/>
        </p:nvSpPr>
        <p:spPr>
          <a:xfrm>
            <a:off x="5573486" y="2409009"/>
            <a:ext cx="235132" cy="148085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C1944-36C8-4CDB-ADAF-7E87F79834FB}"/>
              </a:ext>
            </a:extLst>
          </p:cNvPr>
          <p:cNvSpPr txBox="1"/>
          <p:nvPr/>
        </p:nvSpPr>
        <p:spPr>
          <a:xfrm>
            <a:off x="6030965" y="2787975"/>
            <a:ext cx="109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Stage 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04EE38F-FC2F-48E1-87F6-3DB455B87FC9}"/>
              </a:ext>
            </a:extLst>
          </p:cNvPr>
          <p:cNvSpPr/>
          <p:nvPr/>
        </p:nvSpPr>
        <p:spPr>
          <a:xfrm>
            <a:off x="5573486" y="4105275"/>
            <a:ext cx="235132" cy="155080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E26F1-B768-43D4-BE0E-528CF78C5EC9}"/>
              </a:ext>
            </a:extLst>
          </p:cNvPr>
          <p:cNvSpPr txBox="1"/>
          <p:nvPr/>
        </p:nvSpPr>
        <p:spPr>
          <a:xfrm>
            <a:off x="6030965" y="4789719"/>
            <a:ext cx="109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78752-5786-45A2-A35C-ACFF2CA50B25}"/>
              </a:ext>
            </a:extLst>
          </p:cNvPr>
          <p:cNvSpPr txBox="1"/>
          <p:nvPr/>
        </p:nvSpPr>
        <p:spPr>
          <a:xfrm>
            <a:off x="6030965" y="3817422"/>
            <a:ext cx="106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Shuffle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24BB9E-B6F2-401A-9667-DE3EF8D40191}"/>
              </a:ext>
            </a:extLst>
          </p:cNvPr>
          <p:cNvSpPr txBox="1">
            <a:spLocks/>
          </p:cNvSpPr>
          <p:nvPr/>
        </p:nvSpPr>
        <p:spPr>
          <a:xfrm>
            <a:off x="7556687" y="1714199"/>
            <a:ext cx="47352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C = Load </a:t>
            </a:r>
            <a:r>
              <a:rPr lang="en-US" b="1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c1 + c2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each partition in 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for each record: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		r = 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Shuffle write/shuffle read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DE5C785-0C15-46AD-BECF-480C59414940}"/>
              </a:ext>
            </a:extLst>
          </p:cNvPr>
          <p:cNvSpPr/>
          <p:nvPr/>
        </p:nvSpPr>
        <p:spPr>
          <a:xfrm>
            <a:off x="7321555" y="1825625"/>
            <a:ext cx="203200" cy="20642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81C3CC8-C53E-4D13-8EEB-E4498F0D5E56}"/>
              </a:ext>
            </a:extLst>
          </p:cNvPr>
          <p:cNvSpPr/>
          <p:nvPr/>
        </p:nvSpPr>
        <p:spPr>
          <a:xfrm>
            <a:off x="7315757" y="4048255"/>
            <a:ext cx="177618" cy="161054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96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50" y="136752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dummy = array( 450B )</a:t>
            </a:r>
          </a:p>
          <a:p>
            <a:r>
              <a:rPr lang="en-US" dirty="0"/>
              <a:t>	k = </a:t>
            </a:r>
            <a:r>
              <a:rPr lang="en-US" dirty="0" err="1"/>
              <a:t>record.slice</a:t>
            </a:r>
            <a:r>
              <a:rPr lang="en-US" dirty="0"/>
              <a:t>(0,10)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dummy = array ( 50B )</a:t>
            </a:r>
          </a:p>
          <a:p>
            <a:r>
              <a:rPr lang="en-US" dirty="0"/>
              <a:t>	v =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  <a:p>
            <a:r>
              <a:rPr lang="en-US" dirty="0"/>
              <a:t>	(x, y)</a:t>
            </a:r>
          </a:p>
        </p:txBody>
      </p:sp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23A1199B-F916-4E32-92C1-F0142D218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16" y="3627494"/>
            <a:ext cx="4298072" cy="2865381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17291DB5-A5D4-45AF-9336-812E3EA7C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8" y="3616413"/>
            <a:ext cx="4298072" cy="28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008BA9-B17E-4D38-AFCF-76EBACA6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1" y="1690687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0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C0FC-E949-4F84-81E5-F705511B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430F18D-B6E3-4950-912A-A00488919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55717"/>
            <a:ext cx="8735351" cy="1599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C1B3A7-6831-433E-86C8-7A11E1DDF643}"/>
              </a:ext>
            </a:extLst>
          </p:cNvPr>
          <p:cNvSpPr txBox="1"/>
          <p:nvPr/>
        </p:nvSpPr>
        <p:spPr>
          <a:xfrm>
            <a:off x="838200" y="2261537"/>
            <a:ext cx="5778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Thread local allocation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changed using JVM flag: tried that.</a:t>
            </a:r>
          </a:p>
        </p:txBody>
      </p:sp>
    </p:spTree>
    <p:extLst>
      <p:ext uri="{BB962C8B-B14F-4D97-AF65-F5344CB8AC3E}">
        <p14:creationId xmlns:p14="http://schemas.microsoft.com/office/powerpoint/2010/main" val="4205334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4A1C-EF7E-41C9-9669-CC7C3A24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E98B-18C9-4C00-9C60-377137C9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A019-CE09-41CE-AB77-06692889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Tungsten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0375-CEFE-43D1-930F-328FAF44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it affect us?</a:t>
            </a:r>
          </a:p>
          <a:p>
            <a:pPr lvl="1"/>
            <a:r>
              <a:rPr lang="en-US" dirty="0"/>
              <a:t>Record spread – absent</a:t>
            </a:r>
          </a:p>
          <a:p>
            <a:pPr lvl="1"/>
            <a:r>
              <a:rPr lang="en-US" dirty="0"/>
              <a:t>Partition spread – still present. Need to confirm.</a:t>
            </a:r>
          </a:p>
          <a:p>
            <a:pPr lvl="1"/>
            <a:r>
              <a:rPr lang="en-US" dirty="0"/>
              <a:t>Minimal perf difference between in- and off-heap</a:t>
            </a:r>
          </a:p>
          <a:p>
            <a:endParaRPr lang="en-US" dirty="0"/>
          </a:p>
          <a:p>
            <a:r>
              <a:rPr lang="en-US" dirty="0"/>
              <a:t>There won’t be any serialization overhead</a:t>
            </a:r>
          </a:p>
          <a:p>
            <a:r>
              <a:rPr lang="en-US" dirty="0"/>
              <a:t>Other improvements would still apply</a:t>
            </a:r>
          </a:p>
        </p:txBody>
      </p:sp>
    </p:spTree>
    <p:extLst>
      <p:ext uri="{BB962C8B-B14F-4D97-AF65-F5344CB8AC3E}">
        <p14:creationId xmlns:p14="http://schemas.microsoft.com/office/powerpoint/2010/main" val="251717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A019-CE09-41CE-AB77-06692889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Devil’s advocate: </a:t>
            </a:r>
            <a:br>
              <a:rPr lang="en-US" dirty="0"/>
            </a:br>
            <a:r>
              <a:rPr lang="en-US" dirty="0"/>
              <a:t>Why spark is not a good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0375-CEFE-43D1-930F-328FAF44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Too complex to plug in our custom solution</a:t>
            </a:r>
          </a:p>
          <a:p>
            <a:pPr lvl="1"/>
            <a:r>
              <a:rPr lang="en-US" dirty="0"/>
              <a:t>Con: Don’t see any obvious technical blocker</a:t>
            </a:r>
          </a:p>
          <a:p>
            <a:pPr lvl="1"/>
            <a:r>
              <a:rPr lang="en-US" dirty="0"/>
              <a:t>Con: Just being defeatist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Restricting data to memory; that too in a deserialized format</a:t>
            </a:r>
          </a:p>
          <a:p>
            <a:pPr lvl="1"/>
            <a:r>
              <a:rPr lang="en-US" dirty="0"/>
              <a:t>Pro: Spark is already memory-bound</a:t>
            </a:r>
          </a:p>
          <a:p>
            <a:pPr lvl="1"/>
            <a:r>
              <a:rPr lang="en-US" dirty="0"/>
              <a:t>Con: Spark does cache RDDs in memory, one extra RDD doesn’t make a diff.</a:t>
            </a:r>
          </a:p>
          <a:p>
            <a:pPr lvl="1"/>
            <a:r>
              <a:rPr lang="en-US" dirty="0"/>
              <a:t>Con: We can make our solution work with disk in the worst-case.</a:t>
            </a:r>
          </a:p>
          <a:p>
            <a:pPr lvl="1"/>
            <a:r>
              <a:rPr lang="en-US" dirty="0"/>
              <a:t>Con: Goal is not to improve spark in all ways, so we side-step this issue.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Tungsten</a:t>
            </a:r>
          </a:p>
          <a:p>
            <a:pPr lvl="1"/>
            <a:r>
              <a:rPr lang="en-US" dirty="0"/>
              <a:t>Pro: Without serialization improvements, our contributions will be limited.</a:t>
            </a:r>
          </a:p>
          <a:p>
            <a:pPr lvl="1"/>
            <a:r>
              <a:rPr lang="en-US" dirty="0"/>
              <a:t>Con: Our end-to-end solution still applies.</a:t>
            </a:r>
          </a:p>
        </p:txBody>
      </p:sp>
    </p:spTree>
    <p:extLst>
      <p:ext uri="{BB962C8B-B14F-4D97-AF65-F5344CB8AC3E}">
        <p14:creationId xmlns:p14="http://schemas.microsoft.com/office/powerpoint/2010/main" val="395649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B35D-8ECF-46A2-8D7F-ED72054D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1407-7B06-4944-8504-47B5974F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problem general</a:t>
            </a:r>
          </a:p>
          <a:p>
            <a:pPr lvl="1"/>
            <a:r>
              <a:rPr lang="en-US" dirty="0"/>
              <a:t>“(stateless)-acceleration-friendly interface for streaming workloads”</a:t>
            </a:r>
          </a:p>
          <a:p>
            <a:pPr lvl="1"/>
            <a:r>
              <a:rPr lang="en-US" i="1" dirty="0"/>
              <a:t>acceleration-friendly</a:t>
            </a:r>
            <a:r>
              <a:rPr lang="en-US" dirty="0"/>
              <a:t>: keep entities separate and transparent</a:t>
            </a:r>
          </a:p>
          <a:p>
            <a:pPr lvl="1"/>
            <a:r>
              <a:rPr lang="en-US" i="1" dirty="0"/>
              <a:t>Streaming</a:t>
            </a:r>
            <a:r>
              <a:rPr lang="en-US" dirty="0"/>
              <a:t>: can’t afford to make multiple trips over PCIe per data unit</a:t>
            </a:r>
          </a:p>
          <a:p>
            <a:pPr lvl="1"/>
            <a:r>
              <a:rPr lang="en-US" dirty="0"/>
              <a:t>For managed runtimes? – makes it more real.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nsolas" panose="020B0609020204030204" pitchFamily="49" charset="0"/>
              </a:rPr>
              <a:t>ConnectedList</a:t>
            </a:r>
            <a:r>
              <a:rPr lang="en-US" dirty="0">
                <a:latin typeface="Consolas" panose="020B0609020204030204" pitchFamily="49" charset="0"/>
              </a:rPr>
              <a:t>&lt;T&gt; </a:t>
            </a:r>
            <a:r>
              <a:rPr lang="en-US" dirty="0"/>
              <a:t>data type that you can call </a:t>
            </a:r>
            <a:r>
              <a:rPr lang="en-US" dirty="0">
                <a:latin typeface="Consolas" panose="020B0609020204030204" pitchFamily="49" charset="0"/>
              </a:rPr>
              <a:t>next()</a:t>
            </a:r>
            <a:r>
              <a:rPr lang="en-US" dirty="0"/>
              <a:t>on. (Perhaps provide acceleration code on each </a:t>
            </a:r>
            <a:r>
              <a:rPr lang="en-US" i="1" dirty="0"/>
              <a:t>T</a:t>
            </a:r>
            <a:r>
              <a:rPr lang="en-US" dirty="0"/>
              <a:t> as an annotation.)</a:t>
            </a:r>
          </a:p>
          <a:p>
            <a:pPr lvl="1"/>
            <a:endParaRPr lang="en-US" dirty="0"/>
          </a:p>
          <a:p>
            <a:r>
              <a:rPr lang="en-US" dirty="0"/>
              <a:t>I can see this pluggable into Spark (with some effort)</a:t>
            </a:r>
          </a:p>
          <a:p>
            <a:r>
              <a:rPr lang="en-US" dirty="0"/>
              <a:t>Find other streaming platforms. </a:t>
            </a:r>
            <a:r>
              <a:rPr lang="en-US" dirty="0" err="1"/>
              <a:t>Flink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99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5392-1EDC-407D-BA41-BC726CB0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A12E-6918-4E74-93C3-BCCD93CF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PL-side (to get data laid out the way we want)</a:t>
            </a:r>
          </a:p>
          <a:p>
            <a:pPr lvl="1"/>
            <a:r>
              <a:rPr lang="en-US" dirty="0"/>
              <a:t>How do we annotate data? </a:t>
            </a:r>
          </a:p>
          <a:p>
            <a:pPr lvl="1"/>
            <a:r>
              <a:rPr lang="en-US" dirty="0"/>
              <a:t>Is it reasonable to expect annotations for all objects?</a:t>
            </a:r>
          </a:p>
          <a:p>
            <a:pPr lvl="1"/>
            <a:r>
              <a:rPr lang="en-US" dirty="0"/>
              <a:t>Do we need static analysis?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Systems-side (optimal Host-NIC data transfer)</a:t>
            </a:r>
          </a:p>
          <a:p>
            <a:pPr lvl="1"/>
            <a:r>
              <a:rPr lang="en-US" dirty="0"/>
              <a:t>What does an efficient transfer look like, given a layout?</a:t>
            </a:r>
          </a:p>
          <a:p>
            <a:pPr lvl="1"/>
            <a:r>
              <a:rPr lang="en-US" dirty="0"/>
              <a:t>What kind of layout really helps?</a:t>
            </a:r>
          </a:p>
          <a:p>
            <a:pPr lvl="1"/>
            <a:r>
              <a:rPr lang="en-US" dirty="0"/>
              <a:t>Does layout matter? When does copying becoming a big deal?</a:t>
            </a:r>
          </a:p>
          <a:p>
            <a:pPr lvl="1"/>
            <a:endParaRPr lang="en-US" dirty="0"/>
          </a:p>
          <a:p>
            <a:r>
              <a:rPr lang="en-US" dirty="0"/>
              <a:t>Finding the/our balance</a:t>
            </a:r>
          </a:p>
        </p:txBody>
      </p:sp>
    </p:spTree>
    <p:extLst>
      <p:ext uri="{BB962C8B-B14F-4D97-AF65-F5344CB8AC3E}">
        <p14:creationId xmlns:p14="http://schemas.microsoft.com/office/powerpoint/2010/main" val="365024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5392-1EDC-407D-BA41-BC726CB0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A12E-6918-4E74-93C3-BCCD93CF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PL-side (to get data laid out the way we want)</a:t>
            </a:r>
          </a:p>
          <a:p>
            <a:pPr lvl="1"/>
            <a:r>
              <a:rPr lang="en-US" dirty="0"/>
              <a:t>Find papers for language constructs for memory management</a:t>
            </a:r>
          </a:p>
          <a:p>
            <a:pPr lvl="1"/>
            <a:r>
              <a:rPr lang="en-US" dirty="0"/>
              <a:t>Find a PL person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Systems-side (optimal Host-NIC data transfer)</a:t>
            </a:r>
          </a:p>
          <a:p>
            <a:pPr lvl="1"/>
            <a:r>
              <a:rPr lang="en-US" dirty="0"/>
              <a:t>Try out some layouts and get some numbers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Finding the/our balance</a:t>
            </a:r>
          </a:p>
        </p:txBody>
      </p:sp>
    </p:spTree>
    <p:extLst>
      <p:ext uri="{BB962C8B-B14F-4D97-AF65-F5344CB8AC3E}">
        <p14:creationId xmlns:p14="http://schemas.microsoft.com/office/powerpoint/2010/main" val="297299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other spark workloads</a:t>
            </a:r>
          </a:p>
          <a:p>
            <a:pPr lvl="1"/>
            <a:r>
              <a:rPr lang="en-US" dirty="0"/>
              <a:t>Vetting Tungsten partition spread</a:t>
            </a:r>
          </a:p>
          <a:p>
            <a:pPr lvl="1"/>
            <a:r>
              <a:rPr lang="en-US" dirty="0"/>
              <a:t>Also, to look at record spread in other cases</a:t>
            </a:r>
          </a:p>
          <a:p>
            <a:pPr lvl="1"/>
            <a:endParaRPr lang="en-US" dirty="0"/>
          </a:p>
          <a:p>
            <a:r>
              <a:rPr lang="en-US" dirty="0"/>
              <a:t>Setting up for streaming setup over RDMA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Emulate various data structures starting with our spark example</a:t>
            </a:r>
          </a:p>
          <a:p>
            <a:pPr lvl="1"/>
            <a:r>
              <a:rPr lang="en-US" dirty="0"/>
              <a:t>Talk to Stew?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ACF1-1F79-4877-9C7B-500D87D7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63E8-BF83-4A3A-BBA3-FDC8D790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64477</TotalTime>
  <Words>1354</Words>
  <Application>Microsoft Office PowerPoint</Application>
  <PresentationFormat>Widescreen</PresentationFormat>
  <Paragraphs>262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Update</vt:lpstr>
      <vt:lpstr>Tungsten</vt:lpstr>
      <vt:lpstr>Tungsten</vt:lpstr>
      <vt:lpstr>Devil’s advocate:  Why spark is not a good idea</vt:lpstr>
      <vt:lpstr>Further Thoughts</vt:lpstr>
      <vt:lpstr>Next challenges</vt:lpstr>
      <vt:lpstr>Next steps</vt:lpstr>
      <vt:lpstr>Immediate todo</vt:lpstr>
      <vt:lpstr>PowerPoint Presentation</vt:lpstr>
      <vt:lpstr>Last Week’s Update</vt:lpstr>
      <vt:lpstr>Java Object layout: Questions</vt:lpstr>
      <vt:lpstr>Spark </vt:lpstr>
      <vt:lpstr>Spark Example</vt:lpstr>
      <vt:lpstr>Spark Example</vt:lpstr>
      <vt:lpstr>Spark Example</vt:lpstr>
      <vt:lpstr>Record spread (Key and Value offset)</vt:lpstr>
      <vt:lpstr>Record spread (Key and Value offset)</vt:lpstr>
      <vt:lpstr>Record spread (Key and Value offset)</vt:lpstr>
      <vt:lpstr>Record spread (Key and Value offset)</vt:lpstr>
      <vt:lpstr>Record spread (Key and Value offset)</vt:lpstr>
      <vt:lpstr>Record spread (Key and Value offset)</vt:lpstr>
      <vt:lpstr>Record spread</vt:lpstr>
      <vt:lpstr>Partition spread</vt:lpstr>
      <vt:lpstr>Spark Example</vt:lpstr>
      <vt:lpstr>Partition spread</vt:lpstr>
      <vt:lpstr>Partition spread: Layout</vt:lpstr>
      <vt:lpstr>Partition spread: Layout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120</cp:revision>
  <dcterms:created xsi:type="dcterms:W3CDTF">2020-09-13T22:44:50Z</dcterms:created>
  <dcterms:modified xsi:type="dcterms:W3CDTF">2020-11-30T21:45:52Z</dcterms:modified>
</cp:coreProperties>
</file>