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45" r:id="rId2"/>
    <p:sldId id="1005" r:id="rId3"/>
    <p:sldId id="952" r:id="rId4"/>
    <p:sldId id="964" r:id="rId5"/>
    <p:sldId id="957" r:id="rId6"/>
    <p:sldId id="963" r:id="rId7"/>
    <p:sldId id="1007" r:id="rId8"/>
    <p:sldId id="975" r:id="rId9"/>
    <p:sldId id="976" r:id="rId10"/>
    <p:sldId id="1011" r:id="rId11"/>
    <p:sldId id="977" r:id="rId12"/>
    <p:sldId id="1012" r:id="rId13"/>
    <p:sldId id="1008" r:id="rId14"/>
    <p:sldId id="1017" r:id="rId15"/>
    <p:sldId id="1016" r:id="rId16"/>
    <p:sldId id="1018" r:id="rId17"/>
    <p:sldId id="1015" r:id="rId18"/>
    <p:sldId id="1013" r:id="rId19"/>
    <p:sldId id="1010" r:id="rId20"/>
    <p:sldId id="776" r:id="rId21"/>
    <p:sldId id="985" r:id="rId22"/>
    <p:sldId id="986" r:id="rId23"/>
    <p:sldId id="987" r:id="rId24"/>
  </p:sldIdLst>
  <p:sldSz cx="9144000" cy="5143500" type="screen16x9"/>
  <p:notesSz cx="7010400" cy="9296400"/>
  <p:defaultTextStyle>
    <a:defPPr>
      <a:defRPr lang="en-US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orient="horz" pos="2896">
          <p15:clr>
            <a:srgbClr val="A4A3A4"/>
          </p15:clr>
        </p15:guide>
        <p15:guide id="3" orient="horz" pos="685">
          <p15:clr>
            <a:srgbClr val="A4A3A4"/>
          </p15:clr>
        </p15:guide>
        <p15:guide id="4" orient="horz" pos="991">
          <p15:clr>
            <a:srgbClr val="A4A3A4"/>
          </p15:clr>
        </p15:guide>
        <p15:guide id="5" pos="2880">
          <p15:clr>
            <a:srgbClr val="A4A3A4"/>
          </p15:clr>
        </p15:guide>
        <p15:guide id="6" pos="200">
          <p15:clr>
            <a:srgbClr val="A4A3A4"/>
          </p15:clr>
        </p15:guide>
        <p15:guide id="7" pos="5560">
          <p15:clr>
            <a:srgbClr val="A4A3A4"/>
          </p15:clr>
        </p15:guide>
        <p15:guide id="8" pos="2817">
          <p15:clr>
            <a:srgbClr val="A4A3A4"/>
          </p15:clr>
        </p15:guide>
        <p15:guide id="9" pos="294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5824"/>
    <a:srgbClr val="9EA461"/>
    <a:srgbClr val="E41C24"/>
    <a:srgbClr val="AF4D3D"/>
    <a:srgbClr val="D7B187"/>
    <a:srgbClr val="C2D329"/>
    <a:srgbClr val="E8D5BA"/>
    <a:srgbClr val="E45925"/>
    <a:srgbClr val="C3D42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5462" autoAdjust="0"/>
  </p:normalViewPr>
  <p:slideViewPr>
    <p:cSldViewPr>
      <p:cViewPr varScale="1">
        <p:scale>
          <a:sx n="90" d="100"/>
          <a:sy n="90" d="100"/>
        </p:scale>
        <p:origin x="-618" y="-102"/>
      </p:cViewPr>
      <p:guideLst>
        <p:guide orient="horz" pos="1620"/>
        <p:guide orient="horz" pos="2896"/>
        <p:guide orient="horz" pos="685"/>
        <p:guide orient="horz" pos="991"/>
        <p:guide pos="2880"/>
        <p:guide pos="200"/>
        <p:guide pos="5560"/>
        <p:guide pos="2817"/>
        <p:guide pos="29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8"/>
    </p:cViewPr>
  </p:sorterViewPr>
  <p:notesViewPr>
    <p:cSldViewPr>
      <p:cViewPr varScale="1">
        <p:scale>
          <a:sx n="55" d="100"/>
          <a:sy n="55" d="100"/>
        </p:scale>
        <p:origin x="-2868" y="-102"/>
      </p:cViewPr>
      <p:guideLst>
        <p:guide orient="horz" pos="3127"/>
        <p:guide orient="horz" pos="2928"/>
        <p:guide pos="2141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C15680-543A-4C0F-A25C-37CDD3D4418E}" type="doc">
      <dgm:prSet loTypeId="urn:microsoft.com/office/officeart/2005/8/layout/chevron1" loCatId="process" qsTypeId="urn:microsoft.com/office/officeart/2005/8/quickstyle/3d2" qsCatId="3D" csTypeId="urn:microsoft.com/office/officeart/2005/8/colors/colorful2" csCatId="colorful" phldr="1"/>
      <dgm:spPr/>
    </dgm:pt>
    <dgm:pt modelId="{C4D57AD6-9449-468E-BA0A-2605681A84A9}">
      <dgm:prSet phldrT="[Text]" custT="1"/>
      <dgm:spPr/>
      <dgm:t>
        <a:bodyPr/>
        <a:lstStyle/>
        <a:p>
          <a:r>
            <a:rPr lang="en-US" sz="1200" dirty="0" smtClean="0"/>
            <a:t>Develop</a:t>
          </a:r>
          <a:endParaRPr lang="en-US" sz="1200" dirty="0"/>
        </a:p>
      </dgm:t>
    </dgm:pt>
    <dgm:pt modelId="{5761D177-E4ED-4072-A470-F13A1F7B103B}" type="parTrans" cxnId="{9FDABC5A-5AD7-468D-B93E-C9333ABDC502}">
      <dgm:prSet/>
      <dgm:spPr/>
      <dgm:t>
        <a:bodyPr/>
        <a:lstStyle/>
        <a:p>
          <a:endParaRPr lang="en-US"/>
        </a:p>
      </dgm:t>
    </dgm:pt>
    <dgm:pt modelId="{A330FF00-0F6B-49BC-81A1-39D5805B51AD}" type="sibTrans" cxnId="{9FDABC5A-5AD7-468D-B93E-C9333ABDC502}">
      <dgm:prSet/>
      <dgm:spPr/>
      <dgm:t>
        <a:bodyPr/>
        <a:lstStyle/>
        <a:p>
          <a:endParaRPr lang="en-US"/>
        </a:p>
      </dgm:t>
    </dgm:pt>
    <dgm:pt modelId="{6E92C93A-7687-4A57-8D53-9A1FB660EEEA}">
      <dgm:prSet phldrT="[Text]" custT="1"/>
      <dgm:spPr/>
      <dgm:t>
        <a:bodyPr/>
        <a:lstStyle/>
        <a:p>
          <a:r>
            <a:rPr lang="en-US" sz="1200" dirty="0" smtClean="0"/>
            <a:t>Test</a:t>
          </a:r>
          <a:endParaRPr lang="en-US" sz="1200" dirty="0"/>
        </a:p>
      </dgm:t>
    </dgm:pt>
    <dgm:pt modelId="{9EB02AEC-8C77-4570-B0A9-C71D474C30C4}" type="parTrans" cxnId="{1A925C38-BF39-428A-B2E0-406E7A4756CD}">
      <dgm:prSet/>
      <dgm:spPr/>
      <dgm:t>
        <a:bodyPr/>
        <a:lstStyle/>
        <a:p>
          <a:endParaRPr lang="en-US"/>
        </a:p>
      </dgm:t>
    </dgm:pt>
    <dgm:pt modelId="{B1631E2E-BEDE-4FD6-BF66-206E77CC2F88}" type="sibTrans" cxnId="{1A925C38-BF39-428A-B2E0-406E7A4756CD}">
      <dgm:prSet/>
      <dgm:spPr/>
      <dgm:t>
        <a:bodyPr/>
        <a:lstStyle/>
        <a:p>
          <a:endParaRPr lang="en-US"/>
        </a:p>
      </dgm:t>
    </dgm:pt>
    <dgm:pt modelId="{BA8490BA-4619-4E66-8E72-BB7DE2F281E2}">
      <dgm:prSet phldrT="[Text]" custT="1"/>
      <dgm:spPr/>
      <dgm:t>
        <a:bodyPr/>
        <a:lstStyle/>
        <a:p>
          <a:r>
            <a:rPr lang="en-US" sz="1200" dirty="0" smtClean="0"/>
            <a:t>Stage</a:t>
          </a:r>
          <a:endParaRPr lang="en-US" sz="1200" dirty="0"/>
        </a:p>
      </dgm:t>
    </dgm:pt>
    <dgm:pt modelId="{83CB60C2-F6B3-48B5-A8A1-167F26AD8BA9}" type="parTrans" cxnId="{C7C77D9A-E067-49A5-BFC7-0673ADD4A893}">
      <dgm:prSet/>
      <dgm:spPr/>
      <dgm:t>
        <a:bodyPr/>
        <a:lstStyle/>
        <a:p>
          <a:endParaRPr lang="en-US"/>
        </a:p>
      </dgm:t>
    </dgm:pt>
    <dgm:pt modelId="{1D3CB7B1-A9C9-4228-905C-5147766C56AA}" type="sibTrans" cxnId="{C7C77D9A-E067-49A5-BFC7-0673ADD4A893}">
      <dgm:prSet/>
      <dgm:spPr/>
      <dgm:t>
        <a:bodyPr/>
        <a:lstStyle/>
        <a:p>
          <a:endParaRPr lang="en-US"/>
        </a:p>
      </dgm:t>
    </dgm:pt>
    <dgm:pt modelId="{A91E7CBA-EEC7-4075-97C8-44B0FB5C90EF}">
      <dgm:prSet phldrT="[Text]" custT="1"/>
      <dgm:spPr/>
      <dgm:t>
        <a:bodyPr/>
        <a:lstStyle/>
        <a:p>
          <a:r>
            <a:rPr lang="en-US" sz="1200" dirty="0" smtClean="0"/>
            <a:t>Deploy</a:t>
          </a:r>
          <a:endParaRPr lang="en-US" sz="1200" dirty="0"/>
        </a:p>
      </dgm:t>
    </dgm:pt>
    <dgm:pt modelId="{1ACEB5FF-E376-4302-8EC1-CB489F2AFEE6}" type="parTrans" cxnId="{B5CE8504-6145-4F7D-819F-2938F718BA3E}">
      <dgm:prSet/>
      <dgm:spPr/>
      <dgm:t>
        <a:bodyPr/>
        <a:lstStyle/>
        <a:p>
          <a:endParaRPr lang="en-US"/>
        </a:p>
      </dgm:t>
    </dgm:pt>
    <dgm:pt modelId="{2C0C1256-BB59-4FCC-9DA4-C60D1465057A}" type="sibTrans" cxnId="{B5CE8504-6145-4F7D-819F-2938F718BA3E}">
      <dgm:prSet/>
      <dgm:spPr/>
      <dgm:t>
        <a:bodyPr/>
        <a:lstStyle/>
        <a:p>
          <a:endParaRPr lang="en-US"/>
        </a:p>
      </dgm:t>
    </dgm:pt>
    <dgm:pt modelId="{3CB0DE7A-CD19-43DA-8AFA-2D8688AAE17B}" type="pres">
      <dgm:prSet presAssocID="{6CC15680-543A-4C0F-A25C-37CDD3D4418E}" presName="Name0" presStyleCnt="0">
        <dgm:presLayoutVars>
          <dgm:dir/>
          <dgm:animLvl val="lvl"/>
          <dgm:resizeHandles val="exact"/>
        </dgm:presLayoutVars>
      </dgm:prSet>
      <dgm:spPr/>
    </dgm:pt>
    <dgm:pt modelId="{C1733DFD-0160-4C72-B2A1-2045E659AB81}" type="pres">
      <dgm:prSet presAssocID="{C4D57AD6-9449-468E-BA0A-2605681A84A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E9113B-40E2-478B-90AD-F2FCA8205CCD}" type="pres">
      <dgm:prSet presAssocID="{A330FF00-0F6B-49BC-81A1-39D5805B51AD}" presName="parTxOnlySpace" presStyleCnt="0"/>
      <dgm:spPr/>
    </dgm:pt>
    <dgm:pt modelId="{62E66D18-8AD6-4503-8D38-038468C60D2F}" type="pres">
      <dgm:prSet presAssocID="{6E92C93A-7687-4A57-8D53-9A1FB660EE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BCA69-853B-4B53-BC9B-583800FA155F}" type="pres">
      <dgm:prSet presAssocID="{B1631E2E-BEDE-4FD6-BF66-206E77CC2F88}" presName="parTxOnlySpace" presStyleCnt="0"/>
      <dgm:spPr/>
    </dgm:pt>
    <dgm:pt modelId="{35FC6BB5-87B1-407E-8CF1-68314699D942}" type="pres">
      <dgm:prSet presAssocID="{BA8490BA-4619-4E66-8E72-BB7DE2F281E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2301F-B1E1-4809-8835-307E1393854D}" type="pres">
      <dgm:prSet presAssocID="{1D3CB7B1-A9C9-4228-905C-5147766C56AA}" presName="parTxOnlySpace" presStyleCnt="0"/>
      <dgm:spPr/>
    </dgm:pt>
    <dgm:pt modelId="{78C4F929-7105-4B85-83B8-2A3E3B1B6CE0}" type="pres">
      <dgm:prSet presAssocID="{A91E7CBA-EEC7-4075-97C8-44B0FB5C90E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1AEA81-BA77-467F-972E-88FB7C95527A}" type="presOf" srcId="{A91E7CBA-EEC7-4075-97C8-44B0FB5C90EF}" destId="{78C4F929-7105-4B85-83B8-2A3E3B1B6CE0}" srcOrd="0" destOrd="0" presId="urn:microsoft.com/office/officeart/2005/8/layout/chevron1"/>
    <dgm:cxn modelId="{82CD9D70-3BE8-48AD-BDAB-3BA2FBE225B2}" type="presOf" srcId="{6CC15680-543A-4C0F-A25C-37CDD3D4418E}" destId="{3CB0DE7A-CD19-43DA-8AFA-2D8688AAE17B}" srcOrd="0" destOrd="0" presId="urn:microsoft.com/office/officeart/2005/8/layout/chevron1"/>
    <dgm:cxn modelId="{9FDABC5A-5AD7-468D-B93E-C9333ABDC502}" srcId="{6CC15680-543A-4C0F-A25C-37CDD3D4418E}" destId="{C4D57AD6-9449-468E-BA0A-2605681A84A9}" srcOrd="0" destOrd="0" parTransId="{5761D177-E4ED-4072-A470-F13A1F7B103B}" sibTransId="{A330FF00-0F6B-49BC-81A1-39D5805B51AD}"/>
    <dgm:cxn modelId="{99E79CF9-6599-4A4C-B454-C3C322D21DA6}" type="presOf" srcId="{C4D57AD6-9449-468E-BA0A-2605681A84A9}" destId="{C1733DFD-0160-4C72-B2A1-2045E659AB81}" srcOrd="0" destOrd="0" presId="urn:microsoft.com/office/officeart/2005/8/layout/chevron1"/>
    <dgm:cxn modelId="{C7C77D9A-E067-49A5-BFC7-0673ADD4A893}" srcId="{6CC15680-543A-4C0F-A25C-37CDD3D4418E}" destId="{BA8490BA-4619-4E66-8E72-BB7DE2F281E2}" srcOrd="2" destOrd="0" parTransId="{83CB60C2-F6B3-48B5-A8A1-167F26AD8BA9}" sibTransId="{1D3CB7B1-A9C9-4228-905C-5147766C56AA}"/>
    <dgm:cxn modelId="{B5CE8504-6145-4F7D-819F-2938F718BA3E}" srcId="{6CC15680-543A-4C0F-A25C-37CDD3D4418E}" destId="{A91E7CBA-EEC7-4075-97C8-44B0FB5C90EF}" srcOrd="3" destOrd="0" parTransId="{1ACEB5FF-E376-4302-8EC1-CB489F2AFEE6}" sibTransId="{2C0C1256-BB59-4FCC-9DA4-C60D1465057A}"/>
    <dgm:cxn modelId="{EFD5E6E5-19BB-4064-9552-516599469688}" type="presOf" srcId="{BA8490BA-4619-4E66-8E72-BB7DE2F281E2}" destId="{35FC6BB5-87B1-407E-8CF1-68314699D942}" srcOrd="0" destOrd="0" presId="urn:microsoft.com/office/officeart/2005/8/layout/chevron1"/>
    <dgm:cxn modelId="{4AC64F69-4E3A-4E92-9F8D-A7D8D9B947CF}" type="presOf" srcId="{6E92C93A-7687-4A57-8D53-9A1FB660EEEA}" destId="{62E66D18-8AD6-4503-8D38-038468C60D2F}" srcOrd="0" destOrd="0" presId="urn:microsoft.com/office/officeart/2005/8/layout/chevron1"/>
    <dgm:cxn modelId="{1A925C38-BF39-428A-B2E0-406E7A4756CD}" srcId="{6CC15680-543A-4C0F-A25C-37CDD3D4418E}" destId="{6E92C93A-7687-4A57-8D53-9A1FB660EEEA}" srcOrd="1" destOrd="0" parTransId="{9EB02AEC-8C77-4570-B0A9-C71D474C30C4}" sibTransId="{B1631E2E-BEDE-4FD6-BF66-206E77CC2F88}"/>
    <dgm:cxn modelId="{C45B4D56-7948-4A80-8F0D-D63D7289C12A}" type="presParOf" srcId="{3CB0DE7A-CD19-43DA-8AFA-2D8688AAE17B}" destId="{C1733DFD-0160-4C72-B2A1-2045E659AB81}" srcOrd="0" destOrd="0" presId="urn:microsoft.com/office/officeart/2005/8/layout/chevron1"/>
    <dgm:cxn modelId="{887055AE-FAD3-4D69-BF3E-82ABD2F711C1}" type="presParOf" srcId="{3CB0DE7A-CD19-43DA-8AFA-2D8688AAE17B}" destId="{B0E9113B-40E2-478B-90AD-F2FCA8205CCD}" srcOrd="1" destOrd="0" presId="urn:microsoft.com/office/officeart/2005/8/layout/chevron1"/>
    <dgm:cxn modelId="{02F2F4B2-9762-4BE3-9F7B-E00D5033FE61}" type="presParOf" srcId="{3CB0DE7A-CD19-43DA-8AFA-2D8688AAE17B}" destId="{62E66D18-8AD6-4503-8D38-038468C60D2F}" srcOrd="2" destOrd="0" presId="urn:microsoft.com/office/officeart/2005/8/layout/chevron1"/>
    <dgm:cxn modelId="{1B2E5AB5-B650-40FA-92BC-E733581B4903}" type="presParOf" srcId="{3CB0DE7A-CD19-43DA-8AFA-2D8688AAE17B}" destId="{B4EBCA69-853B-4B53-BC9B-583800FA155F}" srcOrd="3" destOrd="0" presId="urn:microsoft.com/office/officeart/2005/8/layout/chevron1"/>
    <dgm:cxn modelId="{BC4F37EF-1252-4511-82EA-53CB25DC296F}" type="presParOf" srcId="{3CB0DE7A-CD19-43DA-8AFA-2D8688AAE17B}" destId="{35FC6BB5-87B1-407E-8CF1-68314699D942}" srcOrd="4" destOrd="0" presId="urn:microsoft.com/office/officeart/2005/8/layout/chevron1"/>
    <dgm:cxn modelId="{3645DB5F-3F8C-4CCD-80FC-7FAEE38A0E4E}" type="presParOf" srcId="{3CB0DE7A-CD19-43DA-8AFA-2D8688AAE17B}" destId="{4232301F-B1E1-4809-8835-307E1393854D}" srcOrd="5" destOrd="0" presId="urn:microsoft.com/office/officeart/2005/8/layout/chevron1"/>
    <dgm:cxn modelId="{111F7529-F5D3-4184-B263-B075E3E92F99}" type="presParOf" srcId="{3CB0DE7A-CD19-43DA-8AFA-2D8688AAE17B}" destId="{78C4F929-7105-4B85-83B8-2A3E3B1B6CE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608906-9525-448B-AAA6-783D7AB1D85A}" type="doc">
      <dgm:prSet loTypeId="urn:microsoft.com/office/officeart/2005/8/layout/cycle5" loCatId="cycle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FD465D5-B1DD-44D2-8A08-AB8BB40462E2}">
      <dgm:prSet phldrT="[Text]"/>
      <dgm:spPr/>
      <dgm:t>
        <a:bodyPr/>
        <a:lstStyle/>
        <a:p>
          <a:r>
            <a:rPr lang="en-US" dirty="0" smtClean="0"/>
            <a:t>Source Control</a:t>
          </a:r>
          <a:endParaRPr lang="en-US" dirty="0"/>
        </a:p>
      </dgm:t>
    </dgm:pt>
    <dgm:pt modelId="{EBA84943-22F3-4C16-828D-A3DD8F1E9589}" type="parTrans" cxnId="{1414DB11-180A-4905-8AEE-362FA985F6B8}">
      <dgm:prSet/>
      <dgm:spPr/>
      <dgm:t>
        <a:bodyPr/>
        <a:lstStyle/>
        <a:p>
          <a:endParaRPr lang="en-US"/>
        </a:p>
      </dgm:t>
    </dgm:pt>
    <dgm:pt modelId="{AE68A4AA-5919-48A5-BA47-BBF3500E3E3D}" type="sibTrans" cxnId="{1414DB11-180A-4905-8AEE-362FA985F6B8}">
      <dgm:prSet/>
      <dgm:spPr/>
      <dgm:t>
        <a:bodyPr/>
        <a:lstStyle/>
        <a:p>
          <a:endParaRPr lang="en-US"/>
        </a:p>
      </dgm:t>
    </dgm:pt>
    <dgm:pt modelId="{2EF87377-0C26-4FDC-A52D-577A84EED5D6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54154961-D228-4854-B236-1C9FCAD8A6BE}" type="parTrans" cxnId="{A9660175-23E7-4C56-B213-B1C9C0EE3DEE}">
      <dgm:prSet/>
      <dgm:spPr/>
      <dgm:t>
        <a:bodyPr/>
        <a:lstStyle/>
        <a:p>
          <a:endParaRPr lang="en-US"/>
        </a:p>
      </dgm:t>
    </dgm:pt>
    <dgm:pt modelId="{59F34FD6-CC14-45AD-BC2B-59F774C5D431}" type="sibTrans" cxnId="{A9660175-23E7-4C56-B213-B1C9C0EE3DEE}">
      <dgm:prSet/>
      <dgm:spPr/>
      <dgm:t>
        <a:bodyPr/>
        <a:lstStyle/>
        <a:p>
          <a:endParaRPr lang="en-US"/>
        </a:p>
      </dgm:t>
    </dgm:pt>
    <dgm:pt modelId="{D2A0EEBF-0EAC-4668-B9BF-C0F38BDC7DBE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F71513D0-3575-4612-B0C5-14423899D4BB}" type="parTrans" cxnId="{F4258DEE-09AE-41BB-9AD3-62C1D8D30365}">
      <dgm:prSet/>
      <dgm:spPr/>
      <dgm:t>
        <a:bodyPr/>
        <a:lstStyle/>
        <a:p>
          <a:endParaRPr lang="en-US"/>
        </a:p>
      </dgm:t>
    </dgm:pt>
    <dgm:pt modelId="{99CF9A7F-52E5-4CF7-97C0-C53246B5B454}" type="sibTrans" cxnId="{F4258DEE-09AE-41BB-9AD3-62C1D8D30365}">
      <dgm:prSet/>
      <dgm:spPr/>
      <dgm:t>
        <a:bodyPr/>
        <a:lstStyle/>
        <a:p>
          <a:endParaRPr lang="en-US"/>
        </a:p>
      </dgm:t>
    </dgm:pt>
    <dgm:pt modelId="{E6E52C98-0896-4F1C-9BC8-C2D6D51CB1AB}">
      <dgm:prSet phldrT="[Text]"/>
      <dgm:spPr/>
      <dgm:t>
        <a:bodyPr/>
        <a:lstStyle/>
        <a:p>
          <a:r>
            <a:rPr lang="en-US" dirty="0" smtClean="0"/>
            <a:t>Develop</a:t>
          </a:r>
          <a:endParaRPr lang="en-US" dirty="0"/>
        </a:p>
      </dgm:t>
    </dgm:pt>
    <dgm:pt modelId="{45C3284A-15BD-4D1F-B15C-87DEF9E3E7BD}" type="parTrans" cxnId="{F5ADC85A-A0AB-4D1C-8440-02CDEFC461AD}">
      <dgm:prSet/>
      <dgm:spPr/>
      <dgm:t>
        <a:bodyPr/>
        <a:lstStyle/>
        <a:p>
          <a:endParaRPr lang="en-US"/>
        </a:p>
      </dgm:t>
    </dgm:pt>
    <dgm:pt modelId="{AF8285EB-C21B-40FD-934E-CE682846BA79}" type="sibTrans" cxnId="{F5ADC85A-A0AB-4D1C-8440-02CDEFC461AD}">
      <dgm:prSet/>
      <dgm:spPr/>
      <dgm:t>
        <a:bodyPr/>
        <a:lstStyle/>
        <a:p>
          <a:endParaRPr lang="en-US"/>
        </a:p>
      </dgm:t>
    </dgm:pt>
    <dgm:pt modelId="{90D91AC1-ECA1-456C-BB41-B7C09495D06C}" type="pres">
      <dgm:prSet presAssocID="{F3608906-9525-448B-AAA6-783D7AB1D8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647F5E-9F5C-4AD3-987A-15B40F333887}" type="pres">
      <dgm:prSet presAssocID="{0FD465D5-B1DD-44D2-8A08-AB8BB40462E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0A61BB-0E6A-451F-B867-68F1BE9BA304}" type="pres">
      <dgm:prSet presAssocID="{0FD465D5-B1DD-44D2-8A08-AB8BB40462E2}" presName="spNode" presStyleCnt="0"/>
      <dgm:spPr/>
    </dgm:pt>
    <dgm:pt modelId="{5235643D-06B1-459B-A5D5-33727A6B7573}" type="pres">
      <dgm:prSet presAssocID="{AE68A4AA-5919-48A5-BA47-BBF3500E3E3D}" presName="sibTrans" presStyleLbl="sibTrans1D1" presStyleIdx="0" presStyleCnt="4"/>
      <dgm:spPr/>
      <dgm:t>
        <a:bodyPr/>
        <a:lstStyle/>
        <a:p>
          <a:endParaRPr lang="en-US"/>
        </a:p>
      </dgm:t>
    </dgm:pt>
    <dgm:pt modelId="{894C0AE3-49D8-4496-8BA0-B57670C961C3}" type="pres">
      <dgm:prSet presAssocID="{2EF87377-0C26-4FDC-A52D-577A84EED5D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0C80B8-126C-4103-BA01-3A796701BD87}" type="pres">
      <dgm:prSet presAssocID="{2EF87377-0C26-4FDC-A52D-577A84EED5D6}" presName="spNode" presStyleCnt="0"/>
      <dgm:spPr/>
    </dgm:pt>
    <dgm:pt modelId="{6C8930A3-C94F-4D95-B3A5-39E579FFA277}" type="pres">
      <dgm:prSet presAssocID="{59F34FD6-CC14-45AD-BC2B-59F774C5D431}" presName="sibTrans" presStyleLbl="sibTrans1D1" presStyleIdx="1" presStyleCnt="4"/>
      <dgm:spPr/>
      <dgm:t>
        <a:bodyPr/>
        <a:lstStyle/>
        <a:p>
          <a:endParaRPr lang="en-US"/>
        </a:p>
      </dgm:t>
    </dgm:pt>
    <dgm:pt modelId="{36638565-BB6A-45A7-9D69-BDBB5F3A3163}" type="pres">
      <dgm:prSet presAssocID="{D2A0EEBF-0EAC-4668-B9BF-C0F38BDC7DB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32C2D1-6A45-484B-B77D-93BC068C2DD0}" type="pres">
      <dgm:prSet presAssocID="{D2A0EEBF-0EAC-4668-B9BF-C0F38BDC7DBE}" presName="spNode" presStyleCnt="0"/>
      <dgm:spPr/>
    </dgm:pt>
    <dgm:pt modelId="{20CFCD56-B6E8-40D3-9398-757033770DA0}" type="pres">
      <dgm:prSet presAssocID="{99CF9A7F-52E5-4CF7-97C0-C53246B5B454}" presName="sibTrans" presStyleLbl="sibTrans1D1" presStyleIdx="2" presStyleCnt="4"/>
      <dgm:spPr/>
      <dgm:t>
        <a:bodyPr/>
        <a:lstStyle/>
        <a:p>
          <a:endParaRPr lang="en-US"/>
        </a:p>
      </dgm:t>
    </dgm:pt>
    <dgm:pt modelId="{CE9852F1-4BE6-405A-9128-7474BDD59D25}" type="pres">
      <dgm:prSet presAssocID="{E6E52C98-0896-4F1C-9BC8-C2D6D51CB1A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DA9340-C202-49AE-96EF-AB49C07B0F00}" type="pres">
      <dgm:prSet presAssocID="{E6E52C98-0896-4F1C-9BC8-C2D6D51CB1AB}" presName="spNode" presStyleCnt="0"/>
      <dgm:spPr/>
    </dgm:pt>
    <dgm:pt modelId="{B5883D05-0CC9-49D3-9C86-EDD742E03CE1}" type="pres">
      <dgm:prSet presAssocID="{AF8285EB-C21B-40FD-934E-CE682846BA79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B463FFD5-B5B2-4003-9A0E-B3C44EF2224F}" type="presOf" srcId="{D2A0EEBF-0EAC-4668-B9BF-C0F38BDC7DBE}" destId="{36638565-BB6A-45A7-9D69-BDBB5F3A3163}" srcOrd="0" destOrd="0" presId="urn:microsoft.com/office/officeart/2005/8/layout/cycle5"/>
    <dgm:cxn modelId="{7E4C2A79-77ED-4B00-B045-AD2C90DC5859}" type="presOf" srcId="{59F34FD6-CC14-45AD-BC2B-59F774C5D431}" destId="{6C8930A3-C94F-4D95-B3A5-39E579FFA277}" srcOrd="0" destOrd="0" presId="urn:microsoft.com/office/officeart/2005/8/layout/cycle5"/>
    <dgm:cxn modelId="{F5ADC85A-A0AB-4D1C-8440-02CDEFC461AD}" srcId="{F3608906-9525-448B-AAA6-783D7AB1D85A}" destId="{E6E52C98-0896-4F1C-9BC8-C2D6D51CB1AB}" srcOrd="3" destOrd="0" parTransId="{45C3284A-15BD-4D1F-B15C-87DEF9E3E7BD}" sibTransId="{AF8285EB-C21B-40FD-934E-CE682846BA79}"/>
    <dgm:cxn modelId="{4ACB635C-ADD7-4FDB-8932-55A607A216DF}" type="presOf" srcId="{99CF9A7F-52E5-4CF7-97C0-C53246B5B454}" destId="{20CFCD56-B6E8-40D3-9398-757033770DA0}" srcOrd="0" destOrd="0" presId="urn:microsoft.com/office/officeart/2005/8/layout/cycle5"/>
    <dgm:cxn modelId="{F401C36F-5F08-44B5-8C7E-A45CB27A32CE}" type="presOf" srcId="{0FD465D5-B1DD-44D2-8A08-AB8BB40462E2}" destId="{F9647F5E-9F5C-4AD3-987A-15B40F333887}" srcOrd="0" destOrd="0" presId="urn:microsoft.com/office/officeart/2005/8/layout/cycle5"/>
    <dgm:cxn modelId="{A9660175-23E7-4C56-B213-B1C9C0EE3DEE}" srcId="{F3608906-9525-448B-AAA6-783D7AB1D85A}" destId="{2EF87377-0C26-4FDC-A52D-577A84EED5D6}" srcOrd="1" destOrd="0" parTransId="{54154961-D228-4854-B236-1C9FCAD8A6BE}" sibTransId="{59F34FD6-CC14-45AD-BC2B-59F774C5D431}"/>
    <dgm:cxn modelId="{77A5F455-939A-479F-8EAB-ADC36B503EBB}" type="presOf" srcId="{2EF87377-0C26-4FDC-A52D-577A84EED5D6}" destId="{894C0AE3-49D8-4496-8BA0-B57670C961C3}" srcOrd="0" destOrd="0" presId="urn:microsoft.com/office/officeart/2005/8/layout/cycle5"/>
    <dgm:cxn modelId="{1414DB11-180A-4905-8AEE-362FA985F6B8}" srcId="{F3608906-9525-448B-AAA6-783D7AB1D85A}" destId="{0FD465D5-B1DD-44D2-8A08-AB8BB40462E2}" srcOrd="0" destOrd="0" parTransId="{EBA84943-22F3-4C16-828D-A3DD8F1E9589}" sibTransId="{AE68A4AA-5919-48A5-BA47-BBF3500E3E3D}"/>
    <dgm:cxn modelId="{145638CE-DCF4-4EE3-83D3-3EF539A4AAB6}" type="presOf" srcId="{E6E52C98-0896-4F1C-9BC8-C2D6D51CB1AB}" destId="{CE9852F1-4BE6-405A-9128-7474BDD59D25}" srcOrd="0" destOrd="0" presId="urn:microsoft.com/office/officeart/2005/8/layout/cycle5"/>
    <dgm:cxn modelId="{03C524DE-002A-47BF-AE8B-E64E2F62ED0C}" type="presOf" srcId="{AE68A4AA-5919-48A5-BA47-BBF3500E3E3D}" destId="{5235643D-06B1-459B-A5D5-33727A6B7573}" srcOrd="0" destOrd="0" presId="urn:microsoft.com/office/officeart/2005/8/layout/cycle5"/>
    <dgm:cxn modelId="{3974B727-763E-499F-9AE2-28E8A1D1E883}" type="presOf" srcId="{AF8285EB-C21B-40FD-934E-CE682846BA79}" destId="{B5883D05-0CC9-49D3-9C86-EDD742E03CE1}" srcOrd="0" destOrd="0" presId="urn:microsoft.com/office/officeart/2005/8/layout/cycle5"/>
    <dgm:cxn modelId="{F4258DEE-09AE-41BB-9AD3-62C1D8D30365}" srcId="{F3608906-9525-448B-AAA6-783D7AB1D85A}" destId="{D2A0EEBF-0EAC-4668-B9BF-C0F38BDC7DBE}" srcOrd="2" destOrd="0" parTransId="{F71513D0-3575-4612-B0C5-14423899D4BB}" sibTransId="{99CF9A7F-52E5-4CF7-97C0-C53246B5B454}"/>
    <dgm:cxn modelId="{17064425-6A49-4D86-AC49-FC7D0D9A96A2}" type="presOf" srcId="{F3608906-9525-448B-AAA6-783D7AB1D85A}" destId="{90D91AC1-ECA1-456C-BB41-B7C09495D06C}" srcOrd="0" destOrd="0" presId="urn:microsoft.com/office/officeart/2005/8/layout/cycle5"/>
    <dgm:cxn modelId="{A8C3C660-F577-41B0-B31F-8A07E5F13C63}" type="presParOf" srcId="{90D91AC1-ECA1-456C-BB41-B7C09495D06C}" destId="{F9647F5E-9F5C-4AD3-987A-15B40F333887}" srcOrd="0" destOrd="0" presId="urn:microsoft.com/office/officeart/2005/8/layout/cycle5"/>
    <dgm:cxn modelId="{AE012DDB-A61A-48E4-9B3E-C0095ED98A8C}" type="presParOf" srcId="{90D91AC1-ECA1-456C-BB41-B7C09495D06C}" destId="{180A61BB-0E6A-451F-B867-68F1BE9BA304}" srcOrd="1" destOrd="0" presId="urn:microsoft.com/office/officeart/2005/8/layout/cycle5"/>
    <dgm:cxn modelId="{F15A8018-4CDD-41DD-A7D5-F741BD472617}" type="presParOf" srcId="{90D91AC1-ECA1-456C-BB41-B7C09495D06C}" destId="{5235643D-06B1-459B-A5D5-33727A6B7573}" srcOrd="2" destOrd="0" presId="urn:microsoft.com/office/officeart/2005/8/layout/cycle5"/>
    <dgm:cxn modelId="{B9053F28-C16D-42D6-835A-8A8147F2F177}" type="presParOf" srcId="{90D91AC1-ECA1-456C-BB41-B7C09495D06C}" destId="{894C0AE3-49D8-4496-8BA0-B57670C961C3}" srcOrd="3" destOrd="0" presId="urn:microsoft.com/office/officeart/2005/8/layout/cycle5"/>
    <dgm:cxn modelId="{650C1090-59F0-4D97-98ED-BECA400C4FCE}" type="presParOf" srcId="{90D91AC1-ECA1-456C-BB41-B7C09495D06C}" destId="{210C80B8-126C-4103-BA01-3A796701BD87}" srcOrd="4" destOrd="0" presId="urn:microsoft.com/office/officeart/2005/8/layout/cycle5"/>
    <dgm:cxn modelId="{2BB95D5C-CD62-4D4A-919A-B93E5FF2C498}" type="presParOf" srcId="{90D91AC1-ECA1-456C-BB41-B7C09495D06C}" destId="{6C8930A3-C94F-4D95-B3A5-39E579FFA277}" srcOrd="5" destOrd="0" presId="urn:microsoft.com/office/officeart/2005/8/layout/cycle5"/>
    <dgm:cxn modelId="{2B157DB6-6860-41C9-8BC5-AD43703C9D2E}" type="presParOf" srcId="{90D91AC1-ECA1-456C-BB41-B7C09495D06C}" destId="{36638565-BB6A-45A7-9D69-BDBB5F3A3163}" srcOrd="6" destOrd="0" presId="urn:microsoft.com/office/officeart/2005/8/layout/cycle5"/>
    <dgm:cxn modelId="{ADFE14ED-1860-4360-80B7-30C4A180A4F1}" type="presParOf" srcId="{90D91AC1-ECA1-456C-BB41-B7C09495D06C}" destId="{6432C2D1-6A45-484B-B77D-93BC068C2DD0}" srcOrd="7" destOrd="0" presId="urn:microsoft.com/office/officeart/2005/8/layout/cycle5"/>
    <dgm:cxn modelId="{D523ECA5-9D71-46F4-A822-BF3A75DDC23D}" type="presParOf" srcId="{90D91AC1-ECA1-456C-BB41-B7C09495D06C}" destId="{20CFCD56-B6E8-40D3-9398-757033770DA0}" srcOrd="8" destOrd="0" presId="urn:microsoft.com/office/officeart/2005/8/layout/cycle5"/>
    <dgm:cxn modelId="{ED3923D8-0713-433B-B185-C10009A4D08E}" type="presParOf" srcId="{90D91AC1-ECA1-456C-BB41-B7C09495D06C}" destId="{CE9852F1-4BE6-405A-9128-7474BDD59D25}" srcOrd="9" destOrd="0" presId="urn:microsoft.com/office/officeart/2005/8/layout/cycle5"/>
    <dgm:cxn modelId="{629192CF-679C-4BE3-A7A4-9CD13F5C053F}" type="presParOf" srcId="{90D91AC1-ECA1-456C-BB41-B7C09495D06C}" destId="{D1DA9340-C202-49AE-96EF-AB49C07B0F00}" srcOrd="10" destOrd="0" presId="urn:microsoft.com/office/officeart/2005/8/layout/cycle5"/>
    <dgm:cxn modelId="{3BED4DE4-333F-4D4D-9F63-5FA04C9A141F}" type="presParOf" srcId="{90D91AC1-ECA1-456C-BB41-B7C09495D06C}" destId="{B5883D05-0CC9-49D3-9C86-EDD742E03CE1}" srcOrd="11" destOrd="0" presId="urn:microsoft.com/office/officeart/2005/8/layout/cycle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33DFD-0160-4C72-B2A1-2045E659AB81}">
      <dsp:nvSpPr>
        <dsp:cNvPr id="0" name=""/>
        <dsp:cNvSpPr/>
      </dsp:nvSpPr>
      <dsp:spPr>
        <a:xfrm>
          <a:off x="2064" y="1243038"/>
          <a:ext cx="1201608" cy="48064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Develop</a:t>
          </a:r>
          <a:endParaRPr lang="en-US" sz="1200" kern="1200" dirty="0"/>
        </a:p>
      </dsp:txBody>
      <dsp:txXfrm>
        <a:off x="242386" y="1243038"/>
        <a:ext cx="720965" cy="480643"/>
      </dsp:txXfrm>
    </dsp:sp>
    <dsp:sp modelId="{62E66D18-8AD6-4503-8D38-038468C60D2F}">
      <dsp:nvSpPr>
        <dsp:cNvPr id="0" name=""/>
        <dsp:cNvSpPr/>
      </dsp:nvSpPr>
      <dsp:spPr>
        <a:xfrm>
          <a:off x="1083511" y="1243038"/>
          <a:ext cx="1201608" cy="480643"/>
        </a:xfrm>
        <a:prstGeom prst="chevron">
          <a:avLst/>
        </a:prstGeom>
        <a:gradFill rotWithShape="0">
          <a:gsLst>
            <a:gs pos="0">
              <a:schemeClr val="accent2">
                <a:hueOff val="915447"/>
                <a:satOff val="-16269"/>
                <a:lumOff val="523"/>
                <a:alphaOff val="0"/>
                <a:shade val="51000"/>
                <a:satMod val="130000"/>
              </a:schemeClr>
            </a:gs>
            <a:gs pos="80000">
              <a:schemeClr val="accent2">
                <a:hueOff val="915447"/>
                <a:satOff val="-16269"/>
                <a:lumOff val="523"/>
                <a:alphaOff val="0"/>
                <a:shade val="93000"/>
                <a:satMod val="130000"/>
              </a:schemeClr>
            </a:gs>
            <a:gs pos="100000">
              <a:schemeClr val="accent2">
                <a:hueOff val="915447"/>
                <a:satOff val="-16269"/>
                <a:lumOff val="52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Test</a:t>
          </a:r>
          <a:endParaRPr lang="en-US" sz="1200" kern="1200" dirty="0"/>
        </a:p>
      </dsp:txBody>
      <dsp:txXfrm>
        <a:off x="1323833" y="1243038"/>
        <a:ext cx="720965" cy="480643"/>
      </dsp:txXfrm>
    </dsp:sp>
    <dsp:sp modelId="{35FC6BB5-87B1-407E-8CF1-68314699D942}">
      <dsp:nvSpPr>
        <dsp:cNvPr id="0" name=""/>
        <dsp:cNvSpPr/>
      </dsp:nvSpPr>
      <dsp:spPr>
        <a:xfrm>
          <a:off x="2164959" y="1243038"/>
          <a:ext cx="1201608" cy="480643"/>
        </a:xfrm>
        <a:prstGeom prst="chevron">
          <a:avLst/>
        </a:prstGeom>
        <a:gradFill rotWithShape="0">
          <a:gsLst>
            <a:gs pos="0">
              <a:schemeClr val="accent2">
                <a:hueOff val="1830893"/>
                <a:satOff val="-32539"/>
                <a:lumOff val="1046"/>
                <a:alphaOff val="0"/>
                <a:shade val="51000"/>
                <a:satMod val="130000"/>
              </a:schemeClr>
            </a:gs>
            <a:gs pos="80000">
              <a:schemeClr val="accent2">
                <a:hueOff val="1830893"/>
                <a:satOff val="-32539"/>
                <a:lumOff val="1046"/>
                <a:alphaOff val="0"/>
                <a:shade val="93000"/>
                <a:satMod val="130000"/>
              </a:schemeClr>
            </a:gs>
            <a:gs pos="100000">
              <a:schemeClr val="accent2">
                <a:hueOff val="1830893"/>
                <a:satOff val="-32539"/>
                <a:lumOff val="104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Stage</a:t>
          </a:r>
          <a:endParaRPr lang="en-US" sz="1200" kern="1200" dirty="0"/>
        </a:p>
      </dsp:txBody>
      <dsp:txXfrm>
        <a:off x="2405281" y="1243038"/>
        <a:ext cx="720965" cy="480643"/>
      </dsp:txXfrm>
    </dsp:sp>
    <dsp:sp modelId="{78C4F929-7105-4B85-83B8-2A3E3B1B6CE0}">
      <dsp:nvSpPr>
        <dsp:cNvPr id="0" name=""/>
        <dsp:cNvSpPr/>
      </dsp:nvSpPr>
      <dsp:spPr>
        <a:xfrm>
          <a:off x="3246407" y="1243038"/>
          <a:ext cx="1201608" cy="480643"/>
        </a:xfrm>
        <a:prstGeom prst="chevron">
          <a:avLst/>
        </a:prstGeom>
        <a:gradFill rotWithShape="0">
          <a:gsLst>
            <a:gs pos="0">
              <a:schemeClr val="accent2">
                <a:hueOff val="2746340"/>
                <a:satOff val="-48808"/>
                <a:lumOff val="1569"/>
                <a:alphaOff val="0"/>
                <a:shade val="51000"/>
                <a:satMod val="130000"/>
              </a:schemeClr>
            </a:gs>
            <a:gs pos="80000">
              <a:schemeClr val="accent2">
                <a:hueOff val="2746340"/>
                <a:satOff val="-48808"/>
                <a:lumOff val="1569"/>
                <a:alphaOff val="0"/>
                <a:shade val="93000"/>
                <a:satMod val="130000"/>
              </a:schemeClr>
            </a:gs>
            <a:gs pos="100000">
              <a:schemeClr val="accent2">
                <a:hueOff val="2746340"/>
                <a:satOff val="-48808"/>
                <a:lumOff val="156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Deploy</a:t>
          </a:r>
          <a:endParaRPr lang="en-US" sz="1200" kern="1200" dirty="0"/>
        </a:p>
      </dsp:txBody>
      <dsp:txXfrm>
        <a:off x="3486729" y="1243038"/>
        <a:ext cx="720965" cy="480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47F5E-9F5C-4AD3-987A-15B40F333887}">
      <dsp:nvSpPr>
        <dsp:cNvPr id="0" name=""/>
        <dsp:cNvSpPr/>
      </dsp:nvSpPr>
      <dsp:spPr>
        <a:xfrm>
          <a:off x="1180579" y="174"/>
          <a:ext cx="534441" cy="34738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Source Control</a:t>
          </a:r>
          <a:endParaRPr lang="en-US" sz="900" kern="1200" dirty="0"/>
        </a:p>
      </dsp:txBody>
      <dsp:txXfrm>
        <a:off x="1197537" y="17132"/>
        <a:ext cx="500525" cy="313471"/>
      </dsp:txXfrm>
    </dsp:sp>
    <dsp:sp modelId="{5235643D-06B1-459B-A5D5-33727A6B7573}">
      <dsp:nvSpPr>
        <dsp:cNvPr id="0" name=""/>
        <dsp:cNvSpPr/>
      </dsp:nvSpPr>
      <dsp:spPr>
        <a:xfrm>
          <a:off x="873638" y="173868"/>
          <a:ext cx="1148323" cy="1148323"/>
        </a:xfrm>
        <a:custGeom>
          <a:avLst/>
          <a:gdLst/>
          <a:ahLst/>
          <a:cxnLst/>
          <a:rect l="0" t="0" r="0" b="0"/>
          <a:pathLst>
            <a:path>
              <a:moveTo>
                <a:pt x="915229" y="112280"/>
              </a:moveTo>
              <a:arcTo wR="574161" hR="574161" stAng="18386601" swAng="1634476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C0AE3-49D8-4496-8BA0-B57670C961C3}">
      <dsp:nvSpPr>
        <dsp:cNvPr id="0" name=""/>
        <dsp:cNvSpPr/>
      </dsp:nvSpPr>
      <dsp:spPr>
        <a:xfrm>
          <a:off x="1754740" y="574336"/>
          <a:ext cx="534441" cy="347387"/>
        </a:xfrm>
        <a:prstGeom prst="roundRect">
          <a:avLst/>
        </a:prstGeom>
        <a:gradFill rotWithShape="0">
          <a:gsLst>
            <a:gs pos="0">
              <a:schemeClr val="accent2">
                <a:hueOff val="915447"/>
                <a:satOff val="-16269"/>
                <a:lumOff val="523"/>
                <a:alphaOff val="0"/>
                <a:shade val="51000"/>
                <a:satMod val="130000"/>
              </a:schemeClr>
            </a:gs>
            <a:gs pos="80000">
              <a:schemeClr val="accent2">
                <a:hueOff val="915447"/>
                <a:satOff val="-16269"/>
                <a:lumOff val="523"/>
                <a:alphaOff val="0"/>
                <a:shade val="93000"/>
                <a:satMod val="130000"/>
              </a:schemeClr>
            </a:gs>
            <a:gs pos="100000">
              <a:schemeClr val="accent2">
                <a:hueOff val="915447"/>
                <a:satOff val="-16269"/>
                <a:lumOff val="52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Build</a:t>
          </a:r>
          <a:endParaRPr lang="en-US" sz="900" kern="1200" dirty="0"/>
        </a:p>
      </dsp:txBody>
      <dsp:txXfrm>
        <a:off x="1771698" y="591294"/>
        <a:ext cx="500525" cy="313471"/>
      </dsp:txXfrm>
    </dsp:sp>
    <dsp:sp modelId="{6C8930A3-C94F-4D95-B3A5-39E579FFA277}">
      <dsp:nvSpPr>
        <dsp:cNvPr id="0" name=""/>
        <dsp:cNvSpPr/>
      </dsp:nvSpPr>
      <dsp:spPr>
        <a:xfrm>
          <a:off x="873638" y="173868"/>
          <a:ext cx="1148323" cy="1148323"/>
        </a:xfrm>
        <a:custGeom>
          <a:avLst/>
          <a:gdLst/>
          <a:ahLst/>
          <a:cxnLst/>
          <a:rect l="0" t="0" r="0" b="0"/>
          <a:pathLst>
            <a:path>
              <a:moveTo>
                <a:pt x="1088821" y="828694"/>
              </a:moveTo>
              <a:arcTo wR="574161" hR="574161" stAng="1578923" swAng="1634476"/>
            </a:path>
          </a:pathLst>
        </a:custGeom>
        <a:noFill/>
        <a:ln w="9525" cap="flat" cmpd="sng" algn="ctr">
          <a:solidFill>
            <a:schemeClr val="accent2">
              <a:hueOff val="915447"/>
              <a:satOff val="-16269"/>
              <a:lumOff val="523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38565-BB6A-45A7-9D69-BDBB5F3A3163}">
      <dsp:nvSpPr>
        <dsp:cNvPr id="0" name=""/>
        <dsp:cNvSpPr/>
      </dsp:nvSpPr>
      <dsp:spPr>
        <a:xfrm>
          <a:off x="1180579" y="1148498"/>
          <a:ext cx="534441" cy="347387"/>
        </a:xfrm>
        <a:prstGeom prst="roundRect">
          <a:avLst/>
        </a:prstGeom>
        <a:gradFill rotWithShape="0">
          <a:gsLst>
            <a:gs pos="0">
              <a:schemeClr val="accent2">
                <a:hueOff val="1830893"/>
                <a:satOff val="-32539"/>
                <a:lumOff val="1046"/>
                <a:alphaOff val="0"/>
                <a:shade val="51000"/>
                <a:satMod val="130000"/>
              </a:schemeClr>
            </a:gs>
            <a:gs pos="80000">
              <a:schemeClr val="accent2">
                <a:hueOff val="1830893"/>
                <a:satOff val="-32539"/>
                <a:lumOff val="1046"/>
                <a:alphaOff val="0"/>
                <a:shade val="93000"/>
                <a:satMod val="130000"/>
              </a:schemeClr>
            </a:gs>
            <a:gs pos="100000">
              <a:schemeClr val="accent2">
                <a:hueOff val="1830893"/>
                <a:satOff val="-32539"/>
                <a:lumOff val="104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Test</a:t>
          </a:r>
          <a:endParaRPr lang="en-US" sz="900" kern="1200" dirty="0"/>
        </a:p>
      </dsp:txBody>
      <dsp:txXfrm>
        <a:off x="1197537" y="1165456"/>
        <a:ext cx="500525" cy="313471"/>
      </dsp:txXfrm>
    </dsp:sp>
    <dsp:sp modelId="{20CFCD56-B6E8-40D3-9398-757033770DA0}">
      <dsp:nvSpPr>
        <dsp:cNvPr id="0" name=""/>
        <dsp:cNvSpPr/>
      </dsp:nvSpPr>
      <dsp:spPr>
        <a:xfrm>
          <a:off x="873638" y="173868"/>
          <a:ext cx="1148323" cy="1148323"/>
        </a:xfrm>
        <a:custGeom>
          <a:avLst/>
          <a:gdLst/>
          <a:ahLst/>
          <a:cxnLst/>
          <a:rect l="0" t="0" r="0" b="0"/>
          <a:pathLst>
            <a:path>
              <a:moveTo>
                <a:pt x="233093" y="1036043"/>
              </a:moveTo>
              <a:arcTo wR="574161" hR="574161" stAng="7586601" swAng="1634476"/>
            </a:path>
          </a:pathLst>
        </a:custGeom>
        <a:noFill/>
        <a:ln w="9525" cap="flat" cmpd="sng" algn="ctr">
          <a:solidFill>
            <a:schemeClr val="accent2">
              <a:hueOff val="1830893"/>
              <a:satOff val="-32539"/>
              <a:lumOff val="1046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852F1-4BE6-405A-9128-7474BDD59D25}">
      <dsp:nvSpPr>
        <dsp:cNvPr id="0" name=""/>
        <dsp:cNvSpPr/>
      </dsp:nvSpPr>
      <dsp:spPr>
        <a:xfrm>
          <a:off x="606417" y="574336"/>
          <a:ext cx="534441" cy="347387"/>
        </a:xfrm>
        <a:prstGeom prst="roundRect">
          <a:avLst/>
        </a:prstGeom>
        <a:gradFill rotWithShape="0">
          <a:gsLst>
            <a:gs pos="0">
              <a:schemeClr val="accent2">
                <a:hueOff val="2746340"/>
                <a:satOff val="-48808"/>
                <a:lumOff val="1569"/>
                <a:alphaOff val="0"/>
                <a:shade val="51000"/>
                <a:satMod val="130000"/>
              </a:schemeClr>
            </a:gs>
            <a:gs pos="80000">
              <a:schemeClr val="accent2">
                <a:hueOff val="2746340"/>
                <a:satOff val="-48808"/>
                <a:lumOff val="1569"/>
                <a:alphaOff val="0"/>
                <a:shade val="93000"/>
                <a:satMod val="130000"/>
              </a:schemeClr>
            </a:gs>
            <a:gs pos="100000">
              <a:schemeClr val="accent2">
                <a:hueOff val="2746340"/>
                <a:satOff val="-48808"/>
                <a:lumOff val="156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Develop</a:t>
          </a:r>
          <a:endParaRPr lang="en-US" sz="900" kern="1200" dirty="0"/>
        </a:p>
      </dsp:txBody>
      <dsp:txXfrm>
        <a:off x="623375" y="591294"/>
        <a:ext cx="500525" cy="313471"/>
      </dsp:txXfrm>
    </dsp:sp>
    <dsp:sp modelId="{B5883D05-0CC9-49D3-9C86-EDD742E03CE1}">
      <dsp:nvSpPr>
        <dsp:cNvPr id="0" name=""/>
        <dsp:cNvSpPr/>
      </dsp:nvSpPr>
      <dsp:spPr>
        <a:xfrm>
          <a:off x="873638" y="173868"/>
          <a:ext cx="1148323" cy="1148323"/>
        </a:xfrm>
        <a:custGeom>
          <a:avLst/>
          <a:gdLst/>
          <a:ahLst/>
          <a:cxnLst/>
          <a:rect l="0" t="0" r="0" b="0"/>
          <a:pathLst>
            <a:path>
              <a:moveTo>
                <a:pt x="59501" y="319629"/>
              </a:moveTo>
              <a:arcTo wR="574161" hR="574161" stAng="12378923" swAng="1634476"/>
            </a:path>
          </a:pathLst>
        </a:custGeom>
        <a:noFill/>
        <a:ln w="9525" cap="flat" cmpd="sng" algn="ctr">
          <a:solidFill>
            <a:schemeClr val="accent2">
              <a:hueOff val="2746340"/>
              <a:satOff val="-48808"/>
              <a:lumOff val="1569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7010400" cy="46482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l">
              <a:defRPr sz="1200"/>
            </a:lvl1pPr>
          </a:lstStyle>
          <a:p>
            <a:pPr algn="r"/>
            <a:endParaRPr lang="en-US" sz="14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1200"/>
            </a:lvl1pPr>
          </a:lstStyle>
          <a:p>
            <a:r>
              <a:rPr lang="en-US" sz="800" dirty="0" smtClean="0"/>
              <a:t>© 2012 </a:t>
            </a:r>
            <a:r>
              <a:rPr lang="en-US" sz="800" dirty="0" err="1" smtClean="0"/>
              <a:t>Capgemini</a:t>
            </a:r>
            <a:r>
              <a:rPr lang="en-US" sz="800" dirty="0" smtClean="0"/>
              <a:t>.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1200"/>
            </a:lvl1pPr>
          </a:lstStyle>
          <a:p>
            <a:fld id="{31BBAEFF-FCA4-4EA1-946D-1EE330CB54A8}" type="slidenum">
              <a:rPr lang="en-US" sz="800" b="1" smtClean="0"/>
              <a:pPr/>
              <a:t>‹#›</a:t>
            </a:fld>
            <a:endParaRPr lang="en-US" sz="800" b="1" dirty="0" smtClean="0"/>
          </a:p>
        </p:txBody>
      </p:sp>
    </p:spTree>
    <p:extLst>
      <p:ext uri="{BB962C8B-B14F-4D97-AF65-F5344CB8AC3E}">
        <p14:creationId xmlns:p14="http://schemas.microsoft.com/office/powerpoint/2010/main" val="52523505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7010400" cy="46482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>
              <a:defRPr sz="1400" b="1"/>
            </a:lvl1pPr>
          </a:lstStyle>
          <a:p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0025" y="581025"/>
            <a:ext cx="6610350" cy="3717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19053" y="4415790"/>
            <a:ext cx="6572296" cy="4299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800"/>
            </a:lvl1pPr>
          </a:lstStyle>
          <a:p>
            <a:r>
              <a:rPr lang="en-US" dirty="0" smtClean="0"/>
              <a:t>© 2012 </a:t>
            </a:r>
            <a:r>
              <a:rPr lang="en-US" dirty="0" err="1" smtClean="0"/>
              <a:t>Capgemini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800" b="1"/>
            </a:lvl1pPr>
          </a:lstStyle>
          <a:p>
            <a:fld id="{CBC04D6F-FB7D-4867-9F14-E509182224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6434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54227" indent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07101" indent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461328" indent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615555" indent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581025"/>
            <a:ext cx="6610350" cy="3717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2012 </a:t>
            </a:r>
            <a:r>
              <a:rPr lang="en-US" dirty="0" err="1" smtClean="0"/>
              <a:t>Capgemini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4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581025"/>
            <a:ext cx="6610350" cy="3717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2012 </a:t>
            </a:r>
            <a:r>
              <a:rPr lang="en-US" dirty="0" err="1" smtClean="0"/>
              <a:t>Capgemini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4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581025"/>
            <a:ext cx="6610350" cy="3717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2012 </a:t>
            </a:r>
            <a:r>
              <a:rPr lang="en-US" dirty="0" err="1" smtClean="0"/>
              <a:t>Capgemini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47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581025"/>
            <a:ext cx="6610350" cy="3717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2012 </a:t>
            </a:r>
            <a:r>
              <a:rPr lang="en-US" dirty="0" err="1" smtClean="0"/>
              <a:t>Capgemini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4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5893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0" y="1773900"/>
            <a:ext cx="5165485" cy="594122"/>
          </a:xfrm>
        </p:spPr>
        <p:txBody>
          <a:bodyPr lIns="276113" tIns="153396" rIns="0"/>
          <a:lstStyle>
            <a:lvl1pPr marL="2706" indent="0">
              <a:buFont typeface="Wingdings" pitchFamily="2" charset="2"/>
              <a:buNone/>
              <a:defRPr sz="24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noProof="0" dirty="0" smtClean="0"/>
              <a:t>Click to edit Master sub-title style</a:t>
            </a:r>
            <a:endParaRPr lang="en-US" noProof="0" dirty="0"/>
          </a:p>
        </p:txBody>
      </p:sp>
      <p:sp>
        <p:nvSpPr>
          <p:cNvPr id="4098" name="Rectangle 2"/>
          <p:cNvSpPr>
            <a:spLocks noGrp="1" noChangeArrowheads="1"/>
          </p:cNvSpPr>
          <p:nvPr userDrawn="1">
            <p:ph type="ctrTitle" hasCustomPrompt="1"/>
          </p:nvPr>
        </p:nvSpPr>
        <p:spPr bwMode="auto">
          <a:xfrm>
            <a:off x="0" y="552515"/>
            <a:ext cx="9144000" cy="106998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276113" tIns="337471" rIns="30679" bIns="30679" numCol="1" anchor="t" anchorCtr="0" compatLnSpc="1">
            <a:prstTxWarp prst="textNoShape">
              <a:avLst/>
            </a:prstTxWarp>
          </a:bodyPr>
          <a:lstStyle>
            <a:lvl1pPr marL="0" indent="0" algn="l" defTabSz="779252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lang="en-US" sz="3400" b="1" kern="1200" noProof="0" dirty="0">
                <a:solidFill>
                  <a:srgbClr val="E45824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pic>
        <p:nvPicPr>
          <p:cNvPr id="2" name="Picture 1"/>
          <p:cNvPicPr>
            <a:picLocks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201"/>
          <a:stretch/>
        </p:blipFill>
        <p:spPr>
          <a:xfrm>
            <a:off x="0" y="548641"/>
            <a:ext cx="9144000" cy="46634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5799" y="27432"/>
            <a:ext cx="1570601" cy="50011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22960"/>
          </a:xfrm>
        </p:spPr>
        <p:txBody>
          <a:bodyPr tIns="0" anchor="ctr" anchorCtr="0"/>
          <a:lstStyle>
            <a:lvl1pPr>
              <a:defRPr sz="2600" b="1" cap="none" baseline="0"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noProof="0" dirty="0" smtClean="0"/>
              <a:t>Click to edit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17989" y="914400"/>
            <a:ext cx="8508023" cy="3483416"/>
          </a:xfrm>
        </p:spPr>
        <p:txBody>
          <a:bodyPr>
            <a:normAutofit/>
          </a:bodyPr>
          <a:lstStyle>
            <a:lvl1pPr marL="194813" indent="-194813">
              <a:spcBef>
                <a:spcPts val="300"/>
              </a:spcBef>
              <a:defRPr sz="2400">
                <a:latin typeface="Calibri" pitchFamily="34" charset="0"/>
              </a:defRPr>
            </a:lvl1pPr>
            <a:lvl2pPr>
              <a:spcBef>
                <a:spcPts val="300"/>
              </a:spcBef>
              <a:defRPr sz="1800">
                <a:latin typeface="Calibri" pitchFamily="34" charset="0"/>
              </a:defRPr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822960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22960"/>
          </a:xfrm>
        </p:spPr>
        <p:txBody>
          <a:bodyPr/>
          <a:lstStyle>
            <a:lvl1pPr>
              <a:defRPr sz="2600">
                <a:solidFill>
                  <a:srgbClr val="E45824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4" name="Espace réservé du texte 28"/>
          <p:cNvSpPr>
            <a:spLocks noGrp="1"/>
          </p:cNvSpPr>
          <p:nvPr>
            <p:ph idx="1"/>
          </p:nvPr>
        </p:nvSpPr>
        <p:spPr>
          <a:xfrm>
            <a:off x="317989" y="914400"/>
            <a:ext cx="8508023" cy="3673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0679" rIns="0" bIns="3067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822960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2296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06792" tIns="0" rIns="30679" bIns="0" numCol="1" anchor="ctr" anchorCtr="0" compatLnSpc="1">
            <a:prstTxWarp prst="textNoShape">
              <a:avLst/>
            </a:prstTxWarp>
          </a:bodyPr>
          <a:lstStyle>
            <a:lvl1pPr marL="0" indent="0" algn="l" defTabSz="7792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600" b="1" kern="1200" noProof="0" dirty="0">
                <a:solidFill>
                  <a:srgbClr val="E45824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317989" y="1087041"/>
            <a:ext cx="8826011" cy="411064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rgbClr val="C3D42E"/>
                </a:solidFill>
              </a:defRPr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16" name="Espace réservé du contenu 2"/>
          <p:cNvSpPr>
            <a:spLocks noGrp="1"/>
          </p:cNvSpPr>
          <p:nvPr>
            <p:ph idx="1"/>
          </p:nvPr>
        </p:nvSpPr>
        <p:spPr>
          <a:xfrm>
            <a:off x="317988" y="1576317"/>
            <a:ext cx="8508024" cy="3020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30679" rIns="0" bIns="30679" numCol="1" anchor="t" anchorCtr="0" compatLnSpc="1">
            <a:prstTxWarp prst="textNoShape">
              <a:avLst/>
            </a:prstTxWarp>
          </a:bodyPr>
          <a:lstStyle>
            <a:lvl1pPr algn="l" defTabSz="608790" rtl="0" eaLnBrk="0" fontAlgn="base" hangingPunct="0">
              <a:spcBef>
                <a:spcPts val="511"/>
              </a:spcBef>
              <a:spcAft>
                <a:spcPct val="0"/>
              </a:spcAft>
              <a:defRPr lang="fr-FR" sz="2000" baseline="0" noProof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389626" indent="-194813" algn="l" defTabSz="608790" rtl="0" eaLnBrk="0" fontAlgn="base" hangingPunct="0">
              <a:spcBef>
                <a:spcPts val="511"/>
              </a:spcBef>
              <a:spcAft>
                <a:spcPct val="0"/>
              </a:spcAft>
              <a:defRPr lang="fr-FR" sz="17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4439" indent="-194813" algn="l" defTabSz="608790" rtl="0" eaLnBrk="0" fontAlgn="base" hangingPunct="0">
              <a:spcBef>
                <a:spcPts val="511"/>
              </a:spcBef>
              <a:spcAft>
                <a:spcPct val="0"/>
              </a:spcAft>
              <a:defRPr lang="fr-FR" sz="15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9252" indent="-194813" algn="l" defTabSz="608790" rtl="0" eaLnBrk="0" fontAlgn="base" hangingPunct="0">
              <a:spcBef>
                <a:spcPts val="511"/>
              </a:spcBef>
              <a:spcAft>
                <a:spcPct val="0"/>
              </a:spcAft>
              <a:defRPr lang="fr-FR" sz="1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4065" indent="-194813" algn="l" defTabSz="542500" rtl="0" eaLnBrk="0" fontAlgn="base" hangingPunct="0">
              <a:spcBef>
                <a:spcPts val="511"/>
              </a:spcBef>
              <a:spcAft>
                <a:spcPct val="0"/>
              </a:spcAft>
              <a:defRPr lang="en-US" sz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822960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2296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17989" y="914400"/>
            <a:ext cx="4154365" cy="3509963"/>
          </a:xfrm>
        </p:spPr>
        <p:txBody>
          <a:bodyPr lIns="0" rIns="0">
            <a:normAutofit/>
          </a:bodyPr>
          <a:lstStyle>
            <a:lvl1pPr>
              <a:spcBef>
                <a:spcPts val="300"/>
              </a:spcBef>
              <a:defRPr sz="2400" baseline="0"/>
            </a:lvl1pPr>
            <a:lvl2pPr>
              <a:spcBef>
                <a:spcPts val="300"/>
              </a:spcBef>
              <a:defRPr sz="2000"/>
            </a:lvl2pPr>
            <a:lvl3pPr>
              <a:spcBef>
                <a:spcPts val="300"/>
              </a:spcBef>
              <a:defRPr sz="1800"/>
            </a:lvl3pPr>
            <a:lvl4pPr marL="880717" indent="-194813">
              <a:spcBef>
                <a:spcPts val="300"/>
              </a:spcBef>
              <a:defRPr sz="1800" baseline="0"/>
            </a:lvl4pPr>
            <a:lvl5pPr marL="1151291" indent="-162344"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Espace réservé du contenu 3"/>
          <p:cNvSpPr>
            <a:spLocks noGrp="1"/>
          </p:cNvSpPr>
          <p:nvPr>
            <p:ph sz="half" idx="10" hasCustomPrompt="1"/>
          </p:nvPr>
        </p:nvSpPr>
        <p:spPr>
          <a:xfrm>
            <a:off x="4644008" y="914400"/>
            <a:ext cx="4154365" cy="3509963"/>
          </a:xfrm>
        </p:spPr>
        <p:txBody>
          <a:bodyPr lIns="0" rIns="0">
            <a:normAutofit/>
          </a:bodyPr>
          <a:lstStyle>
            <a:lvl1pPr>
              <a:spcBef>
                <a:spcPts val="300"/>
              </a:spcBef>
              <a:defRPr sz="2400" baseline="0"/>
            </a:lvl1pPr>
            <a:lvl2pPr>
              <a:spcBef>
                <a:spcPts val="300"/>
              </a:spcBef>
              <a:defRPr sz="2000"/>
            </a:lvl2pPr>
            <a:lvl3pPr>
              <a:spcBef>
                <a:spcPts val="300"/>
              </a:spcBef>
              <a:defRPr sz="1800"/>
            </a:lvl3pPr>
            <a:lvl4pPr marL="880717" indent="-194813">
              <a:spcBef>
                <a:spcPts val="300"/>
              </a:spcBef>
              <a:defRPr sz="1800" baseline="0"/>
            </a:lvl4pPr>
            <a:lvl5pPr marL="1151291" indent="-162344"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22960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17989" y="1080000"/>
            <a:ext cx="4154365" cy="411480"/>
          </a:xfrm>
        </p:spPr>
        <p:txBody>
          <a:bodyPr lIns="0" rIns="0"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rgbClr val="C3D42E"/>
                </a:solidFill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17989" y="1576091"/>
            <a:ext cx="4154365" cy="3020913"/>
          </a:xfrm>
        </p:spPr>
        <p:txBody>
          <a:bodyPr lIns="0" rIns="0"/>
          <a:lstStyle>
            <a:lvl1pPr algn="l">
              <a:spcBef>
                <a:spcPts val="511"/>
              </a:spcBef>
              <a:defRPr sz="1700" baseline="0"/>
            </a:lvl1pPr>
            <a:lvl2pPr algn="l">
              <a:spcBef>
                <a:spcPts val="511"/>
              </a:spcBef>
              <a:defRPr sz="1500"/>
            </a:lvl2pPr>
            <a:lvl3pPr algn="l">
              <a:spcBef>
                <a:spcPts val="511"/>
              </a:spcBef>
              <a:defRPr sz="1400"/>
            </a:lvl3pPr>
            <a:lvl4pPr marL="880717" indent="-194813" algn="l">
              <a:defRPr sz="1200" baseline="0"/>
            </a:lvl4pPr>
            <a:lvl5pPr marL="1151291" indent="-162344"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71647" y="1080000"/>
            <a:ext cx="4154365" cy="411480"/>
          </a:xfrm>
        </p:spPr>
        <p:txBody>
          <a:bodyPr lIns="0" rIns="0"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C3D42E"/>
                </a:solidFill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71647" y="1576091"/>
            <a:ext cx="4154366" cy="3020913"/>
          </a:xfrm>
        </p:spPr>
        <p:txBody>
          <a:bodyPr lIns="0" rIns="0"/>
          <a:lstStyle>
            <a:lvl1pPr algn="l">
              <a:spcBef>
                <a:spcPts val="511"/>
              </a:spcBef>
              <a:defRPr sz="1700"/>
            </a:lvl1pPr>
            <a:lvl2pPr algn="l">
              <a:spcBef>
                <a:spcPts val="511"/>
              </a:spcBef>
              <a:defRPr sz="1500"/>
            </a:lvl2pPr>
            <a:lvl3pPr algn="l">
              <a:spcBef>
                <a:spcPts val="511"/>
              </a:spcBef>
              <a:defRPr sz="1400"/>
            </a:lvl3pPr>
            <a:lvl4pPr marL="880717" indent="-194813" algn="l">
              <a:spcBef>
                <a:spcPts val="511"/>
              </a:spcBef>
              <a:defRPr sz="1200" baseline="0"/>
            </a:lvl4pPr>
            <a:lvl5pPr marL="1151291" indent="-162344"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822960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22960"/>
          </a:xfrm>
        </p:spPr>
        <p:txBody>
          <a:bodyPr/>
          <a:lstStyle>
            <a:lvl1pPr>
              <a:defRPr>
                <a:solidFill>
                  <a:srgbClr val="E45824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822960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re 30"/>
          <p:cNvSpPr>
            <a:spLocks noGrp="1"/>
          </p:cNvSpPr>
          <p:nvPr>
            <p:ph type="title" hasCustomPrompt="1"/>
          </p:nvPr>
        </p:nvSpPr>
        <p:spPr>
          <a:xfrm>
            <a:off x="0" y="482189"/>
            <a:ext cx="9144000" cy="857250"/>
          </a:xfrm>
          <a:prstGeom prst="rect">
            <a:avLst/>
          </a:prstGeom>
        </p:spPr>
        <p:txBody>
          <a:bodyPr lIns="306792" tIns="38963" rIns="460188" bIns="38963" anchor="b"/>
          <a:lstStyle>
            <a:lvl1pPr algn="r" defTabSz="779252" rtl="0" eaLnBrk="1" latinLnBrk="0" hangingPunct="1">
              <a:spcBef>
                <a:spcPct val="0"/>
              </a:spcBef>
              <a:buNone/>
              <a:defRPr lang="en-US" sz="3100" b="1" kern="1200" baseline="0" noProof="0" dirty="0" smtClean="0">
                <a:solidFill>
                  <a:srgbClr val="E45824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21911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5943" y="69561"/>
            <a:ext cx="9132438" cy="589346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lIns="77925" tIns="38963" rIns="77925" bIns="38963" rtlCol="0" anchor="ctr"/>
          <a:lstStyle/>
          <a:p>
            <a:pPr marL="0" marR="0" lvl="0" indent="0" algn="ctr" defTabSz="77925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923204"/>
            <a:ext cx="9144000" cy="220297"/>
          </a:xfrm>
          <a:prstGeom prst="rect">
            <a:avLst/>
          </a:prstGeom>
        </p:spPr>
        <p:txBody>
          <a:bodyPr lIns="77925" tIns="0" rIns="306792" bIns="153396" anchor="b">
            <a:spAutoFit/>
          </a:bodyPr>
          <a:lstStyle/>
          <a:p>
            <a:pPr marL="0" marR="0" indent="0" algn="r" defTabSz="779252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kern="1200" dirty="0" smtClean="0">
                <a:solidFill>
                  <a:srgbClr val="FF0000"/>
                </a:solidFill>
                <a:latin typeface="Calibri" pitchFamily="34" charset="0"/>
                <a:ea typeface="+mn-ea"/>
                <a:cs typeface="+mn-cs"/>
              </a:rPr>
              <a:t>The information contained in this presentation is proprietary. Copyright ©2012 Prime Technology Group. All rights reserved.</a:t>
            </a:r>
          </a:p>
        </p:txBody>
      </p:sp>
      <p:pic>
        <p:nvPicPr>
          <p:cNvPr id="12" name="Picture 14"/>
          <p:cNvPicPr>
            <a:picLocks noChangeAspect="1" noChangeArrowheads="1"/>
          </p:cNvPicPr>
          <p:nvPr userDrawn="1"/>
        </p:nvPicPr>
        <p:blipFill>
          <a:blip r:embed="rId2" cstate="print"/>
          <a:srcRect l="8667" r="46770" b="91579"/>
          <a:stretch>
            <a:fillRect/>
          </a:stretch>
        </p:blipFill>
        <p:spPr bwMode="auto">
          <a:xfrm>
            <a:off x="11562" y="0"/>
            <a:ext cx="3916673" cy="41808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</p:pic>
      <p:pic>
        <p:nvPicPr>
          <p:cNvPr id="6" name="Picture 3" descr="C:\Users\mford\Pictures\Life-Growth-Leads-to-Career-Success.jpg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" y="576072"/>
            <a:ext cx="9158068" cy="456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6792" tIns="0" rIns="30679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dirty="0" smtClean="0"/>
              <a:t>Click to Edit </a:t>
            </a:r>
            <a:r>
              <a:rPr lang="fr-FR" noProof="0" dirty="0" err="1" smtClean="0"/>
              <a:t>Title</a:t>
            </a:r>
            <a:r>
              <a:rPr lang="fr-FR" noProof="0" dirty="0" smtClean="0"/>
              <a:t> Style</a:t>
            </a:r>
            <a:endParaRPr lang="en-US" noProof="0" dirty="0" smtClean="0"/>
          </a:p>
        </p:txBody>
      </p:sp>
      <p:sp>
        <p:nvSpPr>
          <p:cNvPr id="29" name="Espace réservé du texte 28"/>
          <p:cNvSpPr>
            <a:spLocks noGrp="1"/>
          </p:cNvSpPr>
          <p:nvPr>
            <p:ph type="body" idx="1"/>
          </p:nvPr>
        </p:nvSpPr>
        <p:spPr>
          <a:xfrm>
            <a:off x="317989" y="914400"/>
            <a:ext cx="8508023" cy="350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0679" rIns="0" bIns="3067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759542" y="4979202"/>
            <a:ext cx="384458" cy="169679"/>
          </a:xfrm>
          <a:prstGeom prst="rect">
            <a:avLst/>
          </a:prstGeom>
          <a:noFill/>
        </p:spPr>
        <p:txBody>
          <a:bodyPr wrap="square" lIns="30679" tIns="30679" rIns="61358" bIns="30679" rtlCol="0" anchor="b" anchorCtr="0">
            <a:spAutoFit/>
          </a:bodyPr>
          <a:lstStyle/>
          <a:p>
            <a:pPr algn="r"/>
            <a:fld id="{0017CC65-29F3-4DE0-A808-45FF0F33D3D1}" type="slidenum">
              <a:rPr lang="en-US" sz="700" smtClean="0">
                <a:solidFill>
                  <a:schemeClr val="bg1"/>
                </a:solidFill>
              </a:rPr>
              <a:pPr algn="r"/>
              <a:t>‹#›</a:t>
            </a:fld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65998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240280" y="4661118"/>
            <a:ext cx="6898412" cy="47548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27000">
                <a:schemeClr val="tx1">
                  <a:shade val="67500"/>
                  <a:satMod val="115000"/>
                </a:schemeClr>
              </a:gs>
              <a:gs pos="99000">
                <a:schemeClr val="tx1">
                  <a:shade val="100000"/>
                  <a:satMod val="115000"/>
                  <a:alpha val="13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en-US" sz="2000" dirty="0"/>
          </a:p>
        </p:txBody>
      </p:sp>
      <p:sp>
        <p:nvSpPr>
          <p:cNvPr id="11" name="ZoneTexte 14"/>
          <p:cNvSpPr txBox="1"/>
          <p:nvPr/>
        </p:nvSpPr>
        <p:spPr>
          <a:xfrm>
            <a:off x="8759542" y="4979202"/>
            <a:ext cx="384458" cy="169679"/>
          </a:xfrm>
          <a:prstGeom prst="rect">
            <a:avLst/>
          </a:prstGeom>
          <a:noFill/>
        </p:spPr>
        <p:txBody>
          <a:bodyPr wrap="square" lIns="30679" tIns="30679" rIns="61358" bIns="30679" rtlCol="0" anchor="b" anchorCtr="0">
            <a:spAutoFit/>
          </a:bodyPr>
          <a:lstStyle/>
          <a:p>
            <a:pPr algn="r"/>
            <a:fld id="{0017CC65-29F3-4DE0-A808-45FF0F33D3D1}" type="slidenum">
              <a:rPr lang="en-US" sz="700" smtClean="0">
                <a:solidFill>
                  <a:schemeClr val="bg1"/>
                </a:solidFill>
              </a:rPr>
              <a:pPr algn="r"/>
              <a:t>‹#›</a:t>
            </a:fld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822960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7467600" y="4729163"/>
            <a:ext cx="1312822" cy="2171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0679" tIns="38963" rIns="61358" bIns="38963">
            <a:spAutoFit/>
          </a:bodyPr>
          <a:lstStyle/>
          <a:p>
            <a:pPr algn="ctr" eaLnBrk="0" hangingPunct="0">
              <a:spcBef>
                <a:spcPct val="10000"/>
              </a:spcBef>
              <a:defRPr/>
            </a:pPr>
            <a:r>
              <a:rPr lang="en-US" altLang="en-US" sz="900" b="1" baseline="0" noProof="0" dirty="0" smtClean="0">
                <a:solidFill>
                  <a:schemeClr val="bg1"/>
                </a:solidFill>
                <a:latin typeface="Calibri" pitchFamily="34" charset="0"/>
              </a:rPr>
              <a:t>PRIME Technology Group</a:t>
            </a:r>
            <a:endParaRPr lang="en-US" altLang="en-US" sz="900" b="1" noProof="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" name="ZoneTexte 12"/>
          <p:cNvSpPr txBox="1"/>
          <p:nvPr userDrawn="1"/>
        </p:nvSpPr>
        <p:spPr>
          <a:xfrm>
            <a:off x="7086600" y="4877250"/>
            <a:ext cx="2060537" cy="200457"/>
          </a:xfrm>
          <a:prstGeom prst="rect">
            <a:avLst/>
          </a:prstGeom>
          <a:noFill/>
        </p:spPr>
        <p:txBody>
          <a:bodyPr wrap="square" lIns="30679" tIns="30679" rIns="30679" bIns="30679" rtlCol="0" anchor="b" anchorCtr="0">
            <a:spAutoFit/>
          </a:bodyPr>
          <a:lstStyle/>
          <a:p>
            <a:pPr marL="0" marR="0" indent="0" algn="ctr" defTabSz="77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dirty="0" smtClean="0">
                <a:solidFill>
                  <a:schemeClr val="bg1"/>
                </a:solidFill>
                <a:latin typeface="Calibri" pitchFamily="34" charset="0"/>
              </a:rPr>
              <a:t>© 2014 All rights reserved.</a:t>
            </a:r>
            <a:endParaRPr lang="en-US" sz="9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6200" y="4700066"/>
            <a:ext cx="1295400" cy="4124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3" r:id="rId2"/>
    <p:sldLayoutId id="2147483664" r:id="rId3"/>
    <p:sldLayoutId id="2147483665" r:id="rId4"/>
    <p:sldLayoutId id="2147483667" r:id="rId5"/>
    <p:sldLayoutId id="2147483670" r:id="rId6"/>
    <p:sldLayoutId id="2147483681" r:id="rId7"/>
    <p:sldLayoutId id="2147483695" r:id="rId8"/>
    <p:sldLayoutId id="2147483694" r:id="rId9"/>
  </p:sldLayoutIdLst>
  <p:transition spd="slow">
    <p:circle/>
  </p:transition>
  <p:timing>
    <p:tnLst>
      <p:par>
        <p:cTn id="1" dur="indefinite" restart="never" nodeType="tmRoot"/>
      </p:par>
    </p:tnLst>
  </p:timing>
  <p:hf hdr="0" ftr="0" dt="0"/>
  <p:txStyles>
    <p:titleStyle>
      <a:lvl1pPr marL="0" indent="0" algn="l" defTabSz="779252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US" sz="2600" b="1" kern="1200" baseline="0" noProof="0" dirty="0" smtClean="0">
          <a:solidFill>
            <a:srgbClr val="E45824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194813" indent="-194813" algn="l" defTabSz="608790" rtl="0" eaLnBrk="1" fontAlgn="base" latinLnBrk="0" hangingPunct="1">
        <a:spcBef>
          <a:spcPts val="300"/>
        </a:spcBef>
        <a:spcAft>
          <a:spcPts val="300"/>
        </a:spcAft>
        <a:buClr>
          <a:srgbClr val="E45824"/>
        </a:buClr>
        <a:buFont typeface="Wingdings" pitchFamily="2" charset="2"/>
        <a:buChar char="§"/>
        <a:defRPr lang="fr-FR" sz="2400" kern="1200" baseline="0" noProof="0" dirty="0" smtClean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389626" indent="-194813" algn="l" defTabSz="608790" rtl="0" eaLnBrk="1" fontAlgn="base" latinLnBrk="0" hangingPunct="1">
        <a:spcBef>
          <a:spcPts val="300"/>
        </a:spcBef>
        <a:spcAft>
          <a:spcPts val="300"/>
        </a:spcAft>
        <a:buClr>
          <a:schemeClr val="accent2"/>
        </a:buClr>
        <a:buFont typeface="Arial" pitchFamily="34" charset="0"/>
        <a:buChar char="•"/>
        <a:defRPr lang="fr-FR" sz="2000" kern="1200" baseline="0" noProof="0" dirty="0" smtClean="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584439" indent="-194813" algn="l" defTabSz="608790" rtl="0" eaLnBrk="1" fontAlgn="base" latinLnBrk="0" hangingPunct="1">
        <a:spcBef>
          <a:spcPts val="300"/>
        </a:spcBef>
        <a:spcAft>
          <a:spcPts val="300"/>
        </a:spcAft>
        <a:buClr>
          <a:schemeClr val="accent1"/>
        </a:buClr>
        <a:buFont typeface="Courier New" pitchFamily="49" charset="0"/>
        <a:buChar char="o"/>
        <a:defRPr lang="fr-FR" sz="1800" kern="1200" noProof="0" dirty="0" smtClean="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779252" indent="-189401" algn="l" defTabSz="608790" rtl="0" eaLnBrk="1" fontAlgn="base" latinLnBrk="0" hangingPunct="1">
        <a:spcBef>
          <a:spcPts val="300"/>
        </a:spcBef>
        <a:spcAft>
          <a:spcPts val="300"/>
        </a:spcAft>
        <a:buClr>
          <a:schemeClr val="accent3"/>
        </a:buClr>
        <a:buFont typeface="Wingdings" pitchFamily="2" charset="2"/>
        <a:buChar char="§"/>
        <a:defRPr lang="fr-FR" sz="1800" kern="1200" baseline="0" noProof="0" dirty="0" smtClean="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974065" indent="-194813" algn="l" defTabSz="608790" rtl="0" eaLnBrk="1" fontAlgn="base" latinLnBrk="0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US" sz="1200" kern="1200" noProof="0" dirty="0" smtClean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79513" y="555526"/>
            <a:ext cx="8712968" cy="1656184"/>
          </a:xfrm>
        </p:spPr>
        <p:txBody>
          <a:bodyPr/>
          <a:lstStyle/>
          <a:p>
            <a:pPr algn="r"/>
            <a:r>
              <a:rPr lang="en-US" sz="3200" dirty="0" smtClean="0"/>
              <a:t>PRIME Technology Group, LLC </a:t>
            </a:r>
            <a:r>
              <a:rPr dirty="0" smtClean="0"/>
              <a:t/>
            </a:r>
            <a:br>
              <a:rPr dirty="0" smtClean="0"/>
            </a:br>
            <a:r>
              <a:rPr lang="en-US" sz="2400" dirty="0" smtClean="0"/>
              <a:t>Company Overview for Sony Entertainment</a:t>
            </a:r>
            <a:br>
              <a:rPr lang="en-US" sz="2400" dirty="0" smtClean="0"/>
            </a:br>
            <a:r>
              <a:rPr lang="en-US" sz="2400" dirty="0" smtClean="0"/>
              <a:t>June 5, 2015</a:t>
            </a:r>
            <a:r>
              <a:rPr sz="2400" dirty="0" smtClean="0"/>
              <a:t/>
            </a:r>
            <a:br>
              <a:rPr sz="2400" dirty="0" smtClean="0"/>
            </a:br>
            <a:endParaRPr lang="en-US" sz="2400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989" y="914400"/>
            <a:ext cx="8508023" cy="3790950"/>
          </a:xfrm>
        </p:spPr>
        <p:txBody>
          <a:bodyPr>
            <a:normAutofit/>
          </a:bodyPr>
          <a:lstStyle/>
          <a:p>
            <a:r>
              <a:rPr lang="en-US" dirty="0" smtClean="0"/>
              <a:t>Existing </a:t>
            </a:r>
            <a:r>
              <a:rPr lang="en-US" dirty="0"/>
              <a:t>architecture doesn’t scale in </a:t>
            </a:r>
            <a:r>
              <a:rPr lang="en-US" dirty="0" smtClean="0"/>
              <a:t>production</a:t>
            </a:r>
          </a:p>
          <a:p>
            <a:pPr lvl="1"/>
            <a:r>
              <a:rPr lang="en-US" dirty="0" smtClean="0"/>
              <a:t>Mainly WordPress Sites</a:t>
            </a:r>
          </a:p>
          <a:p>
            <a:pPr lvl="1"/>
            <a:r>
              <a:rPr lang="en-US" dirty="0" smtClean="0"/>
              <a:t>Platform is under utilized due to scalability issue</a:t>
            </a:r>
            <a:endParaRPr lang="en-US" dirty="0"/>
          </a:p>
          <a:p>
            <a:r>
              <a:rPr lang="en-US" dirty="0" smtClean="0"/>
              <a:t>Consistency of User Interface</a:t>
            </a:r>
          </a:p>
          <a:p>
            <a:r>
              <a:rPr lang="en-US" dirty="0" smtClean="0"/>
              <a:t>Diverse User Community </a:t>
            </a:r>
          </a:p>
          <a:p>
            <a:pPr lvl="1"/>
            <a:r>
              <a:rPr lang="en-US" dirty="0" smtClean="0"/>
              <a:t>Varying technical </a:t>
            </a:r>
            <a:r>
              <a:rPr lang="en-US" dirty="0"/>
              <a:t>s</a:t>
            </a:r>
            <a:r>
              <a:rPr lang="en-US" dirty="0" smtClean="0"/>
              <a:t>kills</a:t>
            </a:r>
          </a:p>
          <a:p>
            <a:pPr lvl="1"/>
            <a:r>
              <a:rPr lang="en-US" dirty="0" smtClean="0"/>
              <a:t>Varying adoption of development processes</a:t>
            </a:r>
          </a:p>
          <a:p>
            <a:r>
              <a:rPr lang="en-US" dirty="0" smtClean="0"/>
              <a:t>Maintenance of Additional Tool, Fast Track, about to be assumed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55987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Architecture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0" y="4629150"/>
            <a:ext cx="9144000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23" y="880110"/>
            <a:ext cx="6953355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5149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Engagement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989" y="914400"/>
            <a:ext cx="8508023" cy="3790950"/>
          </a:xfrm>
        </p:spPr>
        <p:txBody>
          <a:bodyPr>
            <a:normAutofit/>
          </a:bodyPr>
          <a:lstStyle/>
          <a:p>
            <a:r>
              <a:rPr lang="en-US" dirty="0" smtClean="0"/>
              <a:t>Short Term Goals: Address Scalability Issues Immediately</a:t>
            </a:r>
          </a:p>
          <a:p>
            <a:pPr lvl="1"/>
            <a:r>
              <a:rPr lang="en-US" dirty="0" smtClean="0"/>
              <a:t>Restore Fully Functioning Tool</a:t>
            </a:r>
          </a:p>
          <a:p>
            <a:r>
              <a:rPr lang="en-US" dirty="0" smtClean="0"/>
              <a:t>Intermediate Goals: </a:t>
            </a:r>
            <a:r>
              <a:rPr lang="en-US" dirty="0"/>
              <a:t>Address </a:t>
            </a:r>
            <a:r>
              <a:rPr lang="en-US" dirty="0" smtClean="0"/>
              <a:t>additional Open Ticket priorities</a:t>
            </a:r>
          </a:p>
          <a:p>
            <a:r>
              <a:rPr lang="en-US" dirty="0" smtClean="0"/>
              <a:t>Long Term Goals: </a:t>
            </a:r>
            <a:r>
              <a:rPr lang="en-US" dirty="0"/>
              <a:t>Improve </a:t>
            </a:r>
            <a:r>
              <a:rPr lang="en-US" dirty="0" smtClean="0"/>
              <a:t>the Tool</a:t>
            </a:r>
          </a:p>
          <a:p>
            <a:pPr lvl="1"/>
            <a:r>
              <a:rPr lang="en-US" dirty="0" smtClean="0"/>
              <a:t>User Experience</a:t>
            </a:r>
          </a:p>
          <a:p>
            <a:pPr lvl="1"/>
            <a:r>
              <a:rPr lang="en-US" dirty="0" smtClean="0"/>
              <a:t>Work Flow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Functionality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1888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Engagement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989" y="914400"/>
            <a:ext cx="8508023" cy="37909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Short Term Deliverables</a:t>
            </a:r>
          </a:p>
          <a:p>
            <a:pPr lvl="1"/>
            <a:r>
              <a:rPr lang="en-US" dirty="0" smtClean="0"/>
              <a:t>Address and Resolve top functional priorities </a:t>
            </a:r>
            <a:r>
              <a:rPr lang="en-US" dirty="0"/>
              <a:t>(Changes </a:t>
            </a:r>
            <a:r>
              <a:rPr lang="en-US" dirty="0" smtClean="0"/>
              <a:t>made </a:t>
            </a:r>
            <a:r>
              <a:rPr lang="en-US" dirty="0"/>
              <a:t>in existing code base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Replace </a:t>
            </a:r>
            <a:r>
              <a:rPr lang="en-US" dirty="0" err="1" smtClean="0"/>
              <a:t>OpenShift</a:t>
            </a:r>
            <a:r>
              <a:rPr lang="en-US" dirty="0" smtClean="0"/>
              <a:t> with </a:t>
            </a:r>
            <a:r>
              <a:rPr lang="en-US" dirty="0" err="1" smtClean="0"/>
              <a:t>Docker</a:t>
            </a:r>
            <a:endParaRPr lang="en-US" dirty="0" smtClean="0"/>
          </a:p>
          <a:p>
            <a:pPr lvl="2"/>
            <a:r>
              <a:rPr lang="en-US" dirty="0" smtClean="0"/>
              <a:t>Automate </a:t>
            </a:r>
            <a:r>
              <a:rPr lang="en-US" dirty="0"/>
              <a:t>code </a:t>
            </a:r>
            <a:r>
              <a:rPr lang="en-US" dirty="0" smtClean="0"/>
              <a:t>pushes: </a:t>
            </a:r>
            <a:r>
              <a:rPr lang="en-US" dirty="0"/>
              <a:t>promote D</a:t>
            </a:r>
            <a:r>
              <a:rPr lang="en-US" dirty="0" smtClean="0"/>
              <a:t>evelopment </a:t>
            </a:r>
            <a:r>
              <a:rPr lang="en-US" dirty="0"/>
              <a:t>to </a:t>
            </a:r>
            <a:r>
              <a:rPr lang="en-US" dirty="0" smtClean="0"/>
              <a:t>Stage &amp; Stage </a:t>
            </a:r>
            <a:r>
              <a:rPr lang="en-US" dirty="0"/>
              <a:t>to </a:t>
            </a:r>
            <a:r>
              <a:rPr lang="en-US" dirty="0" smtClean="0"/>
              <a:t>Production </a:t>
            </a:r>
            <a:r>
              <a:rPr lang="en-US" dirty="0"/>
              <a:t>on Gen </a:t>
            </a:r>
            <a:r>
              <a:rPr lang="en-US" dirty="0" smtClean="0"/>
              <a:t>2 environment</a:t>
            </a:r>
            <a:endParaRPr lang="en-US" dirty="0"/>
          </a:p>
          <a:p>
            <a:pPr lvl="2"/>
            <a:r>
              <a:rPr lang="en-US" dirty="0" smtClean="0"/>
              <a:t>Provide Preview/Review Functionality</a:t>
            </a:r>
            <a:endParaRPr lang="en-US" dirty="0"/>
          </a:p>
          <a:p>
            <a:r>
              <a:rPr lang="en-US" dirty="0" smtClean="0"/>
              <a:t>Intermediate Deliverables</a:t>
            </a:r>
            <a:endParaRPr lang="en-US" dirty="0"/>
          </a:p>
          <a:p>
            <a:pPr lvl="1"/>
            <a:r>
              <a:rPr lang="en-US" dirty="0"/>
              <a:t>Address and Resolve </a:t>
            </a:r>
            <a:r>
              <a:rPr lang="en-US" dirty="0" smtClean="0"/>
              <a:t>remaining functional </a:t>
            </a:r>
            <a:r>
              <a:rPr lang="en-US" dirty="0"/>
              <a:t>priorities as identified in the </a:t>
            </a:r>
            <a:r>
              <a:rPr lang="en-US" dirty="0" err="1"/>
              <a:t>DeSMan</a:t>
            </a:r>
            <a:r>
              <a:rPr lang="en-US" dirty="0"/>
              <a:t> RFE and Priority Bug </a:t>
            </a:r>
            <a:r>
              <a:rPr lang="en-US" dirty="0" smtClean="0"/>
              <a:t>Spreadsheet (Changes made in </a:t>
            </a:r>
            <a:r>
              <a:rPr lang="en-US" dirty="0"/>
              <a:t>existing code </a:t>
            </a:r>
            <a:r>
              <a:rPr lang="en-US" dirty="0" smtClean="0"/>
              <a:t>base)</a:t>
            </a:r>
            <a:endParaRPr lang="en-US" dirty="0"/>
          </a:p>
          <a:p>
            <a:pPr lvl="2"/>
            <a:r>
              <a:rPr lang="en-US" dirty="0" smtClean="0"/>
              <a:t>Complete open Archer API RFEs</a:t>
            </a:r>
            <a:endParaRPr lang="en-US" dirty="0"/>
          </a:p>
          <a:p>
            <a:pPr lvl="2"/>
            <a:r>
              <a:rPr lang="en-US" dirty="0" smtClean="0"/>
              <a:t>User Interface Changes</a:t>
            </a:r>
          </a:p>
        </p:txBody>
      </p:sp>
    </p:spTree>
    <p:extLst>
      <p:ext uri="{BB962C8B-B14F-4D97-AF65-F5344CB8AC3E}">
        <p14:creationId xmlns:p14="http://schemas.microsoft.com/office/powerpoint/2010/main" val="1990689648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Architecture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0" y="4629150"/>
            <a:ext cx="9144000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17989" y="914400"/>
            <a:ext cx="2349011" cy="40957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Replace </a:t>
            </a:r>
            <a:r>
              <a:rPr lang="en-US" dirty="0" err="1"/>
              <a:t>OpenShift</a:t>
            </a:r>
            <a:r>
              <a:rPr lang="en-US" dirty="0"/>
              <a:t> with </a:t>
            </a:r>
            <a:r>
              <a:rPr lang="en-US" dirty="0" err="1"/>
              <a:t>Docker</a:t>
            </a:r>
            <a:endParaRPr lang="en-US" dirty="0"/>
          </a:p>
          <a:p>
            <a:endParaRPr lang="en-US" sz="1900" dirty="0" smtClean="0"/>
          </a:p>
          <a:p>
            <a:r>
              <a:rPr lang="en-US" dirty="0" smtClean="0"/>
              <a:t>Automate Code Pushes</a:t>
            </a:r>
          </a:p>
          <a:p>
            <a:endParaRPr lang="en-US" sz="1900" dirty="0" smtClean="0"/>
          </a:p>
          <a:p>
            <a:r>
              <a:rPr lang="en-US" dirty="0" smtClean="0"/>
              <a:t>Provide </a:t>
            </a:r>
            <a:r>
              <a:rPr lang="en-US" dirty="0"/>
              <a:t>Preview/Review Functionality</a:t>
            </a:r>
          </a:p>
          <a:p>
            <a:endParaRPr lang="en-US" sz="1900" dirty="0" smtClean="0"/>
          </a:p>
          <a:p>
            <a:r>
              <a:rPr lang="en-US" dirty="0" smtClean="0"/>
              <a:t>Archer </a:t>
            </a:r>
            <a:r>
              <a:rPr lang="en-US" dirty="0"/>
              <a:t>API RFEs</a:t>
            </a:r>
          </a:p>
          <a:p>
            <a:endParaRPr lang="en-US" sz="1900" dirty="0" smtClean="0"/>
          </a:p>
          <a:p>
            <a:r>
              <a:rPr lang="en-US" dirty="0" smtClean="0"/>
              <a:t>User </a:t>
            </a:r>
            <a:r>
              <a:rPr lang="en-US" dirty="0"/>
              <a:t>Interface </a:t>
            </a:r>
            <a:r>
              <a:rPr lang="en-US" dirty="0" smtClean="0"/>
              <a:t>Change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76371"/>
            <a:ext cx="6583680" cy="403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93691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Engagement Timelines &amp; Team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989" y="914400"/>
            <a:ext cx="8508023" cy="37909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Short Term Deliverables</a:t>
            </a:r>
          </a:p>
          <a:p>
            <a:pPr lvl="1"/>
            <a:r>
              <a:rPr lang="en-US" dirty="0" smtClean="0"/>
              <a:t>Approximately 3 months </a:t>
            </a:r>
          </a:p>
          <a:p>
            <a:pPr lvl="1"/>
            <a:r>
              <a:rPr lang="en-US" dirty="0" smtClean="0"/>
              <a:t>Can deliver by September with immediate start</a:t>
            </a:r>
          </a:p>
          <a:p>
            <a:r>
              <a:rPr lang="en-US" dirty="0" smtClean="0"/>
              <a:t>Intermediate Deliverables</a:t>
            </a:r>
          </a:p>
          <a:p>
            <a:pPr lvl="1"/>
            <a:r>
              <a:rPr lang="en-US" dirty="0" smtClean="0"/>
              <a:t>Approximately 1 month following </a:t>
            </a:r>
          </a:p>
          <a:p>
            <a:r>
              <a:rPr lang="en-US" dirty="0" smtClean="0"/>
              <a:t>Engagement Team</a:t>
            </a:r>
            <a:endParaRPr lang="en-US" dirty="0"/>
          </a:p>
          <a:p>
            <a:pPr lvl="1"/>
            <a:r>
              <a:rPr lang="en-US" dirty="0"/>
              <a:t>Project Manager</a:t>
            </a:r>
          </a:p>
          <a:p>
            <a:pPr lvl="1"/>
            <a:r>
              <a:rPr lang="en-US" dirty="0"/>
              <a:t>Technical Project Lead</a:t>
            </a:r>
          </a:p>
          <a:p>
            <a:pPr lvl="1"/>
            <a:r>
              <a:rPr lang="en-US" dirty="0"/>
              <a:t>UI, DevOps &amp; Backend Engineers</a:t>
            </a:r>
          </a:p>
          <a:p>
            <a:pPr lvl="1"/>
            <a:r>
              <a:rPr lang="en-US" dirty="0"/>
              <a:t>QA </a:t>
            </a:r>
            <a:r>
              <a:rPr lang="en-US" dirty="0" smtClean="0"/>
              <a:t>Engineers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5484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215516" y="1743658"/>
            <a:ext cx="8712968" cy="1656184"/>
          </a:xfrm>
        </p:spPr>
        <p:txBody>
          <a:bodyPr/>
          <a:lstStyle/>
          <a:p>
            <a:pPr algn="ctr"/>
            <a:r>
              <a:rPr lang="en-US" sz="4800" i="1" dirty="0" smtClean="0"/>
              <a:t>Long Term Vision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69626277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989" y="914400"/>
            <a:ext cx="8508023" cy="37909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Migrate </a:t>
            </a:r>
            <a:r>
              <a:rPr lang="en-US" dirty="0" err="1" smtClean="0"/>
              <a:t>DeSMan</a:t>
            </a:r>
            <a:r>
              <a:rPr lang="en-US" dirty="0" smtClean="0"/>
              <a:t> Tool</a:t>
            </a:r>
            <a:endParaRPr lang="en-US" dirty="0"/>
          </a:p>
          <a:p>
            <a:pPr lvl="1"/>
            <a:r>
              <a:rPr lang="en-US" dirty="0"/>
              <a:t>Provide Robust User Friendly Front End</a:t>
            </a:r>
          </a:p>
          <a:p>
            <a:pPr lvl="1"/>
            <a:r>
              <a:rPr lang="en-US" dirty="0"/>
              <a:t>Improve Scalability</a:t>
            </a:r>
          </a:p>
          <a:p>
            <a:pPr lvl="1"/>
            <a:r>
              <a:rPr lang="en-US" dirty="0"/>
              <a:t>Improve Performance</a:t>
            </a:r>
          </a:p>
          <a:p>
            <a:pPr lvl="1"/>
            <a:r>
              <a:rPr lang="en-US" dirty="0"/>
              <a:t>Enhance </a:t>
            </a:r>
            <a:r>
              <a:rPr lang="en-US" dirty="0" smtClean="0"/>
              <a:t>Features</a:t>
            </a:r>
            <a:endParaRPr lang="en-US" dirty="0"/>
          </a:p>
          <a:p>
            <a:pPr lvl="2"/>
            <a:r>
              <a:rPr lang="en-US" dirty="0" smtClean="0"/>
              <a:t>Statistics</a:t>
            </a:r>
          </a:p>
          <a:p>
            <a:pPr lvl="2"/>
            <a:r>
              <a:rPr lang="en-US" dirty="0" smtClean="0"/>
              <a:t>Analytics</a:t>
            </a:r>
            <a:endParaRPr lang="en-US" dirty="0"/>
          </a:p>
          <a:p>
            <a:r>
              <a:rPr lang="en-US" dirty="0" smtClean="0"/>
              <a:t>Integrate Fast </a:t>
            </a:r>
            <a:r>
              <a:rPr lang="en-US" dirty="0"/>
              <a:t>Track </a:t>
            </a:r>
            <a:r>
              <a:rPr lang="en-US" dirty="0" smtClean="0"/>
              <a:t>Functionality</a:t>
            </a:r>
            <a:endParaRPr lang="en-US" dirty="0"/>
          </a:p>
          <a:p>
            <a:pPr lvl="1"/>
            <a:r>
              <a:rPr lang="en-US" dirty="0"/>
              <a:t>Provides Single/Common Platform For All Users</a:t>
            </a:r>
          </a:p>
          <a:p>
            <a:pPr lvl="1"/>
            <a:r>
              <a:rPr lang="en-US" dirty="0"/>
              <a:t>Sunset Fast Track</a:t>
            </a:r>
          </a:p>
          <a:p>
            <a:pPr lvl="1"/>
            <a:r>
              <a:rPr lang="en-US" dirty="0"/>
              <a:t>Single Platform Reduces Maintenance Costs</a:t>
            </a:r>
          </a:p>
        </p:txBody>
      </p:sp>
    </p:spTree>
    <p:extLst>
      <p:ext uri="{BB962C8B-B14F-4D97-AF65-F5344CB8AC3E}">
        <p14:creationId xmlns:p14="http://schemas.microsoft.com/office/powerpoint/2010/main" val="88751597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Architecture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0" y="4629150"/>
            <a:ext cx="9144000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17989" y="914400"/>
            <a:ext cx="2349011" cy="40957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Ticketing </a:t>
            </a:r>
            <a:r>
              <a:rPr lang="en-US" dirty="0"/>
              <a:t>Management I</a:t>
            </a:r>
            <a:r>
              <a:rPr lang="en-US" dirty="0" smtClean="0"/>
              <a:t>ntegration</a:t>
            </a:r>
            <a:endParaRPr lang="en-US" dirty="0"/>
          </a:p>
          <a:p>
            <a:endParaRPr lang="en-US" sz="1700" dirty="0" smtClean="0"/>
          </a:p>
          <a:p>
            <a:r>
              <a:rPr lang="en-US" dirty="0"/>
              <a:t>Admin Panel </a:t>
            </a:r>
          </a:p>
          <a:p>
            <a:pPr lvl="1"/>
            <a:r>
              <a:rPr lang="en-US" dirty="0"/>
              <a:t>Appropriate category of users</a:t>
            </a:r>
          </a:p>
          <a:p>
            <a:pPr lvl="1"/>
            <a:r>
              <a:rPr lang="en-US" dirty="0"/>
              <a:t>System health</a:t>
            </a:r>
          </a:p>
          <a:p>
            <a:endParaRPr lang="en-US" sz="1700" dirty="0" smtClean="0"/>
          </a:p>
          <a:p>
            <a:r>
              <a:rPr lang="en-US" dirty="0" smtClean="0"/>
              <a:t>DevOps </a:t>
            </a:r>
            <a:r>
              <a:rPr lang="en-US" dirty="0" smtClean="0"/>
              <a:t>Tools </a:t>
            </a:r>
            <a:r>
              <a:rPr lang="en-US" dirty="0"/>
              <a:t>I</a:t>
            </a:r>
            <a:r>
              <a:rPr lang="en-US" dirty="0" smtClean="0"/>
              <a:t>ntegration</a:t>
            </a:r>
          </a:p>
          <a:p>
            <a:pPr lvl="1"/>
            <a:r>
              <a:rPr lang="en-US" dirty="0" smtClean="0"/>
              <a:t>Logs </a:t>
            </a:r>
            <a:r>
              <a:rPr lang="en-US" dirty="0"/>
              <a:t>monitoring with tools like </a:t>
            </a:r>
            <a:r>
              <a:rPr lang="en-US" dirty="0" err="1"/>
              <a:t>Kibana</a:t>
            </a:r>
            <a:r>
              <a:rPr lang="en-US" dirty="0"/>
              <a:t>, Elastic Search and </a:t>
            </a:r>
            <a:r>
              <a:rPr lang="en-US" dirty="0" err="1" smtClean="0"/>
              <a:t>Logstash</a:t>
            </a:r>
            <a:endParaRPr lang="en-US" dirty="0" smtClean="0"/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Integration and Delivery</a:t>
            </a:r>
          </a:p>
          <a:p>
            <a:pPr marL="0" indent="0">
              <a:buNone/>
            </a:pPr>
            <a:endParaRPr lang="en-US" sz="1700" dirty="0" smtClean="0"/>
          </a:p>
          <a:p>
            <a:r>
              <a:rPr lang="en-US" dirty="0" smtClean="0"/>
              <a:t>Analytics </a:t>
            </a:r>
            <a:r>
              <a:rPr lang="en-US" dirty="0"/>
              <a:t>for </a:t>
            </a:r>
            <a:r>
              <a:rPr lang="en-US" dirty="0" smtClean="0"/>
              <a:t>Designers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114" y="941831"/>
            <a:ext cx="644568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57860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 Vision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989" y="914400"/>
            <a:ext cx="8508023" cy="3790950"/>
          </a:xfrm>
        </p:spPr>
        <p:txBody>
          <a:bodyPr>
            <a:normAutofit/>
          </a:bodyPr>
          <a:lstStyle/>
          <a:p>
            <a:r>
              <a:rPr lang="en-US" dirty="0" smtClean="0"/>
              <a:t>Initiate Discovery </a:t>
            </a:r>
            <a:r>
              <a:rPr lang="en-US" dirty="0"/>
              <a:t>S</a:t>
            </a:r>
            <a:r>
              <a:rPr lang="en-US" dirty="0" smtClean="0"/>
              <a:t>imultaneous with Initial Engagement</a:t>
            </a:r>
          </a:p>
          <a:p>
            <a:pPr lvl="1"/>
            <a:r>
              <a:rPr lang="en-US" dirty="0" smtClean="0"/>
              <a:t>In Depth Analysis of </a:t>
            </a:r>
            <a:r>
              <a:rPr lang="en-US" dirty="0" err="1" smtClean="0"/>
              <a:t>DeSMan</a:t>
            </a:r>
            <a:endParaRPr lang="en-US" dirty="0" smtClean="0"/>
          </a:p>
          <a:p>
            <a:pPr lvl="1"/>
            <a:r>
              <a:rPr lang="en-US" dirty="0" smtClean="0"/>
              <a:t>In Depth Analysis of Fast Track</a:t>
            </a:r>
          </a:p>
          <a:p>
            <a:pPr lvl="1"/>
            <a:r>
              <a:rPr lang="en-US" dirty="0" smtClean="0"/>
              <a:t>Develop Requirements Backlog for Enhanced Solution</a:t>
            </a:r>
          </a:p>
          <a:p>
            <a:pPr lvl="1"/>
            <a:r>
              <a:rPr lang="en-US" dirty="0" smtClean="0"/>
              <a:t>Develop High Level Architecture &amp; Data Model</a:t>
            </a:r>
          </a:p>
          <a:p>
            <a:pPr lvl="1"/>
            <a:r>
              <a:rPr lang="en-US" dirty="0" smtClean="0"/>
              <a:t>Provide Proposal to Build Solution including Effort, Cost and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1894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17989" y="914400"/>
            <a:ext cx="8508023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About Prime</a:t>
            </a:r>
          </a:p>
          <a:p>
            <a:r>
              <a:rPr lang="en-US" dirty="0" smtClean="0"/>
              <a:t>Engagement Overview</a:t>
            </a:r>
          </a:p>
          <a:p>
            <a:r>
              <a:rPr lang="en-US" dirty="0" smtClean="0"/>
              <a:t>Long Term Vision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88527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1657350"/>
            <a:ext cx="4389120" cy="206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0979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215516" y="1743658"/>
            <a:ext cx="8712968" cy="1656184"/>
          </a:xfrm>
        </p:spPr>
        <p:txBody>
          <a:bodyPr/>
          <a:lstStyle/>
          <a:p>
            <a:pPr algn="ctr"/>
            <a:r>
              <a:rPr lang="en-US" sz="4800" i="1" dirty="0" smtClean="0"/>
              <a:t>Engaging Prime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3166607075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Engagement Types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4294967295"/>
          </p:nvPr>
        </p:nvSpPr>
        <p:spPr>
          <a:xfrm>
            <a:off x="317989" y="914400"/>
            <a:ext cx="4154365" cy="3673574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Managed Services</a:t>
            </a:r>
          </a:p>
          <a:p>
            <a:pPr lvl="1"/>
            <a:r>
              <a:rPr lang="en-US" dirty="0" smtClean="0"/>
              <a:t>Ongoing Initiatives</a:t>
            </a:r>
          </a:p>
          <a:p>
            <a:pPr lvl="1"/>
            <a:r>
              <a:rPr lang="en-US" dirty="0" smtClean="0"/>
              <a:t>Team </a:t>
            </a:r>
            <a:r>
              <a:rPr lang="en-US" dirty="0"/>
              <a:t>Composition</a:t>
            </a:r>
          </a:p>
          <a:p>
            <a:pPr lvl="2"/>
            <a:r>
              <a:rPr lang="en-US" dirty="0" smtClean="0"/>
              <a:t>US Leadership</a:t>
            </a:r>
            <a:endParaRPr lang="en-US" dirty="0"/>
          </a:p>
          <a:p>
            <a:pPr lvl="2"/>
            <a:r>
              <a:rPr lang="en-US" dirty="0"/>
              <a:t>India Tech Team</a:t>
            </a:r>
          </a:p>
          <a:p>
            <a:pPr lvl="1"/>
            <a:r>
              <a:rPr lang="en-US" dirty="0" smtClean="0"/>
              <a:t>Approach</a:t>
            </a:r>
            <a:endParaRPr lang="en-US" dirty="0"/>
          </a:p>
          <a:p>
            <a:pPr lvl="2"/>
            <a:r>
              <a:rPr lang="en-US" dirty="0"/>
              <a:t>Client P</a:t>
            </a:r>
            <a:r>
              <a:rPr lang="en-US" dirty="0" smtClean="0"/>
              <a:t>artnering</a:t>
            </a:r>
          </a:p>
          <a:p>
            <a:pPr lvl="2"/>
            <a:r>
              <a:rPr lang="en-US" dirty="0" smtClean="0"/>
              <a:t>Rotation as Needed</a:t>
            </a:r>
            <a:endParaRPr lang="en-US" dirty="0"/>
          </a:p>
          <a:p>
            <a:pPr lvl="1"/>
            <a:r>
              <a:rPr lang="en-US" dirty="0" smtClean="0"/>
              <a:t>Delivery</a:t>
            </a:r>
            <a:endParaRPr lang="en-US" dirty="0"/>
          </a:p>
          <a:p>
            <a:pPr lvl="2"/>
            <a:r>
              <a:rPr lang="en-US" dirty="0" smtClean="0"/>
              <a:t>Collaborative Planning</a:t>
            </a:r>
          </a:p>
          <a:p>
            <a:pPr lvl="2"/>
            <a:r>
              <a:rPr lang="en-US" dirty="0" smtClean="0"/>
              <a:t>Collaborative Execution</a:t>
            </a:r>
          </a:p>
          <a:p>
            <a:pPr lvl="1"/>
            <a:r>
              <a:rPr lang="en-US" dirty="0" smtClean="0"/>
              <a:t>Pricing</a:t>
            </a:r>
          </a:p>
          <a:p>
            <a:pPr lvl="2"/>
            <a:r>
              <a:rPr lang="en-US" dirty="0" smtClean="0"/>
              <a:t>Fixed Monthly Rate</a:t>
            </a:r>
          </a:p>
          <a:p>
            <a:pPr lvl="2"/>
            <a:r>
              <a:rPr lang="en-US" dirty="0" smtClean="0"/>
              <a:t>T&amp;M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4294967295"/>
          </p:nvPr>
        </p:nvSpPr>
        <p:spPr>
          <a:xfrm>
            <a:off x="4644008" y="914400"/>
            <a:ext cx="4154365" cy="374558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Project Services</a:t>
            </a:r>
          </a:p>
          <a:p>
            <a:pPr lvl="1"/>
            <a:r>
              <a:rPr lang="en-US" dirty="0" smtClean="0"/>
              <a:t>Defined Initiatives</a:t>
            </a:r>
          </a:p>
          <a:p>
            <a:pPr lvl="1"/>
            <a:r>
              <a:rPr lang="en-US" dirty="0" smtClean="0"/>
              <a:t>Team Composition</a:t>
            </a:r>
          </a:p>
          <a:p>
            <a:pPr lvl="2"/>
            <a:r>
              <a:rPr lang="en-US" dirty="0" smtClean="0"/>
              <a:t>US PM/BA</a:t>
            </a:r>
          </a:p>
          <a:p>
            <a:pPr lvl="2"/>
            <a:r>
              <a:rPr lang="en-US" dirty="0" smtClean="0"/>
              <a:t>India Tech Team</a:t>
            </a:r>
          </a:p>
          <a:p>
            <a:pPr lvl="1"/>
            <a:r>
              <a:rPr lang="en-US" dirty="0" smtClean="0"/>
              <a:t>Approach</a:t>
            </a:r>
          </a:p>
          <a:p>
            <a:pPr lvl="2"/>
            <a:r>
              <a:rPr lang="en-US" dirty="0" smtClean="0"/>
              <a:t>Full Project Team</a:t>
            </a:r>
          </a:p>
          <a:p>
            <a:pPr lvl="2"/>
            <a:r>
              <a:rPr lang="en-US" dirty="0" smtClean="0"/>
              <a:t>Blended Team w/Client Resources</a:t>
            </a:r>
          </a:p>
          <a:p>
            <a:pPr lvl="1"/>
            <a:r>
              <a:rPr lang="en-US" dirty="0" smtClean="0"/>
              <a:t>Delivery</a:t>
            </a:r>
          </a:p>
          <a:p>
            <a:pPr lvl="2"/>
            <a:r>
              <a:rPr lang="en-US" dirty="0" smtClean="0"/>
              <a:t>Requirements Discovery</a:t>
            </a:r>
          </a:p>
          <a:p>
            <a:pPr lvl="2"/>
            <a:r>
              <a:rPr lang="en-US" dirty="0" smtClean="0"/>
              <a:t>Project Execution</a:t>
            </a:r>
          </a:p>
          <a:p>
            <a:pPr lvl="1"/>
            <a:r>
              <a:rPr lang="en-US" dirty="0" smtClean="0"/>
              <a:t>Pricing</a:t>
            </a:r>
          </a:p>
          <a:p>
            <a:pPr lvl="2"/>
            <a:r>
              <a:rPr lang="en-US" dirty="0" smtClean="0"/>
              <a:t>Fixed Price</a:t>
            </a:r>
          </a:p>
          <a:p>
            <a:pPr lvl="2"/>
            <a:r>
              <a:rPr lang="en-US" dirty="0" smtClean="0"/>
              <a:t>T&amp;M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1534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Partner Model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65760" y="987574"/>
            <a:ext cx="8412480" cy="3109692"/>
            <a:chOff x="744284" y="2572894"/>
            <a:chExt cx="8140426" cy="4209102"/>
          </a:xfrm>
        </p:grpSpPr>
        <p:sp>
          <p:nvSpPr>
            <p:cNvPr id="14" name="TextBox 13"/>
            <p:cNvSpPr txBox="1"/>
            <p:nvPr/>
          </p:nvSpPr>
          <p:spPr>
            <a:xfrm>
              <a:off x="766424" y="2572894"/>
              <a:ext cx="2654487" cy="541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45824"/>
                  </a:solidFill>
                  <a:latin typeface="Segoe UI" pitchFamily="34" charset="0"/>
                  <a:ea typeface="+mj-ea"/>
                  <a:cs typeface="Segoe UI" pitchFamily="34" charset="0"/>
                </a:rPr>
                <a:t>Plan</a:t>
              </a:r>
              <a:endParaRPr lang="en-US" sz="2600" b="1" dirty="0">
                <a:solidFill>
                  <a:srgbClr val="E45824"/>
                </a:solidFill>
                <a:latin typeface="Segoe UI" pitchFamily="34" charset="0"/>
                <a:ea typeface="+mj-ea"/>
                <a:cs typeface="Segoe UI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4284" y="3068955"/>
              <a:ext cx="2654487" cy="3713039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marL="119063" indent="-119063">
                <a:buFont typeface="Arial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Strategic Consulting</a:t>
              </a:r>
            </a:p>
            <a:p>
              <a:pPr marL="119063" indent="-119063">
                <a:buFont typeface="Arial" pitchFamily="34" charset="0"/>
                <a:buChar char="•"/>
              </a:pPr>
              <a:endParaRPr lang="en-US" sz="1600" dirty="0" smtClean="0">
                <a:solidFill>
                  <a:schemeClr val="bg1"/>
                </a:solidFill>
              </a:endParaRPr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Requirements </a:t>
              </a:r>
              <a:r>
                <a:rPr lang="en-US" sz="1600" dirty="0" smtClean="0">
                  <a:solidFill>
                    <a:schemeClr val="bg1"/>
                  </a:solidFill>
                </a:rPr>
                <a:t>Discovery &amp; Analysis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marL="119063" indent="-119063">
                <a:buFont typeface="Arial" pitchFamily="34" charset="0"/>
                <a:buChar char="•"/>
              </a:pPr>
              <a:endParaRPr lang="en-US" sz="1600" dirty="0">
                <a:solidFill>
                  <a:schemeClr val="bg1"/>
                </a:solidFill>
              </a:endParaRPr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</a:rPr>
                <a:t>Gap Analysis</a:t>
              </a:r>
            </a:p>
            <a:p>
              <a:pPr marL="119063" indent="-119063">
                <a:buFont typeface="Arial" pitchFamily="34" charset="0"/>
                <a:buChar char="•"/>
              </a:pPr>
              <a:endParaRPr lang="en-US" sz="1600" dirty="0">
                <a:solidFill>
                  <a:schemeClr val="bg1"/>
                </a:solidFill>
              </a:endParaRPr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</a:rPr>
                <a:t>Business Process Improvements</a:t>
              </a:r>
            </a:p>
            <a:p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3011" y="2572894"/>
              <a:ext cx="2654487" cy="541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E45824"/>
                  </a:solidFill>
                  <a:latin typeface="Segoe UI" pitchFamily="34" charset="0"/>
                  <a:ea typeface="+mj-ea"/>
                  <a:cs typeface="Segoe UI" pitchFamily="34" charset="0"/>
                </a:rPr>
                <a:t>Execute</a:t>
              </a:r>
              <a:endParaRPr lang="en-US" sz="2000" b="1" dirty="0">
                <a:solidFill>
                  <a:srgbClr val="E45824"/>
                </a:solidFill>
                <a:latin typeface="Segoe UI" pitchFamily="34" charset="0"/>
                <a:ea typeface="+mj-ea"/>
                <a:cs typeface="Segoe U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87254" y="3068957"/>
              <a:ext cx="2654487" cy="3713039"/>
            </a:xfrm>
            <a:prstGeom prst="rect">
              <a:avLst/>
            </a:prstGeom>
            <a:solidFill>
              <a:srgbClr val="D7B187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marL="119063" indent="-119063">
                <a:buFont typeface="Arial" pitchFamily="34" charset="0"/>
                <a:buChar char="•"/>
              </a:pPr>
              <a:r>
                <a:rPr lang="en-US" sz="1600" dirty="0">
                  <a:solidFill>
                    <a:srgbClr val="E45925"/>
                  </a:solidFill>
                </a:rPr>
                <a:t>Collaborative </a:t>
              </a:r>
              <a:r>
                <a:rPr lang="en-US" sz="1600" dirty="0" smtClean="0">
                  <a:solidFill>
                    <a:srgbClr val="E45925"/>
                  </a:solidFill>
                </a:rPr>
                <a:t>Team</a:t>
              </a:r>
              <a:endParaRPr lang="en-US" sz="1600" dirty="0">
                <a:solidFill>
                  <a:srgbClr val="E45925"/>
                </a:solidFill>
              </a:endParaRPr>
            </a:p>
            <a:p>
              <a:pPr marL="119063" indent="-119063">
                <a:buFont typeface="Arial" pitchFamily="34" charset="0"/>
                <a:buChar char="•"/>
              </a:pPr>
              <a:endParaRPr lang="en-US" sz="1600" dirty="0" smtClean="0">
                <a:solidFill>
                  <a:srgbClr val="E45925"/>
                </a:solidFill>
              </a:endParaRPr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rgbClr val="E45925"/>
                  </a:solidFill>
                </a:rPr>
                <a:t>Combined </a:t>
              </a:r>
              <a:r>
                <a:rPr lang="en-US" sz="1600" dirty="0">
                  <a:solidFill>
                    <a:srgbClr val="E45925"/>
                  </a:solidFill>
                </a:rPr>
                <a:t>Team</a:t>
              </a:r>
            </a:p>
            <a:p>
              <a:pPr marL="347663" lvl="1" indent="-119063">
                <a:buFont typeface="Arial" pitchFamily="34" charset="0"/>
                <a:buChar char="•"/>
              </a:pPr>
              <a:r>
                <a:rPr lang="en-US" sz="1600" dirty="0">
                  <a:solidFill>
                    <a:srgbClr val="E45925"/>
                  </a:solidFill>
                </a:rPr>
                <a:t>PRIME &amp; Client </a:t>
              </a:r>
              <a:r>
                <a:rPr lang="en-US" sz="1600" dirty="0" smtClean="0">
                  <a:solidFill>
                    <a:srgbClr val="E45925"/>
                  </a:solidFill>
                </a:rPr>
                <a:t>Staff</a:t>
              </a:r>
            </a:p>
            <a:p>
              <a:pPr indent="-161026">
                <a:buFont typeface="Arial" pitchFamily="34" charset="0"/>
                <a:buChar char="•"/>
              </a:pPr>
              <a:endParaRPr lang="en-US" sz="1600" dirty="0" smtClean="0">
                <a:solidFill>
                  <a:srgbClr val="E45925"/>
                </a:solidFill>
              </a:endParaRPr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rgbClr val="E45925"/>
                  </a:solidFill>
                </a:rPr>
                <a:t>Complete </a:t>
              </a:r>
              <a:r>
                <a:rPr lang="en-US" sz="1600" dirty="0">
                  <a:solidFill>
                    <a:srgbClr val="E45925"/>
                  </a:solidFill>
                </a:rPr>
                <a:t>PRIME </a:t>
              </a:r>
              <a:r>
                <a:rPr lang="en-US" sz="1600" dirty="0" smtClean="0">
                  <a:solidFill>
                    <a:srgbClr val="E45925"/>
                  </a:solidFill>
                </a:rPr>
                <a:t>team</a:t>
              </a:r>
            </a:p>
            <a:p>
              <a:pPr marL="119063" indent="-119063">
                <a:buFont typeface="Arial" pitchFamily="34" charset="0"/>
                <a:buChar char="•"/>
              </a:pPr>
              <a:endParaRPr lang="en-US" sz="1600" dirty="0" smtClean="0">
                <a:solidFill>
                  <a:srgbClr val="E45925"/>
                </a:solidFill>
              </a:endParaRPr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rgbClr val="E45925"/>
                  </a:solidFill>
                </a:rPr>
                <a:t>Dedicated Team</a:t>
              </a:r>
              <a:endParaRPr lang="en-US" sz="1600" dirty="0">
                <a:solidFill>
                  <a:srgbClr val="E45925"/>
                </a:solidFill>
              </a:endParaRPr>
            </a:p>
            <a:p>
              <a:endParaRPr lang="en-US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85982" y="2572894"/>
              <a:ext cx="2654487" cy="541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E45824"/>
                  </a:solidFill>
                  <a:latin typeface="Segoe UI" pitchFamily="34" charset="0"/>
                  <a:ea typeface="+mj-ea"/>
                  <a:cs typeface="Segoe UI" pitchFamily="34" charset="0"/>
                </a:rPr>
                <a:t>Maintain</a:t>
              </a:r>
              <a:endParaRPr lang="en-US" sz="2000" b="1" dirty="0">
                <a:solidFill>
                  <a:srgbClr val="E45824"/>
                </a:solidFill>
                <a:latin typeface="Segoe UI" pitchFamily="34" charset="0"/>
                <a:ea typeface="+mj-ea"/>
                <a:cs typeface="Segoe U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30223" y="3068953"/>
              <a:ext cx="2654487" cy="3713039"/>
            </a:xfrm>
            <a:prstGeom prst="rect">
              <a:avLst/>
            </a:prstGeom>
            <a:solidFill>
              <a:srgbClr val="E8D5BA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marL="119063" indent="-119063">
                <a:buFont typeface="Arial" pitchFamily="34" charset="0"/>
                <a:buChar char="•"/>
              </a:pPr>
              <a:r>
                <a:rPr lang="en-US" sz="1600" dirty="0"/>
                <a:t>Product Enhancements</a:t>
              </a:r>
            </a:p>
            <a:p>
              <a:pPr marL="119063" indent="-119063">
                <a:buFont typeface="Arial" pitchFamily="34" charset="0"/>
                <a:buChar char="•"/>
              </a:pPr>
              <a:endParaRPr lang="en-US" sz="1600" dirty="0" smtClean="0"/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600" dirty="0"/>
                <a:t>Post </a:t>
              </a:r>
              <a:r>
                <a:rPr lang="en-US" sz="1600" dirty="0" smtClean="0"/>
                <a:t>Production System &amp; Application Support</a:t>
              </a:r>
            </a:p>
            <a:p>
              <a:endParaRPr lang="en-US" sz="1600" dirty="0" smtClean="0"/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600" dirty="0"/>
                <a:t>SLA Based Outsource </a:t>
              </a:r>
            </a:p>
            <a:p>
              <a:endParaRPr lang="en-US" sz="1600" dirty="0" smtClean="0"/>
            </a:p>
          </p:txBody>
        </p:sp>
        <p:sp>
          <p:nvSpPr>
            <p:cNvPr id="20" name="Notched Right Arrow 19"/>
            <p:cNvSpPr/>
            <p:nvPr/>
          </p:nvSpPr>
          <p:spPr>
            <a:xfrm>
              <a:off x="3221805" y="4367555"/>
              <a:ext cx="353932" cy="249673"/>
            </a:xfrm>
            <a:prstGeom prst="notchedRightArrow">
              <a:avLst/>
            </a:prstGeom>
            <a:solidFill>
              <a:srgbClr val="E4582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Notched Right Arrow 20"/>
            <p:cNvSpPr/>
            <p:nvPr/>
          </p:nvSpPr>
          <p:spPr>
            <a:xfrm>
              <a:off x="5993511" y="4367555"/>
              <a:ext cx="353932" cy="249673"/>
            </a:xfrm>
            <a:prstGeom prst="notchedRightArrow">
              <a:avLst/>
            </a:prstGeom>
            <a:solidFill>
              <a:srgbClr val="E4582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65760" y="4169579"/>
            <a:ext cx="8412480" cy="365760"/>
          </a:xfrm>
          <a:prstGeom prst="rect">
            <a:avLst/>
          </a:prstGeom>
          <a:solidFill>
            <a:srgbClr val="9EA461"/>
          </a:solidFill>
          <a:ln w="12700" algn="ctr">
            <a:solidFill>
              <a:srgbClr val="969696"/>
            </a:solidFill>
            <a:miter lim="800000"/>
            <a:headEnd/>
            <a:tailEnd/>
          </a:ln>
          <a:effectLst>
            <a:prstShdw prst="shdw18" dist="17961" dir="13500000">
              <a:srgbClr val="E4E0DB">
                <a:gamma/>
                <a:shade val="60000"/>
                <a:invGamma/>
              </a:srgbClr>
            </a:prst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chemeClr val="bg1"/>
                </a:solidFill>
                <a:cs typeface="+mn-cs"/>
              </a:rPr>
              <a:t>PRIME Engagement Offerings</a:t>
            </a:r>
            <a:endParaRPr lang="en-US" sz="1600" b="1" kern="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2525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PRIME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55" y="895350"/>
            <a:ext cx="5983091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50752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Differentiators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17989" y="914400"/>
            <a:ext cx="8508023" cy="36735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Hire “Best” Employees vs. Contractors</a:t>
            </a:r>
          </a:p>
          <a:p>
            <a:r>
              <a:rPr lang="en-US" dirty="0"/>
              <a:t>US </a:t>
            </a:r>
            <a:r>
              <a:rPr lang="en-US" dirty="0" smtClean="0"/>
              <a:t>Based Client </a:t>
            </a:r>
            <a:r>
              <a:rPr lang="en-US" dirty="0"/>
              <a:t>Facing Consultants</a:t>
            </a:r>
          </a:p>
          <a:p>
            <a:r>
              <a:rPr lang="en-US" dirty="0"/>
              <a:t>Robust </a:t>
            </a:r>
            <a:r>
              <a:rPr lang="en-US" dirty="0" smtClean="0"/>
              <a:t>Research </a:t>
            </a:r>
            <a:r>
              <a:rPr lang="en-US" dirty="0"/>
              <a:t>&amp; </a:t>
            </a:r>
            <a:r>
              <a:rPr lang="en-US" dirty="0" smtClean="0"/>
              <a:t>Development Organization</a:t>
            </a:r>
            <a:endParaRPr lang="en-US" dirty="0"/>
          </a:p>
          <a:p>
            <a:r>
              <a:rPr lang="en-US" dirty="0"/>
              <a:t>Vertical Domain Expertise</a:t>
            </a:r>
          </a:p>
          <a:p>
            <a:r>
              <a:rPr lang="en-US" dirty="0"/>
              <a:t>Client Partner Approach vs. One Time Vendor</a:t>
            </a:r>
          </a:p>
          <a:p>
            <a:pPr lvl="1"/>
            <a:r>
              <a:rPr lang="en-US" dirty="0"/>
              <a:t>High quality, time-to-market &amp; optimal cost solutions with a high ROI for customers</a:t>
            </a:r>
          </a:p>
          <a:p>
            <a:pPr lvl="1"/>
            <a:r>
              <a:rPr lang="en-US" dirty="0"/>
              <a:t>Custom fit to each situation – flexible, expandable and sustainable solution leveraging reusable technology frameworks and a global staff</a:t>
            </a:r>
          </a:p>
          <a:p>
            <a:pPr lvl="1"/>
            <a:r>
              <a:rPr lang="en-US" dirty="0"/>
              <a:t>Focus on people, process &amp; technology to effectively deliver consistent, scalable solutions</a:t>
            </a:r>
          </a:p>
        </p:txBody>
      </p:sp>
    </p:spTree>
    <p:extLst>
      <p:ext uri="{BB962C8B-B14F-4D97-AF65-F5344CB8AC3E}">
        <p14:creationId xmlns:p14="http://schemas.microsoft.com/office/powerpoint/2010/main" val="307599981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Focus &amp; Services Summary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1000" y="895350"/>
            <a:ext cx="8161839" cy="3505200"/>
            <a:chOff x="524961" y="895350"/>
            <a:chExt cx="8161839" cy="3505200"/>
          </a:xfrm>
        </p:grpSpPr>
        <p:sp>
          <p:nvSpPr>
            <p:cNvPr id="15" name="TextBox 14"/>
            <p:cNvSpPr txBox="1"/>
            <p:nvPr/>
          </p:nvSpPr>
          <p:spPr>
            <a:xfrm>
              <a:off x="1371600" y="1733550"/>
              <a:ext cx="1828800" cy="1097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</a:rPr>
                <a:t>Financial</a:t>
              </a: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</a:rPr>
                <a:t>Services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00400" y="1733550"/>
              <a:ext cx="1828800" cy="1097280"/>
            </a:xfrm>
            <a:prstGeom prst="rect">
              <a:avLst/>
            </a:prstGeom>
            <a:solidFill>
              <a:srgbClr val="D7B187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2">
                      <a:lumMod val="25000"/>
                    </a:schemeClr>
                  </a:solidFill>
                </a:rPr>
                <a:t>Healthcare</a:t>
              </a:r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29200" y="1733550"/>
              <a:ext cx="1828800" cy="10972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</a:rPr>
                <a:t>Insurance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71600" y="2876550"/>
              <a:ext cx="7315200" cy="365760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rgbClr val="969696"/>
              </a:solidFill>
              <a:miter lim="800000"/>
              <a:headEnd/>
              <a:tailEnd/>
            </a:ln>
            <a:effectLst>
              <a:prstShdw prst="shdw18" dist="17961" dir="13500000">
                <a:srgbClr val="E4E0DB">
                  <a:gamma/>
                  <a:shade val="60000"/>
                  <a:invGamma/>
                </a:srgbClr>
              </a:prst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 smtClean="0">
                  <a:solidFill>
                    <a:schemeClr val="bg1"/>
                  </a:solidFill>
                  <a:cs typeface="+mn-cs"/>
                </a:rPr>
                <a:t>Enterprise Application Services</a:t>
              </a:r>
              <a:endParaRPr lang="en-US" sz="1600" b="1" kern="0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58000" y="1733550"/>
              <a:ext cx="1828800" cy="1097280"/>
            </a:xfrm>
            <a:prstGeom prst="rec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chemeClr val="bg2">
                      <a:lumMod val="25000"/>
                    </a:schemeClr>
                  </a:solidFill>
                </a:rPr>
                <a:t>OmniChannel</a:t>
              </a:r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371600" y="3272790"/>
              <a:ext cx="7315200" cy="365760"/>
            </a:xfrm>
            <a:prstGeom prst="rect">
              <a:avLst/>
            </a:prstGeom>
            <a:solidFill>
              <a:srgbClr val="9EA461"/>
            </a:solidFill>
            <a:ln w="12700" algn="ctr">
              <a:solidFill>
                <a:srgbClr val="969696"/>
              </a:solidFill>
              <a:miter lim="800000"/>
              <a:headEnd/>
              <a:tailEnd/>
            </a:ln>
            <a:effectLst>
              <a:prstShdw prst="shdw18" dist="17961" dir="13500000">
                <a:srgbClr val="E4E0DB">
                  <a:gamma/>
                  <a:shade val="60000"/>
                  <a:invGamma/>
                </a:srgbClr>
              </a:prst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 smtClean="0">
                  <a:solidFill>
                    <a:schemeClr val="bg1"/>
                  </a:solidFill>
                  <a:cs typeface="+mn-cs"/>
                </a:rPr>
                <a:t>Analytics: Predictive/Machine Learning; BI/Data Warehouse</a:t>
              </a:r>
              <a:endParaRPr lang="en-US" sz="1600" b="1" kern="0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1600" y="3653790"/>
              <a:ext cx="7315200" cy="3657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algn="ctr">
              <a:solidFill>
                <a:srgbClr val="969696"/>
              </a:solidFill>
              <a:miter lim="800000"/>
              <a:headEnd/>
              <a:tailEnd/>
            </a:ln>
            <a:effectLst>
              <a:prstShdw prst="shdw18" dist="17961" dir="13500000">
                <a:srgbClr val="E4E0DB">
                  <a:gamma/>
                  <a:shade val="60000"/>
                  <a:invGamma/>
                </a:srgbClr>
              </a:prst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 smtClean="0">
                  <a:solidFill>
                    <a:schemeClr val="bg1"/>
                  </a:solidFill>
                  <a:cs typeface="+mn-cs"/>
                </a:rPr>
                <a:t>Cloud Development: </a:t>
              </a:r>
              <a:r>
                <a:rPr lang="en-US" sz="1600" b="1" kern="0" dirty="0" err="1" smtClean="0">
                  <a:solidFill>
                    <a:schemeClr val="bg1"/>
                  </a:solidFill>
                  <a:cs typeface="+mn-cs"/>
                </a:rPr>
                <a:t>PaaS</a:t>
              </a:r>
              <a:r>
                <a:rPr lang="en-US" sz="1600" b="1" kern="0" dirty="0" smtClean="0">
                  <a:solidFill>
                    <a:schemeClr val="bg1"/>
                  </a:solidFill>
                  <a:cs typeface="+mn-cs"/>
                </a:rPr>
                <a:t>. </a:t>
              </a:r>
              <a:r>
                <a:rPr lang="en-US" sz="1600" b="1" kern="0" dirty="0" smtClean="0">
                  <a:solidFill>
                    <a:schemeClr val="bg1"/>
                  </a:solidFill>
                </a:rPr>
                <a:t>SaaS, </a:t>
              </a:r>
              <a:r>
                <a:rPr lang="en-US" sz="1600" b="1" kern="0" dirty="0" smtClean="0">
                  <a:solidFill>
                    <a:schemeClr val="bg1"/>
                  </a:solidFill>
                  <a:cs typeface="+mn-cs"/>
                </a:rPr>
                <a:t>Google, Azure, Force.com, AWS</a:t>
              </a:r>
              <a:endParaRPr lang="en-US" sz="1600" b="1" kern="0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71600" y="4034790"/>
              <a:ext cx="7315200" cy="36576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algn="ctr">
              <a:solidFill>
                <a:srgbClr val="969696"/>
              </a:solidFill>
              <a:miter lim="800000"/>
              <a:headEnd/>
              <a:tailEnd/>
            </a:ln>
            <a:effectLst>
              <a:prstShdw prst="shdw18" dist="17961" dir="13500000">
                <a:srgbClr val="E4E0DB">
                  <a:gamma/>
                  <a:shade val="60000"/>
                  <a:invGamma/>
                </a:srgbClr>
              </a:prst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 smtClean="0">
                  <a:solidFill>
                    <a:schemeClr val="bg1"/>
                  </a:solidFill>
                  <a:cs typeface="+mn-cs"/>
                </a:rPr>
                <a:t>Mobility: IBM Partnership; Native Applications</a:t>
              </a:r>
              <a:endParaRPr lang="en-US" sz="1600" b="1" kern="0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4" name="Left Brace 3"/>
            <p:cNvSpPr/>
            <p:nvPr/>
          </p:nvSpPr>
          <p:spPr>
            <a:xfrm rot="5400000">
              <a:off x="4892040" y="-2137410"/>
              <a:ext cx="274320" cy="7315200"/>
            </a:xfrm>
            <a:prstGeom prst="leftBrace">
              <a:avLst>
                <a:gd name="adj1" fmla="val 8333"/>
                <a:gd name="adj2" fmla="val 50182"/>
              </a:avLst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Left Brace 4"/>
            <p:cNvSpPr/>
            <p:nvPr/>
          </p:nvSpPr>
          <p:spPr>
            <a:xfrm>
              <a:off x="1021080" y="2876550"/>
              <a:ext cx="274320" cy="1508760"/>
            </a:xfrm>
            <a:prstGeom prst="leftBrac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16803" y="3399948"/>
              <a:ext cx="150876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>
                  <a:solidFill>
                    <a:srgbClr val="E45824"/>
                  </a:solidFill>
                  <a:latin typeface="Segoe UI" pitchFamily="34" charset="0"/>
                  <a:ea typeface="+mj-ea"/>
                  <a:cs typeface="Segoe UI" pitchFamily="34" charset="0"/>
                </a:rPr>
                <a:t>Services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71600" y="895350"/>
              <a:ext cx="7315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 smtClean="0">
                  <a:solidFill>
                    <a:srgbClr val="E45824"/>
                  </a:solidFill>
                  <a:latin typeface="Segoe UI" pitchFamily="34" charset="0"/>
                  <a:ea typeface="+mj-ea"/>
                  <a:cs typeface="Segoe UI" pitchFamily="34" charset="0"/>
                </a:rPr>
                <a:t>Vertical Domains</a:t>
              </a:r>
              <a:endParaRPr lang="en-US" sz="2600" b="1" dirty="0">
                <a:solidFill>
                  <a:srgbClr val="E45824"/>
                </a:solidFill>
                <a:latin typeface="Segoe UI" pitchFamily="34" charset="0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96878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17989" y="914400"/>
            <a:ext cx="4154365" cy="37909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Enterprise Application </a:t>
            </a:r>
            <a:r>
              <a:rPr lang="en-US" dirty="0"/>
              <a:t>Services </a:t>
            </a:r>
          </a:p>
          <a:p>
            <a:pPr lvl="1"/>
            <a:r>
              <a:rPr lang="en-US" dirty="0" smtClean="0"/>
              <a:t>Product/Application Development</a:t>
            </a:r>
          </a:p>
          <a:p>
            <a:pPr lvl="1"/>
            <a:r>
              <a:rPr lang="en-US" dirty="0" smtClean="0"/>
              <a:t>Portal Development</a:t>
            </a:r>
          </a:p>
          <a:p>
            <a:pPr lvl="1"/>
            <a:r>
              <a:rPr lang="en-US" dirty="0" smtClean="0"/>
              <a:t>Application Integration</a:t>
            </a:r>
            <a:endParaRPr lang="en-US" dirty="0"/>
          </a:p>
          <a:p>
            <a:pPr lvl="1"/>
            <a:r>
              <a:rPr lang="en-US" dirty="0" smtClean="0"/>
              <a:t>Legacy Modernization</a:t>
            </a:r>
            <a:endParaRPr lang="en-US" dirty="0"/>
          </a:p>
          <a:p>
            <a:pPr lvl="1"/>
            <a:r>
              <a:rPr lang="en-US" dirty="0"/>
              <a:t>Quality Assurance</a:t>
            </a:r>
          </a:p>
          <a:p>
            <a:pPr lvl="2"/>
            <a:r>
              <a:rPr lang="en-US" dirty="0"/>
              <a:t>Functional / Manual Testing</a:t>
            </a:r>
          </a:p>
          <a:p>
            <a:pPr lvl="2"/>
            <a:r>
              <a:rPr lang="en-US" dirty="0"/>
              <a:t>Automated </a:t>
            </a:r>
            <a:r>
              <a:rPr lang="en-US" dirty="0" smtClean="0"/>
              <a:t>Testing</a:t>
            </a:r>
          </a:p>
          <a:p>
            <a:r>
              <a:rPr lang="en-US" dirty="0"/>
              <a:t>Cloud</a:t>
            </a:r>
          </a:p>
          <a:p>
            <a:pPr lvl="1"/>
            <a:r>
              <a:rPr lang="en-US" dirty="0" err="1"/>
              <a:t>PaaS</a:t>
            </a:r>
            <a:r>
              <a:rPr lang="en-US" dirty="0"/>
              <a:t>; SaaS Development</a:t>
            </a:r>
          </a:p>
          <a:p>
            <a:pPr lvl="1"/>
            <a:r>
              <a:rPr lang="en-US" dirty="0" smtClean="0"/>
              <a:t>Google; Amazon</a:t>
            </a:r>
            <a:r>
              <a:rPr lang="en-US" dirty="0"/>
              <a:t>; </a:t>
            </a:r>
            <a:r>
              <a:rPr lang="en-US" dirty="0" err="1"/>
              <a:t>Cloudera</a:t>
            </a:r>
            <a:r>
              <a:rPr lang="en-US" dirty="0"/>
              <a:t>; MS </a:t>
            </a:r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>
          <a:xfrm>
            <a:off x="4644008" y="914400"/>
            <a:ext cx="4347592" cy="36385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Analytics</a:t>
            </a:r>
            <a:endParaRPr lang="en-US" dirty="0"/>
          </a:p>
          <a:p>
            <a:pPr lvl="1"/>
            <a:r>
              <a:rPr lang="en-US" dirty="0" smtClean="0"/>
              <a:t>Predictive/Machine Learning </a:t>
            </a:r>
            <a:r>
              <a:rPr lang="en-US" dirty="0"/>
              <a:t>Analytics</a:t>
            </a:r>
          </a:p>
          <a:p>
            <a:pPr lvl="1"/>
            <a:r>
              <a:rPr lang="en-US" dirty="0" smtClean="0"/>
              <a:t>Business Intelligence</a:t>
            </a:r>
          </a:p>
          <a:p>
            <a:pPr lvl="1"/>
            <a:r>
              <a:rPr lang="en-US" dirty="0" smtClean="0"/>
              <a:t>Data Warehousing</a:t>
            </a:r>
          </a:p>
          <a:p>
            <a:pPr lvl="1"/>
            <a:r>
              <a:rPr lang="en-US" dirty="0" smtClean="0"/>
              <a:t>Big Data</a:t>
            </a:r>
          </a:p>
          <a:p>
            <a:r>
              <a:rPr lang="en-US" dirty="0" smtClean="0"/>
              <a:t>Mobility</a:t>
            </a:r>
          </a:p>
          <a:p>
            <a:pPr lvl="1"/>
            <a:r>
              <a:rPr lang="en-US" dirty="0"/>
              <a:t>IBM </a:t>
            </a:r>
            <a:r>
              <a:rPr lang="en-US" dirty="0" smtClean="0"/>
              <a:t>Partnership </a:t>
            </a:r>
          </a:p>
          <a:p>
            <a:pPr lvl="2"/>
            <a:r>
              <a:rPr lang="en-US" dirty="0" err="1" smtClean="0"/>
              <a:t>Worklight</a:t>
            </a:r>
            <a:endParaRPr lang="en-US" dirty="0"/>
          </a:p>
          <a:p>
            <a:pPr lvl="1"/>
            <a:r>
              <a:rPr lang="en-US" dirty="0" smtClean="0"/>
              <a:t>HTML5/Responsive Design</a:t>
            </a:r>
          </a:p>
          <a:p>
            <a:pPr lvl="1"/>
            <a:r>
              <a:rPr lang="en-US" dirty="0" smtClean="0"/>
              <a:t>Native Application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9128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629150"/>
            <a:ext cx="9144000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394" y="914400"/>
            <a:ext cx="8521211" cy="51435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Continuous Delivery; Automated Testing; Log Monitoring; Continuous Integration</a:t>
            </a:r>
          </a:p>
        </p:txBody>
      </p:sp>
      <p:graphicFrame>
        <p:nvGraphicFramePr>
          <p:cNvPr id="4" name="Diagram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67048"/>
              </p:ext>
            </p:extLst>
          </p:nvPr>
        </p:nvGraphicFramePr>
        <p:xfrm>
          <a:off x="731520" y="514350"/>
          <a:ext cx="4450080" cy="296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Elbow Connector 6"/>
          <p:cNvCxnSpPr>
            <a:stCxn id="4" idx="3"/>
            <a:endCxn id="4" idx="1"/>
          </p:cNvCxnSpPr>
          <p:nvPr/>
        </p:nvCxnSpPr>
        <p:spPr>
          <a:xfrm flipH="1">
            <a:off x="731520" y="1997710"/>
            <a:ext cx="4450080" cy="12700"/>
          </a:xfrm>
          <a:prstGeom prst="bentConnector5">
            <a:avLst>
              <a:gd name="adj1" fmla="val -5137"/>
              <a:gd name="adj2" fmla="val 4232291"/>
              <a:gd name="adj3" fmla="val 105137"/>
            </a:avLst>
          </a:prstGeom>
          <a:ln w="28575">
            <a:solidFill>
              <a:srgbClr val="9EA46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2266950"/>
            <a:ext cx="464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E45925"/>
                </a:solidFill>
              </a:rPr>
              <a:t>Monitor</a:t>
            </a:r>
            <a:endParaRPr lang="en-US" sz="1200" b="1" dirty="0">
              <a:solidFill>
                <a:srgbClr val="E4592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6760" y="1501973"/>
            <a:ext cx="4434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E45925"/>
                </a:solidFill>
              </a:rPr>
              <a:t>Continuous Delivery with Feedback Loop</a:t>
            </a:r>
            <a:endParaRPr lang="en-US" sz="1400" b="1" dirty="0">
              <a:solidFill>
                <a:srgbClr val="E45925"/>
              </a:solidFill>
            </a:endParaRPr>
          </a:p>
        </p:txBody>
      </p:sp>
      <p:graphicFrame>
        <p:nvGraphicFramePr>
          <p:cNvPr id="19" name="Diagram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720970"/>
              </p:ext>
            </p:extLst>
          </p:nvPr>
        </p:nvGraphicFramePr>
        <p:xfrm>
          <a:off x="5791200" y="1380490"/>
          <a:ext cx="2895600" cy="1496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391400" y="165735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latin typeface="Calibri" panose="020F0502020204030204" pitchFamily="34" charset="0"/>
              </a:rPr>
              <a:t>Initiate CI</a:t>
            </a:r>
            <a:endParaRPr lang="en-US" sz="1050" i="1" dirty="0">
              <a:latin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91400" y="234315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latin typeface="Calibri" panose="020F0502020204030204" pitchFamily="34" charset="0"/>
              </a:rPr>
              <a:t>Test</a:t>
            </a:r>
            <a:endParaRPr lang="en-US" sz="1050" i="1" dirty="0">
              <a:latin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6000" y="234315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latin typeface="Calibri" panose="020F0502020204030204" pitchFamily="34" charset="0"/>
              </a:rPr>
              <a:t>Report</a:t>
            </a:r>
            <a:endParaRPr lang="en-US" sz="1050" i="1" dirty="0">
              <a:latin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00" y="165735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latin typeface="Calibri" panose="020F0502020204030204" pitchFamily="34" charset="0"/>
              </a:rPr>
              <a:t>Commit</a:t>
            </a:r>
            <a:endParaRPr lang="en-US" sz="1050" i="1" dirty="0">
              <a:latin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3400" y="2495550"/>
            <a:ext cx="464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Calibri" panose="020F0502020204030204" pitchFamily="34" charset="0"/>
              </a:rPr>
              <a:t>Feedback on issues detected in production</a:t>
            </a:r>
            <a:endParaRPr lang="en-US" sz="1100" i="1" dirty="0">
              <a:latin typeface="Calibri" panose="020F050202020403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11394" y="3181350"/>
            <a:ext cx="593700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0679" rIns="0" bIns="30679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194813" indent="-194813" algn="l" defTabSz="608790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E45824"/>
              </a:buClr>
              <a:buFont typeface="Wingdings" pitchFamily="2" charset="2"/>
              <a:buChar char="§"/>
              <a:defRPr lang="fr-FR" sz="2400" kern="1200" baseline="0" noProof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389626" indent="-194813" algn="l" defTabSz="608790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Arial" pitchFamily="34" charset="0"/>
              <a:buChar char="•"/>
              <a:defRPr lang="fr-FR" sz="2000" kern="1200" baseline="0" noProof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584439" indent="-194813" algn="l" defTabSz="608790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Courier New" pitchFamily="49" charset="0"/>
              <a:buChar char="o"/>
              <a:defRPr lang="fr-FR" sz="1800" kern="1200" noProof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779252" indent="-189401" algn="l" defTabSz="608790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Wingdings" pitchFamily="2" charset="2"/>
              <a:buChar char="§"/>
              <a:defRPr lang="fr-FR" sz="1800" kern="1200" baseline="0" noProof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974065" indent="-194813" algn="l" defTabSz="60879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lang="en-US" sz="1200" kern="1200" noProof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Leverages the power of various DevOps tools to create repeatable development environments</a:t>
            </a:r>
          </a:p>
          <a:p>
            <a:r>
              <a:rPr lang="en-US" dirty="0" smtClean="0"/>
              <a:t>Easy Configuration &amp; Provisioning using Vagrant, Puppet, Chef, Shell Scripts</a:t>
            </a:r>
          </a:p>
          <a:p>
            <a:r>
              <a:rPr lang="en-US" dirty="0" smtClean="0"/>
              <a:t>Integrated support for Revision Control Systems</a:t>
            </a:r>
          </a:p>
          <a:p>
            <a:r>
              <a:rPr lang="en-US" dirty="0" smtClean="0"/>
              <a:t>Integrated Console and Editors</a:t>
            </a:r>
          </a:p>
          <a:p>
            <a:r>
              <a:rPr lang="en-US" dirty="0" smtClean="0"/>
              <a:t>Web Based UI to manage and monitor environments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4354" y="1276350"/>
            <a:ext cx="84582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37" t="51626"/>
          <a:stretch/>
        </p:blipFill>
        <p:spPr>
          <a:xfrm>
            <a:off x="6172200" y="2983230"/>
            <a:ext cx="2670252" cy="21031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126326" y="3209151"/>
            <a:ext cx="762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Bridge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368370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215516" y="1743658"/>
            <a:ext cx="8712968" cy="1656184"/>
          </a:xfrm>
        </p:spPr>
        <p:txBody>
          <a:bodyPr/>
          <a:lstStyle/>
          <a:p>
            <a:pPr algn="ctr"/>
            <a:r>
              <a:rPr lang="en-US" sz="4800" i="1" dirty="0" smtClean="0"/>
              <a:t>Engagement Overview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157011694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989" y="914400"/>
            <a:ext cx="8597411" cy="3790950"/>
          </a:xfrm>
        </p:spPr>
        <p:txBody>
          <a:bodyPr>
            <a:normAutofit/>
          </a:bodyPr>
          <a:lstStyle/>
          <a:p>
            <a:r>
              <a:rPr lang="en-US" dirty="0" err="1" smtClean="0"/>
              <a:t>DeSMan</a:t>
            </a:r>
            <a:r>
              <a:rPr lang="en-US" dirty="0" smtClean="0"/>
              <a:t> Platform Overview</a:t>
            </a:r>
          </a:p>
          <a:p>
            <a:pPr lvl="1"/>
            <a:r>
              <a:rPr lang="en-US" dirty="0" smtClean="0"/>
              <a:t>Dynamic Website </a:t>
            </a:r>
            <a:r>
              <a:rPr lang="en-US" dirty="0"/>
              <a:t>Management </a:t>
            </a:r>
            <a:r>
              <a:rPr lang="en-US" dirty="0" smtClean="0"/>
              <a:t>Platform</a:t>
            </a:r>
            <a:endParaRPr lang="en-US" dirty="0"/>
          </a:p>
          <a:p>
            <a:pPr lvl="1"/>
            <a:r>
              <a:rPr lang="en-US" dirty="0"/>
              <a:t>Volume: </a:t>
            </a:r>
            <a:endParaRPr lang="en-US" dirty="0" smtClean="0"/>
          </a:p>
          <a:p>
            <a:pPr lvl="2"/>
            <a:r>
              <a:rPr lang="en-US" dirty="0" smtClean="0"/>
              <a:t>Currently </a:t>
            </a:r>
            <a:r>
              <a:rPr lang="en-US" dirty="0"/>
              <a:t>managing ~225 dynamic websites</a:t>
            </a:r>
          </a:p>
          <a:p>
            <a:pPr lvl="2"/>
            <a:r>
              <a:rPr lang="en-US" dirty="0"/>
              <a:t>Plan to add ~400 more</a:t>
            </a:r>
          </a:p>
          <a:p>
            <a:pPr lvl="1"/>
            <a:r>
              <a:rPr lang="en-US" dirty="0"/>
              <a:t>Platforms supported: </a:t>
            </a:r>
            <a:r>
              <a:rPr lang="en-US" dirty="0" err="1"/>
              <a:t>Wordpress</a:t>
            </a:r>
            <a:r>
              <a:rPr lang="en-US" dirty="0"/>
              <a:t> (primarily), S</a:t>
            </a:r>
            <a:r>
              <a:rPr lang="en-US" dirty="0" smtClean="0"/>
              <a:t>tatic </a:t>
            </a:r>
            <a:r>
              <a:rPr lang="en-US" dirty="0"/>
              <a:t>W</a:t>
            </a:r>
            <a:r>
              <a:rPr lang="en-US" dirty="0" smtClean="0"/>
              <a:t>ebsites</a:t>
            </a:r>
            <a:endParaRPr lang="en-US" dirty="0"/>
          </a:p>
          <a:p>
            <a:pPr lvl="1"/>
            <a:r>
              <a:rPr lang="en-US" dirty="0"/>
              <a:t>Technologies </a:t>
            </a:r>
            <a:r>
              <a:rPr lang="en-US" dirty="0" smtClean="0"/>
              <a:t>used: </a:t>
            </a:r>
            <a:r>
              <a:rPr lang="en-US" dirty="0"/>
              <a:t>Perl, PHP, </a:t>
            </a:r>
            <a:r>
              <a:rPr lang="en-US" dirty="0" err="1"/>
              <a:t>ActiveMQ</a:t>
            </a:r>
            <a:r>
              <a:rPr lang="en-US" dirty="0" smtClean="0"/>
              <a:t>, </a:t>
            </a:r>
            <a:r>
              <a:rPr lang="en-US" dirty="0" err="1"/>
              <a:t>Riak</a:t>
            </a:r>
            <a:r>
              <a:rPr lang="en-US" dirty="0"/>
              <a:t> CS, MySQL, </a:t>
            </a:r>
            <a:r>
              <a:rPr lang="en-US" dirty="0" err="1" smtClean="0"/>
              <a:t>OpenShift</a:t>
            </a:r>
            <a:r>
              <a:rPr lang="en-US" dirty="0" smtClean="0"/>
              <a:t>, MongoDB</a:t>
            </a:r>
            <a:endParaRPr lang="en-US" dirty="0"/>
          </a:p>
          <a:p>
            <a:pPr lvl="1"/>
            <a:r>
              <a:rPr lang="en-US" dirty="0"/>
              <a:t>Newer generation of servers/infrastructure </a:t>
            </a:r>
            <a:r>
              <a:rPr lang="en-US" dirty="0" smtClean="0"/>
              <a:t>being deployed at </a:t>
            </a:r>
            <a:r>
              <a:rPr lang="en-US" dirty="0" err="1"/>
              <a:t>I</a:t>
            </a:r>
            <a:r>
              <a:rPr lang="en-US" dirty="0" err="1" smtClean="0"/>
              <a:t>NetU</a:t>
            </a:r>
            <a:r>
              <a:rPr lang="en-US" dirty="0" smtClean="0"/>
              <a:t> (Gen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0582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IME PPT Template-Theme-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813</Words>
  <Application>Microsoft Office PowerPoint</Application>
  <PresentationFormat>On-screen Show (16:9)</PresentationFormat>
  <Paragraphs>228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PRIME PPT Template-Theme-2</vt:lpstr>
      <vt:lpstr>PRIME Technology Group, LLC  Company Overview for Sony Entertainment June 5, 2015 </vt:lpstr>
      <vt:lpstr>Agenda</vt:lpstr>
      <vt:lpstr>About PRIME</vt:lpstr>
      <vt:lpstr>Competitive Differentiators</vt:lpstr>
      <vt:lpstr>Vertical Focus &amp; Services Summary</vt:lpstr>
      <vt:lpstr>Horizontal Services</vt:lpstr>
      <vt:lpstr>DevOps Automation</vt:lpstr>
      <vt:lpstr>Engagement Overview</vt:lpstr>
      <vt:lpstr>Current State</vt:lpstr>
      <vt:lpstr>Challenges</vt:lpstr>
      <vt:lpstr>Current Architecture</vt:lpstr>
      <vt:lpstr>Engagement Objectives</vt:lpstr>
      <vt:lpstr>Engagement Approach</vt:lpstr>
      <vt:lpstr>Intermediate Architecture</vt:lpstr>
      <vt:lpstr>Engagement Timelines &amp; Team </vt:lpstr>
      <vt:lpstr>Long Term Vision</vt:lpstr>
      <vt:lpstr>Long Term Vision</vt:lpstr>
      <vt:lpstr>Proposed Architecture</vt:lpstr>
      <vt:lpstr>Long Term Vision Next Steps</vt:lpstr>
      <vt:lpstr>PowerPoint Presentation</vt:lpstr>
      <vt:lpstr>Engaging Prime</vt:lpstr>
      <vt:lpstr>Engagement Types</vt:lpstr>
      <vt:lpstr>PRIME Partner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 PPT Template</dc:title>
  <dc:creator/>
  <cp:lastModifiedBy/>
  <cp:revision>1</cp:revision>
  <dcterms:created xsi:type="dcterms:W3CDTF">2012-10-30T14:44:54Z</dcterms:created>
  <dcterms:modified xsi:type="dcterms:W3CDTF">2015-06-04T00:15:00Z</dcterms:modified>
</cp:coreProperties>
</file>