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F28E7-3D61-461B-8177-3601850FC6D6}" type="doc">
      <dgm:prSet loTypeId="urn:microsoft.com/office/officeart/2005/8/layout/hList6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700F79-3CD4-4901-90DB-34F0A087E834}">
      <dgm:prSet phldrT="[Text]"/>
      <dgm:spPr/>
      <dgm:t>
        <a:bodyPr/>
        <a:lstStyle/>
        <a:p>
          <a:r>
            <a:rPr lang="en-US" dirty="0"/>
            <a:t>Segmentation – Know your customers</a:t>
          </a:r>
        </a:p>
      </dgm:t>
    </dgm:pt>
    <dgm:pt modelId="{53B97C09-6BC9-4E5D-90DA-41D0265DB9CF}" type="parTrans" cxnId="{FCB40E33-784D-4DF0-AA59-938E1F00DE84}">
      <dgm:prSet/>
      <dgm:spPr/>
      <dgm:t>
        <a:bodyPr/>
        <a:lstStyle/>
        <a:p>
          <a:endParaRPr lang="en-US"/>
        </a:p>
      </dgm:t>
    </dgm:pt>
    <dgm:pt modelId="{7BDB47F7-F51E-499A-8F4B-266C4924A81A}" type="sibTrans" cxnId="{FCB40E33-784D-4DF0-AA59-938E1F00DE84}">
      <dgm:prSet/>
      <dgm:spPr/>
      <dgm:t>
        <a:bodyPr/>
        <a:lstStyle/>
        <a:p>
          <a:endParaRPr lang="en-US"/>
        </a:p>
      </dgm:t>
    </dgm:pt>
    <dgm:pt modelId="{490E31B5-A98B-46FD-8046-4AFAEA647602}">
      <dgm:prSet phldrT="[Text]"/>
      <dgm:spPr/>
      <dgm:t>
        <a:bodyPr/>
        <a:lstStyle/>
        <a:p>
          <a:r>
            <a:rPr lang="en-US" dirty="0"/>
            <a:t>Identification of homogeneous customer segments</a:t>
          </a:r>
        </a:p>
      </dgm:t>
    </dgm:pt>
    <dgm:pt modelId="{4F981F0A-AF1E-4C79-B3D6-622103739CA0}" type="parTrans" cxnId="{3810F3A9-E364-4DF1-9AC3-730B7D06F357}">
      <dgm:prSet/>
      <dgm:spPr/>
      <dgm:t>
        <a:bodyPr/>
        <a:lstStyle/>
        <a:p>
          <a:endParaRPr lang="en-US"/>
        </a:p>
      </dgm:t>
    </dgm:pt>
    <dgm:pt modelId="{E1D2AC7F-A0BC-4A31-ABD4-367D405209FF}" type="sibTrans" cxnId="{3810F3A9-E364-4DF1-9AC3-730B7D06F357}">
      <dgm:prSet/>
      <dgm:spPr/>
      <dgm:t>
        <a:bodyPr/>
        <a:lstStyle/>
        <a:p>
          <a:endParaRPr lang="en-US"/>
        </a:p>
      </dgm:t>
    </dgm:pt>
    <dgm:pt modelId="{2AB67309-5941-44BA-9FBD-CF87E251FEA2}">
      <dgm:prSet phldrT="[Text]"/>
      <dgm:spPr/>
      <dgm:t>
        <a:bodyPr/>
        <a:lstStyle/>
        <a:p>
          <a:r>
            <a:rPr lang="en-US" dirty="0"/>
            <a:t>Understanding the patterns &amp; profiles of customers in each segment</a:t>
          </a:r>
        </a:p>
      </dgm:t>
    </dgm:pt>
    <dgm:pt modelId="{714B72B2-510D-4BBB-A4EF-AFB96B3EA03E}" type="parTrans" cxnId="{825AC74A-7C82-44C3-BA96-AF7E4515F5E0}">
      <dgm:prSet/>
      <dgm:spPr/>
      <dgm:t>
        <a:bodyPr/>
        <a:lstStyle/>
        <a:p>
          <a:endParaRPr lang="en-US"/>
        </a:p>
      </dgm:t>
    </dgm:pt>
    <dgm:pt modelId="{B03BF288-2603-41C2-84AF-6FFFC8337DE1}" type="sibTrans" cxnId="{825AC74A-7C82-44C3-BA96-AF7E4515F5E0}">
      <dgm:prSet/>
      <dgm:spPr/>
      <dgm:t>
        <a:bodyPr/>
        <a:lstStyle/>
        <a:p>
          <a:endParaRPr lang="en-US"/>
        </a:p>
      </dgm:t>
    </dgm:pt>
    <dgm:pt modelId="{F4DB7418-D957-489C-936B-338E9E467B29}">
      <dgm:prSet phldrT="[Text]"/>
      <dgm:spPr/>
      <dgm:t>
        <a:bodyPr/>
        <a:lstStyle/>
        <a:p>
          <a:r>
            <a:rPr lang="en-US"/>
            <a:t>Prediction – Churn Probability of each customer</a:t>
          </a:r>
          <a:endParaRPr lang="en-US" dirty="0"/>
        </a:p>
      </dgm:t>
    </dgm:pt>
    <dgm:pt modelId="{771D3614-E387-4C75-9486-5D7D7F43301C}" type="parTrans" cxnId="{A301A0C7-34EC-4389-9BA5-FBFA68DC4F3B}">
      <dgm:prSet/>
      <dgm:spPr/>
      <dgm:t>
        <a:bodyPr/>
        <a:lstStyle/>
        <a:p>
          <a:endParaRPr lang="en-US"/>
        </a:p>
      </dgm:t>
    </dgm:pt>
    <dgm:pt modelId="{631FE412-595C-4104-BC40-2456CFF1171D}" type="sibTrans" cxnId="{A301A0C7-34EC-4389-9BA5-FBFA68DC4F3B}">
      <dgm:prSet/>
      <dgm:spPr/>
      <dgm:t>
        <a:bodyPr/>
        <a:lstStyle/>
        <a:p>
          <a:endParaRPr lang="en-US"/>
        </a:p>
      </dgm:t>
    </dgm:pt>
    <dgm:pt modelId="{626696CB-7164-4C56-8F23-1DB9BF8A5AD5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Scoring- Whom to Retain?</a:t>
          </a:r>
        </a:p>
      </dgm:t>
    </dgm:pt>
    <dgm:pt modelId="{E21F8FEC-27B3-4D14-94BD-553C4ED85F05}" type="parTrans" cxnId="{FD44BF07-5F19-434E-962D-1542C5F9D7EB}">
      <dgm:prSet/>
      <dgm:spPr/>
      <dgm:t>
        <a:bodyPr/>
        <a:lstStyle/>
        <a:p>
          <a:endParaRPr lang="en-US"/>
        </a:p>
      </dgm:t>
    </dgm:pt>
    <dgm:pt modelId="{03884342-D411-4DC9-86C9-C48D5261536E}" type="sibTrans" cxnId="{FD44BF07-5F19-434E-962D-1542C5F9D7EB}">
      <dgm:prSet/>
      <dgm:spPr/>
      <dgm:t>
        <a:bodyPr/>
        <a:lstStyle/>
        <a:p>
          <a:endParaRPr lang="en-US"/>
        </a:p>
      </dgm:t>
    </dgm:pt>
    <dgm:pt modelId="{6D5600C4-1474-4F6E-9713-967526A47237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Identify the high risk customers and target them with right strategies.</a:t>
          </a:r>
        </a:p>
      </dgm:t>
    </dgm:pt>
    <dgm:pt modelId="{0EC7CF58-0FE6-496D-BD3C-C36B806AC194}" type="parTrans" cxnId="{98D58029-0473-4382-BC69-B6D047A03EA3}">
      <dgm:prSet/>
      <dgm:spPr/>
      <dgm:t>
        <a:bodyPr/>
        <a:lstStyle/>
        <a:p>
          <a:endParaRPr lang="en-US"/>
        </a:p>
      </dgm:t>
    </dgm:pt>
    <dgm:pt modelId="{ABFDAD41-6CE3-46DA-B2BE-7C49E1794A13}" type="sibTrans" cxnId="{98D58029-0473-4382-BC69-B6D047A03EA3}">
      <dgm:prSet/>
      <dgm:spPr/>
      <dgm:t>
        <a:bodyPr/>
        <a:lstStyle/>
        <a:p>
          <a:endParaRPr lang="en-US"/>
        </a:p>
      </dgm:t>
    </dgm:pt>
    <dgm:pt modelId="{358C8231-7427-4BA3-BF8C-4B7C98FEB151}">
      <dgm:prSet phldrT="[Text]"/>
      <dgm:spPr/>
      <dgm:t>
        <a:bodyPr/>
        <a:lstStyle/>
        <a:p>
          <a:r>
            <a:rPr lang="en-US"/>
            <a:t>Use statistical techniques such as logistic Regression to identify customers who are most likely to churn</a:t>
          </a:r>
          <a:endParaRPr lang="en-US" dirty="0"/>
        </a:p>
      </dgm:t>
    </dgm:pt>
    <dgm:pt modelId="{6FBD1F3F-CDDE-4F92-AD60-C8160B32FE13}" type="parTrans" cxnId="{D8A43EE7-00E7-4102-AC6C-65829DED4B1B}">
      <dgm:prSet/>
      <dgm:spPr/>
      <dgm:t>
        <a:bodyPr/>
        <a:lstStyle/>
        <a:p>
          <a:endParaRPr lang="en-US"/>
        </a:p>
      </dgm:t>
    </dgm:pt>
    <dgm:pt modelId="{FDB419E0-3E7A-48BF-9445-3D19B1E074E8}" type="sibTrans" cxnId="{D8A43EE7-00E7-4102-AC6C-65829DED4B1B}">
      <dgm:prSet/>
      <dgm:spPr/>
      <dgm:t>
        <a:bodyPr/>
        <a:lstStyle/>
        <a:p>
          <a:endParaRPr lang="en-US"/>
        </a:p>
      </dgm:t>
    </dgm:pt>
    <dgm:pt modelId="{41B07DD5-B18B-4B3A-B06B-1407D289FAB5}">
      <dgm:prSet phldrT="[Text]"/>
      <dgm:spPr/>
      <dgm:t>
        <a:bodyPr/>
        <a:lstStyle/>
        <a:p>
          <a:endParaRPr lang="en-US" dirty="0"/>
        </a:p>
      </dgm:t>
    </dgm:pt>
    <dgm:pt modelId="{025DB4AD-C14B-4EAF-9B0F-9EF87DE72723}" type="parTrans" cxnId="{1B25E41C-18E9-4764-A9E9-81FAD655DCC6}">
      <dgm:prSet/>
      <dgm:spPr/>
      <dgm:t>
        <a:bodyPr/>
        <a:lstStyle/>
        <a:p>
          <a:endParaRPr lang="en-US"/>
        </a:p>
      </dgm:t>
    </dgm:pt>
    <dgm:pt modelId="{50EC6FED-B173-424F-8166-3473D695765E}" type="sibTrans" cxnId="{1B25E41C-18E9-4764-A9E9-81FAD655DCC6}">
      <dgm:prSet/>
      <dgm:spPr/>
      <dgm:t>
        <a:bodyPr/>
        <a:lstStyle/>
        <a:p>
          <a:endParaRPr lang="en-US"/>
        </a:p>
      </dgm:t>
    </dgm:pt>
    <dgm:pt modelId="{7FC71E90-D95A-4015-BE74-301331A3A08D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en-US" dirty="0"/>
        </a:p>
      </dgm:t>
    </dgm:pt>
    <dgm:pt modelId="{86107F74-C0D5-4FF0-A1E5-D60B8B6352C5}" type="parTrans" cxnId="{68DED97F-F969-4F46-8983-60A335E42B20}">
      <dgm:prSet/>
      <dgm:spPr/>
      <dgm:t>
        <a:bodyPr/>
        <a:lstStyle/>
        <a:p>
          <a:endParaRPr lang="en-US"/>
        </a:p>
      </dgm:t>
    </dgm:pt>
    <dgm:pt modelId="{E930F8B0-74CA-4A92-8A57-0B573D995D7A}" type="sibTrans" cxnId="{68DED97F-F969-4F46-8983-60A335E42B20}">
      <dgm:prSet/>
      <dgm:spPr/>
      <dgm:t>
        <a:bodyPr/>
        <a:lstStyle/>
        <a:p>
          <a:endParaRPr lang="en-US"/>
        </a:p>
      </dgm:t>
    </dgm:pt>
    <dgm:pt modelId="{3D3B9712-ABE3-4F82-A67A-6E45F7082662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41B6ABDE-1C3F-4816-953B-E8B0101C1607}" type="parTrans" cxnId="{AA5E2A95-3BCC-4E7C-9D5B-30F78F16C78B}">
      <dgm:prSet/>
      <dgm:spPr/>
      <dgm:t>
        <a:bodyPr/>
        <a:lstStyle/>
        <a:p>
          <a:endParaRPr lang="en-US"/>
        </a:p>
      </dgm:t>
    </dgm:pt>
    <dgm:pt modelId="{8AEDB616-A026-4103-BC51-442E2D2B94AD}" type="sibTrans" cxnId="{AA5E2A95-3BCC-4E7C-9D5B-30F78F16C78B}">
      <dgm:prSet/>
      <dgm:spPr/>
      <dgm:t>
        <a:bodyPr/>
        <a:lstStyle/>
        <a:p>
          <a:endParaRPr lang="en-US"/>
        </a:p>
      </dgm:t>
    </dgm:pt>
    <dgm:pt modelId="{F4B395B0-E5C9-466D-805B-26C9E5349251}">
      <dgm:prSet phldrT="[Text]"/>
      <dgm:spPr/>
      <dgm:t>
        <a:bodyPr/>
        <a:lstStyle/>
        <a:p>
          <a:endParaRPr lang="en-US" dirty="0"/>
        </a:p>
      </dgm:t>
    </dgm:pt>
    <dgm:pt modelId="{0ED9C094-6DE0-412F-8C4E-E564C228F233}" type="parTrans" cxnId="{379EAEEB-9788-43A1-97C9-4E690F8C5D4B}">
      <dgm:prSet/>
      <dgm:spPr/>
      <dgm:t>
        <a:bodyPr/>
        <a:lstStyle/>
        <a:p>
          <a:endParaRPr lang="en-US"/>
        </a:p>
      </dgm:t>
    </dgm:pt>
    <dgm:pt modelId="{72470FC2-E2A8-4C31-AC9E-CBED7ABBC2DA}" type="sibTrans" cxnId="{379EAEEB-9788-43A1-97C9-4E690F8C5D4B}">
      <dgm:prSet/>
      <dgm:spPr/>
      <dgm:t>
        <a:bodyPr/>
        <a:lstStyle/>
        <a:p>
          <a:endParaRPr lang="en-US"/>
        </a:p>
      </dgm:t>
    </dgm:pt>
    <dgm:pt modelId="{4E6ADC9B-FB7E-413D-9EDE-BA7F4F66AFD5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Identify the influencing factors for each customer.</a:t>
          </a:r>
        </a:p>
      </dgm:t>
    </dgm:pt>
    <dgm:pt modelId="{E2CE8C5D-5613-4CA8-9869-D6E49C8E2819}" type="parTrans" cxnId="{A3D6A4B7-74CF-4305-A34D-521927085493}">
      <dgm:prSet/>
      <dgm:spPr/>
      <dgm:t>
        <a:bodyPr/>
        <a:lstStyle/>
        <a:p>
          <a:endParaRPr lang="en-US"/>
        </a:p>
      </dgm:t>
    </dgm:pt>
    <dgm:pt modelId="{80ED5742-3E13-440A-B59E-71F7F7238A1D}" type="sibTrans" cxnId="{A3D6A4B7-74CF-4305-A34D-521927085493}">
      <dgm:prSet/>
      <dgm:spPr/>
      <dgm:t>
        <a:bodyPr/>
        <a:lstStyle/>
        <a:p>
          <a:endParaRPr lang="en-US"/>
        </a:p>
      </dgm:t>
    </dgm:pt>
    <dgm:pt modelId="{186B1285-2AD2-40EA-AB9A-A0E6CA09F7E2}" type="pres">
      <dgm:prSet presAssocID="{7B2F28E7-3D61-461B-8177-3601850FC6D6}" presName="Name0" presStyleCnt="0">
        <dgm:presLayoutVars>
          <dgm:dir/>
          <dgm:resizeHandles val="exact"/>
        </dgm:presLayoutVars>
      </dgm:prSet>
      <dgm:spPr/>
    </dgm:pt>
    <dgm:pt modelId="{05BE444B-68DB-4556-96EC-29D4823F64CA}" type="pres">
      <dgm:prSet presAssocID="{AA700F79-3CD4-4901-90DB-34F0A087E834}" presName="node" presStyleLbl="node1" presStyleIdx="0" presStyleCnt="3">
        <dgm:presLayoutVars>
          <dgm:bulletEnabled val="1"/>
        </dgm:presLayoutVars>
      </dgm:prSet>
      <dgm:spPr/>
    </dgm:pt>
    <dgm:pt modelId="{3B456126-DB7B-469A-A7B9-4F8D87D2B66B}" type="pres">
      <dgm:prSet presAssocID="{7BDB47F7-F51E-499A-8F4B-266C4924A81A}" presName="sibTrans" presStyleCnt="0"/>
      <dgm:spPr/>
    </dgm:pt>
    <dgm:pt modelId="{C8303A96-BB4E-430F-B49A-B22BEB86B9B8}" type="pres">
      <dgm:prSet presAssocID="{F4DB7418-D957-489C-936B-338E9E467B29}" presName="node" presStyleLbl="node1" presStyleIdx="1" presStyleCnt="3">
        <dgm:presLayoutVars>
          <dgm:bulletEnabled val="1"/>
        </dgm:presLayoutVars>
      </dgm:prSet>
      <dgm:spPr/>
    </dgm:pt>
    <dgm:pt modelId="{0C5D332E-F8AE-43C8-9C65-569840A53031}" type="pres">
      <dgm:prSet presAssocID="{631FE412-595C-4104-BC40-2456CFF1171D}" presName="sibTrans" presStyleCnt="0"/>
      <dgm:spPr/>
    </dgm:pt>
    <dgm:pt modelId="{5C0170F7-94B0-4F6A-A140-F58673DB933F}" type="pres">
      <dgm:prSet presAssocID="{626696CB-7164-4C56-8F23-1DB9BF8A5AD5}" presName="node" presStyleLbl="node1" presStyleIdx="2" presStyleCnt="3" custLinFactX="10488" custLinFactNeighborX="100000" custLinFactNeighborY="0">
        <dgm:presLayoutVars>
          <dgm:bulletEnabled val="1"/>
        </dgm:presLayoutVars>
      </dgm:prSet>
      <dgm:spPr/>
    </dgm:pt>
  </dgm:ptLst>
  <dgm:cxnLst>
    <dgm:cxn modelId="{FD44BF07-5F19-434E-962D-1542C5F9D7EB}" srcId="{7B2F28E7-3D61-461B-8177-3601850FC6D6}" destId="{626696CB-7164-4C56-8F23-1DB9BF8A5AD5}" srcOrd="2" destOrd="0" parTransId="{E21F8FEC-27B3-4D14-94BD-553C4ED85F05}" sibTransId="{03884342-D411-4DC9-86C9-C48D5261536E}"/>
    <dgm:cxn modelId="{8BAB8A14-56DE-4F28-90CD-DAED54DAFA7E}" type="presOf" srcId="{490E31B5-A98B-46FD-8046-4AFAEA647602}" destId="{05BE444B-68DB-4556-96EC-29D4823F64CA}" srcOrd="0" destOrd="2" presId="urn:microsoft.com/office/officeart/2005/8/layout/hList6"/>
    <dgm:cxn modelId="{1B25E41C-18E9-4764-A9E9-81FAD655DCC6}" srcId="{AA700F79-3CD4-4901-90DB-34F0A087E834}" destId="{41B07DD5-B18B-4B3A-B06B-1407D289FAB5}" srcOrd="2" destOrd="0" parTransId="{025DB4AD-C14B-4EAF-9B0F-9EF87DE72723}" sibTransId="{50EC6FED-B173-424F-8166-3473D695765E}"/>
    <dgm:cxn modelId="{98D58029-0473-4382-BC69-B6D047A03EA3}" srcId="{626696CB-7164-4C56-8F23-1DB9BF8A5AD5}" destId="{6D5600C4-1474-4F6E-9713-967526A47237}" srcOrd="1" destOrd="0" parTransId="{0EC7CF58-0FE6-496D-BD3C-C36B806AC194}" sibTransId="{ABFDAD41-6CE3-46DA-B2BE-7C49E1794A13}"/>
    <dgm:cxn modelId="{37B6222A-6BDA-4254-961A-0441EDBB943D}" type="presOf" srcId="{6D5600C4-1474-4F6E-9713-967526A47237}" destId="{5C0170F7-94B0-4F6A-A140-F58673DB933F}" srcOrd="0" destOrd="2" presId="urn:microsoft.com/office/officeart/2005/8/layout/hList6"/>
    <dgm:cxn modelId="{FCB40E33-784D-4DF0-AA59-938E1F00DE84}" srcId="{7B2F28E7-3D61-461B-8177-3601850FC6D6}" destId="{AA700F79-3CD4-4901-90DB-34F0A087E834}" srcOrd="0" destOrd="0" parTransId="{53B97C09-6BC9-4E5D-90DA-41D0265DB9CF}" sibTransId="{7BDB47F7-F51E-499A-8F4B-266C4924A81A}"/>
    <dgm:cxn modelId="{25A89837-0B73-473A-A156-575649D1D55A}" type="presOf" srcId="{7FC71E90-D95A-4015-BE74-301331A3A08D}" destId="{5C0170F7-94B0-4F6A-A140-F58673DB933F}" srcOrd="0" destOrd="1" presId="urn:microsoft.com/office/officeart/2005/8/layout/hList6"/>
    <dgm:cxn modelId="{0C4FA63E-6A48-44EC-9B1D-BF678FD9D141}" type="presOf" srcId="{F4DB7418-D957-489C-936B-338E9E467B29}" destId="{C8303A96-BB4E-430F-B49A-B22BEB86B9B8}" srcOrd="0" destOrd="0" presId="urn:microsoft.com/office/officeart/2005/8/layout/hList6"/>
    <dgm:cxn modelId="{825AC74A-7C82-44C3-BA96-AF7E4515F5E0}" srcId="{AA700F79-3CD4-4901-90DB-34F0A087E834}" destId="{2AB67309-5941-44BA-9FBD-CF87E251FEA2}" srcOrd="3" destOrd="0" parTransId="{714B72B2-510D-4BBB-A4EF-AFB96B3EA03E}" sibTransId="{B03BF288-2603-41C2-84AF-6FFFC8337DE1}"/>
    <dgm:cxn modelId="{CD09A95A-6E39-4401-97A2-43F146FCB933}" type="presOf" srcId="{3D3B9712-ABE3-4F82-A67A-6E45F7082662}" destId="{C8303A96-BB4E-430F-B49A-B22BEB86B9B8}" srcOrd="0" destOrd="1" presId="urn:microsoft.com/office/officeart/2005/8/layout/hList6"/>
    <dgm:cxn modelId="{68DED97F-F969-4F46-8983-60A335E42B20}" srcId="{626696CB-7164-4C56-8F23-1DB9BF8A5AD5}" destId="{7FC71E90-D95A-4015-BE74-301331A3A08D}" srcOrd="0" destOrd="0" parTransId="{86107F74-C0D5-4FF0-A1E5-D60B8B6352C5}" sibTransId="{E930F8B0-74CA-4A92-8A57-0B573D995D7A}"/>
    <dgm:cxn modelId="{AA5E2A95-3BCC-4E7C-9D5B-30F78F16C78B}" srcId="{F4DB7418-D957-489C-936B-338E9E467B29}" destId="{3D3B9712-ABE3-4F82-A67A-6E45F7082662}" srcOrd="0" destOrd="0" parTransId="{41B6ABDE-1C3F-4816-953B-E8B0101C1607}" sibTransId="{8AEDB616-A026-4103-BC51-442E2D2B94AD}"/>
    <dgm:cxn modelId="{0125D0A3-4163-4A94-B0B0-0B9C3B1629BE}" type="presOf" srcId="{7B2F28E7-3D61-461B-8177-3601850FC6D6}" destId="{186B1285-2AD2-40EA-AB9A-A0E6CA09F7E2}" srcOrd="0" destOrd="0" presId="urn:microsoft.com/office/officeart/2005/8/layout/hList6"/>
    <dgm:cxn modelId="{010EEBA8-0F0A-463D-89EE-EB9BE32E3856}" type="presOf" srcId="{41B07DD5-B18B-4B3A-B06B-1407D289FAB5}" destId="{05BE444B-68DB-4556-96EC-29D4823F64CA}" srcOrd="0" destOrd="3" presId="urn:microsoft.com/office/officeart/2005/8/layout/hList6"/>
    <dgm:cxn modelId="{3810F3A9-E364-4DF1-9AC3-730B7D06F357}" srcId="{AA700F79-3CD4-4901-90DB-34F0A087E834}" destId="{490E31B5-A98B-46FD-8046-4AFAEA647602}" srcOrd="1" destOrd="0" parTransId="{4F981F0A-AF1E-4C79-B3D6-622103739CA0}" sibTransId="{E1D2AC7F-A0BC-4A31-ABD4-367D405209FF}"/>
    <dgm:cxn modelId="{6F4415B2-0013-4FF1-98E1-299462AE0D3F}" type="presOf" srcId="{F4B395B0-E5C9-466D-805B-26C9E5349251}" destId="{05BE444B-68DB-4556-96EC-29D4823F64CA}" srcOrd="0" destOrd="1" presId="urn:microsoft.com/office/officeart/2005/8/layout/hList6"/>
    <dgm:cxn modelId="{A06F9CB4-C097-44CF-B25D-500EF828C111}" type="presOf" srcId="{2AB67309-5941-44BA-9FBD-CF87E251FEA2}" destId="{05BE444B-68DB-4556-96EC-29D4823F64CA}" srcOrd="0" destOrd="4" presId="urn:microsoft.com/office/officeart/2005/8/layout/hList6"/>
    <dgm:cxn modelId="{A3D6A4B7-74CF-4305-A34D-521927085493}" srcId="{626696CB-7164-4C56-8F23-1DB9BF8A5AD5}" destId="{4E6ADC9B-FB7E-413D-9EDE-BA7F4F66AFD5}" srcOrd="2" destOrd="0" parTransId="{E2CE8C5D-5613-4CA8-9869-D6E49C8E2819}" sibTransId="{80ED5742-3E13-440A-B59E-71F7F7238A1D}"/>
    <dgm:cxn modelId="{7A1D19BF-3099-4832-A078-9051DA7111DE}" type="presOf" srcId="{AA700F79-3CD4-4901-90DB-34F0A087E834}" destId="{05BE444B-68DB-4556-96EC-29D4823F64CA}" srcOrd="0" destOrd="0" presId="urn:microsoft.com/office/officeart/2005/8/layout/hList6"/>
    <dgm:cxn modelId="{A301A0C7-34EC-4389-9BA5-FBFA68DC4F3B}" srcId="{7B2F28E7-3D61-461B-8177-3601850FC6D6}" destId="{F4DB7418-D957-489C-936B-338E9E467B29}" srcOrd="1" destOrd="0" parTransId="{771D3614-E387-4C75-9486-5D7D7F43301C}" sibTransId="{631FE412-595C-4104-BC40-2456CFF1171D}"/>
    <dgm:cxn modelId="{9EE0A2D1-85B9-4447-AEF7-D0FA67FFBD68}" type="presOf" srcId="{358C8231-7427-4BA3-BF8C-4B7C98FEB151}" destId="{C8303A96-BB4E-430F-B49A-B22BEB86B9B8}" srcOrd="0" destOrd="2" presId="urn:microsoft.com/office/officeart/2005/8/layout/hList6"/>
    <dgm:cxn modelId="{B75B7BD4-92E9-43FE-99F9-C4732330D409}" type="presOf" srcId="{626696CB-7164-4C56-8F23-1DB9BF8A5AD5}" destId="{5C0170F7-94B0-4F6A-A140-F58673DB933F}" srcOrd="0" destOrd="0" presId="urn:microsoft.com/office/officeart/2005/8/layout/hList6"/>
    <dgm:cxn modelId="{01D1D9DA-22DC-4652-A51B-B31C4C00D701}" type="presOf" srcId="{4E6ADC9B-FB7E-413D-9EDE-BA7F4F66AFD5}" destId="{5C0170F7-94B0-4F6A-A140-F58673DB933F}" srcOrd="0" destOrd="3" presId="urn:microsoft.com/office/officeart/2005/8/layout/hList6"/>
    <dgm:cxn modelId="{D8A43EE7-00E7-4102-AC6C-65829DED4B1B}" srcId="{F4DB7418-D957-489C-936B-338E9E467B29}" destId="{358C8231-7427-4BA3-BF8C-4B7C98FEB151}" srcOrd="1" destOrd="0" parTransId="{6FBD1F3F-CDDE-4F92-AD60-C8160B32FE13}" sibTransId="{FDB419E0-3E7A-48BF-9445-3D19B1E074E8}"/>
    <dgm:cxn modelId="{379EAEEB-9788-43A1-97C9-4E690F8C5D4B}" srcId="{AA700F79-3CD4-4901-90DB-34F0A087E834}" destId="{F4B395B0-E5C9-466D-805B-26C9E5349251}" srcOrd="0" destOrd="0" parTransId="{0ED9C094-6DE0-412F-8C4E-E564C228F233}" sibTransId="{72470FC2-E2A8-4C31-AC9E-CBED7ABBC2DA}"/>
    <dgm:cxn modelId="{839388FF-C80B-4D8B-AB43-E50D2BDF06F4}" type="presParOf" srcId="{186B1285-2AD2-40EA-AB9A-A0E6CA09F7E2}" destId="{05BE444B-68DB-4556-96EC-29D4823F64CA}" srcOrd="0" destOrd="0" presId="urn:microsoft.com/office/officeart/2005/8/layout/hList6"/>
    <dgm:cxn modelId="{D543E601-DBF2-48C2-9477-99BC17282687}" type="presParOf" srcId="{186B1285-2AD2-40EA-AB9A-A0E6CA09F7E2}" destId="{3B456126-DB7B-469A-A7B9-4F8D87D2B66B}" srcOrd="1" destOrd="0" presId="urn:microsoft.com/office/officeart/2005/8/layout/hList6"/>
    <dgm:cxn modelId="{EA7745DD-AD6F-4091-8D09-2F363F6266C4}" type="presParOf" srcId="{186B1285-2AD2-40EA-AB9A-A0E6CA09F7E2}" destId="{C8303A96-BB4E-430F-B49A-B22BEB86B9B8}" srcOrd="2" destOrd="0" presId="urn:microsoft.com/office/officeart/2005/8/layout/hList6"/>
    <dgm:cxn modelId="{FA84BF82-9DAC-4141-97A0-B2EBD44D96E3}" type="presParOf" srcId="{186B1285-2AD2-40EA-AB9A-A0E6CA09F7E2}" destId="{0C5D332E-F8AE-43C8-9C65-569840A53031}" srcOrd="3" destOrd="0" presId="urn:microsoft.com/office/officeart/2005/8/layout/hList6"/>
    <dgm:cxn modelId="{F70DDB2F-BD42-4D24-B6B8-ADA4E02D2179}" type="presParOf" srcId="{186B1285-2AD2-40EA-AB9A-A0E6CA09F7E2}" destId="{5C0170F7-94B0-4F6A-A140-F58673DB933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E444B-68DB-4556-96EC-29D4823F64CA}">
      <dsp:nvSpPr>
        <dsp:cNvPr id="0" name=""/>
        <dsp:cNvSpPr/>
      </dsp:nvSpPr>
      <dsp:spPr>
        <a:xfrm rot="16200000">
          <a:off x="-617876" y="619033"/>
          <a:ext cx="4248660" cy="3010592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255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Segmentation – Know your customers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Identification of homogeneous customer segments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Understanding the patterns &amp; profiles of customers in each segment</a:t>
          </a:r>
        </a:p>
      </dsp:txBody>
      <dsp:txXfrm rot="5400000">
        <a:off x="1158" y="849731"/>
        <a:ext cx="3010592" cy="2549196"/>
      </dsp:txXfrm>
    </dsp:sp>
    <dsp:sp modelId="{C8303A96-BB4E-430F-B49A-B22BEB86B9B8}">
      <dsp:nvSpPr>
        <dsp:cNvPr id="0" name=""/>
        <dsp:cNvSpPr/>
      </dsp:nvSpPr>
      <dsp:spPr>
        <a:xfrm rot="16200000">
          <a:off x="2618510" y="619033"/>
          <a:ext cx="4248660" cy="3010592"/>
        </a:xfrm>
        <a:prstGeom prst="flowChartManualOperation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255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Prediction – Churn Probability of each customer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Use statistical techniques such as logistic Regression to identify customers who are most likely to churn</a:t>
          </a:r>
          <a:endParaRPr lang="en-US" sz="1600" kern="1200" dirty="0"/>
        </a:p>
      </dsp:txBody>
      <dsp:txXfrm rot="5400000">
        <a:off x="3237544" y="849731"/>
        <a:ext cx="3010592" cy="2549196"/>
      </dsp:txXfrm>
    </dsp:sp>
    <dsp:sp modelId="{5C0170F7-94B0-4F6A-A140-F58673DB933F}">
      <dsp:nvSpPr>
        <dsp:cNvPr id="0" name=""/>
        <dsp:cNvSpPr/>
      </dsp:nvSpPr>
      <dsp:spPr>
        <a:xfrm rot="16200000">
          <a:off x="5856054" y="619033"/>
          <a:ext cx="4248660" cy="3010592"/>
        </a:xfrm>
        <a:prstGeom prst="flowChartManualOperati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255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Scoring- Whom to Retain?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Identify the high risk customers and target them with right strategies.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Identify the influencing factors for each customer.</a:t>
          </a:r>
        </a:p>
      </dsp:txBody>
      <dsp:txXfrm rot="5400000">
        <a:off x="6475088" y="849731"/>
        <a:ext cx="3010592" cy="2549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1539A-16C5-47D8-8211-926CD454260D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7F898-6400-49D9-AFAB-C48DF759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D034-E053-416E-80AC-4047AAF6F70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A009-3E5F-4541-94D2-BE1AAA8A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D034-E053-416E-80AC-4047AAF6F70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A009-3E5F-4541-94D2-BE1AAA8A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D034-E053-416E-80AC-4047AAF6F70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A009-3E5F-4541-94D2-BE1AAA8A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5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D034-E053-416E-80AC-4047AAF6F70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A009-3E5F-4541-94D2-BE1AAA8A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D034-E053-416E-80AC-4047AAF6F70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A009-3E5F-4541-94D2-BE1AAA8A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9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D034-E053-416E-80AC-4047AAF6F70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A009-3E5F-4541-94D2-BE1AAA8A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1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D034-E053-416E-80AC-4047AAF6F70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A009-3E5F-4541-94D2-BE1AAA8A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D034-E053-416E-80AC-4047AAF6F70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A009-3E5F-4541-94D2-BE1AAA8A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D034-E053-416E-80AC-4047AAF6F70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A009-3E5F-4541-94D2-BE1AAA8A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D034-E053-416E-80AC-4047AAF6F70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A009-3E5F-4541-94D2-BE1AAA8A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1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D034-E053-416E-80AC-4047AAF6F70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A009-3E5F-4541-94D2-BE1AAA8A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5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D034-E053-416E-80AC-4047AAF6F70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A009-3E5F-4541-94D2-BE1AAA8A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726" y="1"/>
            <a:ext cx="12477452" cy="700265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42726" y="1"/>
            <a:ext cx="12477452" cy="7002651"/>
          </a:xfrm>
          <a:prstGeom prst="rect">
            <a:avLst/>
          </a:prstGeom>
          <a:gradFill>
            <a:gsLst>
              <a:gs pos="0">
                <a:srgbClr val="F6941C">
                  <a:alpha val="80000"/>
                </a:srgbClr>
              </a:gs>
              <a:gs pos="99000">
                <a:srgbClr val="D04831">
                  <a:alpha val="5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66" y="1872703"/>
            <a:ext cx="3664069" cy="1345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7456" y="3229761"/>
            <a:ext cx="5657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 Behavior Engine for Direct Selling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4869473"/>
            <a:ext cx="457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Predictive Modelling Framework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2015" y="5572046"/>
            <a:ext cx="4367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www.DirecTechLabs.com</a:t>
            </a:r>
            <a:endParaRPr lang="en-US" sz="1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7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9865234"/>
              </p:ext>
            </p:extLst>
          </p:nvPr>
        </p:nvGraphicFramePr>
        <p:xfrm>
          <a:off x="1311272" y="914400"/>
          <a:ext cx="9485681" cy="4248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35469" y="131764"/>
            <a:ext cx="11937999" cy="78263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3 step analytical framework for Churn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7621" y="5866263"/>
            <a:ext cx="60441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dirty="0"/>
              <a:t>Segmentation &amp; Model building will be performed once in three/six months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8964" y="5852446"/>
            <a:ext cx="30379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Scoring will be performed on daily/weekly basis.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Decile movement can be tracked weekly</a:t>
            </a:r>
          </a:p>
        </p:txBody>
      </p:sp>
      <p:sp>
        <p:nvSpPr>
          <p:cNvPr id="8" name="Pentagon 32"/>
          <p:cNvSpPr/>
          <p:nvPr/>
        </p:nvSpPr>
        <p:spPr>
          <a:xfrm>
            <a:off x="1311271" y="5163060"/>
            <a:ext cx="6320452" cy="587109"/>
          </a:xfrm>
          <a:prstGeom prst="leftRightArrow">
            <a:avLst/>
          </a:prstGeom>
          <a:solidFill>
            <a:srgbClr val="C00000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One time activity</a:t>
            </a:r>
          </a:p>
        </p:txBody>
      </p:sp>
      <p:sp>
        <p:nvSpPr>
          <p:cNvPr id="10" name="Pentagon 32"/>
          <p:cNvSpPr/>
          <p:nvPr/>
        </p:nvSpPr>
        <p:spPr>
          <a:xfrm>
            <a:off x="7758965" y="5163059"/>
            <a:ext cx="3037988" cy="587110"/>
          </a:xfrm>
          <a:prstGeom prst="leftRightArrow">
            <a:avLst/>
          </a:prstGeom>
          <a:solidFill>
            <a:srgbClr val="FFC000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Ongoing Activity</a:t>
            </a:r>
          </a:p>
        </p:txBody>
      </p:sp>
    </p:spTree>
    <p:extLst>
      <p:ext uri="{BB962C8B-B14F-4D97-AF65-F5344CB8AC3E}">
        <p14:creationId xmlns:p14="http://schemas.microsoft.com/office/powerpoint/2010/main" val="199575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8"/>
          <p:cNvSpPr/>
          <p:nvPr/>
        </p:nvSpPr>
        <p:spPr>
          <a:xfrm>
            <a:off x="1776046" y="4419601"/>
            <a:ext cx="8446401" cy="282242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>
              <a:defRPr/>
            </a:pPr>
            <a:r>
              <a:rPr lang="en-US" sz="1400" b="1" kern="0" dirty="0">
                <a:solidFill>
                  <a:srgbClr val="FFFFFF"/>
                </a:solidFill>
                <a:latin typeface="Calibri"/>
                <a:cs typeface="Arial" charset="0"/>
              </a:rPr>
              <a:t>Model 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6047" y="4753651"/>
            <a:ext cx="8446400" cy="494284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t" anchorCtr="0"/>
          <a:lstStyle/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200" kern="0" dirty="0">
                <a:latin typeface="Calibri"/>
                <a:cs typeface="Arial" charset="0"/>
              </a:rPr>
              <a:t>Model Algorithm to score the churn propensity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200" kern="0" dirty="0">
                <a:latin typeface="Calibri"/>
                <a:cs typeface="Arial" charset="0"/>
              </a:rPr>
              <a:t>Top drivers of churn</a:t>
            </a:r>
          </a:p>
        </p:txBody>
      </p:sp>
      <p:sp>
        <p:nvSpPr>
          <p:cNvPr id="7" name="Isosceles Triangle 6"/>
          <p:cNvSpPr/>
          <p:nvPr/>
        </p:nvSpPr>
        <p:spPr>
          <a:xfrm flipV="1">
            <a:off x="1886828" y="2429611"/>
            <a:ext cx="8465236" cy="28920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F5F5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6764" y="967773"/>
            <a:ext cx="562712" cy="137785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 anchorCtr="0"/>
          <a:lstStyle/>
          <a:p>
            <a:pPr algn="ctr">
              <a:defRPr/>
            </a:pPr>
            <a:r>
              <a:rPr lang="en-US" sz="1500" b="1" kern="0" dirty="0">
                <a:solidFill>
                  <a:schemeClr val="bg1"/>
                </a:solidFill>
                <a:latin typeface="Calibri"/>
                <a:cs typeface="Arial" charset="0"/>
              </a:rPr>
              <a:t>Historical Data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47165" y="2699245"/>
            <a:ext cx="3470618" cy="1292504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171450" indent="-171450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2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Development</a:t>
            </a: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of model using multiple advanced statistical techniques iteratively</a:t>
            </a:r>
          </a:p>
          <a:p>
            <a:pPr marL="171450" indent="-171450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2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Selection</a:t>
            </a: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of best models based on predictive accuracy and stability</a:t>
            </a:r>
          </a:p>
          <a:p>
            <a:pPr marL="171450" indent="-171450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2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Validation</a:t>
            </a: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in hold out sample</a:t>
            </a:r>
          </a:p>
        </p:txBody>
      </p:sp>
      <p:grpSp>
        <p:nvGrpSpPr>
          <p:cNvPr id="15" name="Group 89"/>
          <p:cNvGrpSpPr/>
          <p:nvPr/>
        </p:nvGrpSpPr>
        <p:grpSpPr>
          <a:xfrm rot="20805974">
            <a:off x="5288309" y="2734240"/>
            <a:ext cx="1099951" cy="1107704"/>
            <a:chOff x="4057392" y="4326807"/>
            <a:chExt cx="1029216" cy="1118417"/>
          </a:xfrm>
          <a:solidFill>
            <a:srgbClr val="FFC000"/>
          </a:solidFill>
        </p:grpSpPr>
        <p:grpSp>
          <p:nvGrpSpPr>
            <p:cNvPr id="16" name="Group 90"/>
            <p:cNvGrpSpPr/>
            <p:nvPr/>
          </p:nvGrpSpPr>
          <p:grpSpPr>
            <a:xfrm>
              <a:off x="4449983" y="4807125"/>
              <a:ext cx="552464" cy="552464"/>
              <a:chOff x="452016" y="546648"/>
              <a:chExt cx="552464" cy="552464"/>
            </a:xfrm>
            <a:grpFill/>
          </p:grpSpPr>
          <p:sp>
            <p:nvSpPr>
              <p:cNvPr id="26" name="Shape 25"/>
              <p:cNvSpPr/>
              <p:nvPr/>
            </p:nvSpPr>
            <p:spPr>
              <a:xfrm>
                <a:off x="452016" y="546648"/>
                <a:ext cx="552464" cy="552464"/>
              </a:xfrm>
              <a:prstGeom prst="gear9">
                <a:avLst/>
              </a:prstGeom>
              <a:grpFill/>
              <a:ln w="25400" cap="flat" cmpd="sng" algn="ctr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</a:ln>
              <a:effectLst/>
            </p:spPr>
          </p:sp>
          <p:sp>
            <p:nvSpPr>
              <p:cNvPr id="27" name="Shape 4"/>
              <p:cNvSpPr/>
              <p:nvPr/>
            </p:nvSpPr>
            <p:spPr>
              <a:xfrm>
                <a:off x="563086" y="676060"/>
                <a:ext cx="330324" cy="28397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00">
                  <a:solidFill>
                    <a:srgbClr val="FFFFFF"/>
                  </a:solidFill>
                  <a:latin typeface="Calibri"/>
                  <a:cs typeface="Arial" charset="0"/>
                </a:endParaRPr>
              </a:p>
            </p:txBody>
          </p:sp>
        </p:grpSp>
        <p:grpSp>
          <p:nvGrpSpPr>
            <p:cNvPr id="17" name="Group 91"/>
            <p:cNvGrpSpPr/>
            <p:nvPr/>
          </p:nvGrpSpPr>
          <p:grpSpPr>
            <a:xfrm>
              <a:off x="4128549" y="4676543"/>
              <a:ext cx="401792" cy="401792"/>
              <a:chOff x="130582" y="416066"/>
              <a:chExt cx="401792" cy="401792"/>
            </a:xfrm>
            <a:grpFill/>
          </p:grpSpPr>
          <p:sp>
            <p:nvSpPr>
              <p:cNvPr id="24" name="Shape 23"/>
              <p:cNvSpPr/>
              <p:nvPr/>
            </p:nvSpPr>
            <p:spPr>
              <a:xfrm>
                <a:off x="130582" y="416066"/>
                <a:ext cx="401792" cy="401792"/>
              </a:xfrm>
              <a:prstGeom prst="gear6">
                <a:avLst/>
              </a:prstGeom>
              <a:grpFill/>
              <a:ln w="25400" cap="flat" cmpd="sng" algn="ctr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</a:ln>
              <a:effectLst/>
            </p:spPr>
          </p:sp>
          <p:sp>
            <p:nvSpPr>
              <p:cNvPr id="25" name="Shape 6"/>
              <p:cNvSpPr/>
              <p:nvPr/>
            </p:nvSpPr>
            <p:spPr>
              <a:xfrm>
                <a:off x="231734" y="517830"/>
                <a:ext cx="199488" cy="19826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600">
                  <a:solidFill>
                    <a:srgbClr val="FFFFFF"/>
                  </a:solidFill>
                  <a:latin typeface="Calibri"/>
                  <a:cs typeface="Arial" charset="0"/>
                </a:endParaRPr>
              </a:p>
            </p:txBody>
          </p:sp>
        </p:grpSp>
        <p:grpSp>
          <p:nvGrpSpPr>
            <p:cNvPr id="18" name="Group 92"/>
            <p:cNvGrpSpPr/>
            <p:nvPr/>
          </p:nvGrpSpPr>
          <p:grpSpPr>
            <a:xfrm>
              <a:off x="4353593" y="4399347"/>
              <a:ext cx="393674" cy="393674"/>
              <a:chOff x="355626" y="138870"/>
              <a:chExt cx="393674" cy="393674"/>
            </a:xfrm>
            <a:grpFill/>
          </p:grpSpPr>
          <p:sp>
            <p:nvSpPr>
              <p:cNvPr id="22" name="Shape 21"/>
              <p:cNvSpPr/>
              <p:nvPr/>
            </p:nvSpPr>
            <p:spPr>
              <a:xfrm rot="20700000">
                <a:off x="355626" y="138870"/>
                <a:ext cx="393674" cy="393674"/>
              </a:xfrm>
              <a:prstGeom prst="gear6">
                <a:avLst/>
              </a:prstGeom>
              <a:grpFill/>
              <a:ln w="25400" cap="flat" cmpd="sng" algn="ctr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</a:ln>
              <a:effectLst/>
            </p:spPr>
          </p:sp>
          <p:sp>
            <p:nvSpPr>
              <p:cNvPr id="23" name="Shape 8"/>
              <p:cNvSpPr/>
              <p:nvPr/>
            </p:nvSpPr>
            <p:spPr>
              <a:xfrm>
                <a:off x="441971" y="225214"/>
                <a:ext cx="220985" cy="22098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600">
                  <a:solidFill>
                    <a:srgbClr val="FFFFFF"/>
                  </a:solidFill>
                  <a:latin typeface="Calibri"/>
                  <a:cs typeface="Arial" charset="0"/>
                </a:endParaRPr>
              </a:p>
            </p:txBody>
          </p:sp>
        </p:grpSp>
        <p:sp>
          <p:nvSpPr>
            <p:cNvPr id="19" name="Circular Arrow 93"/>
            <p:cNvSpPr/>
            <p:nvPr/>
          </p:nvSpPr>
          <p:spPr>
            <a:xfrm>
              <a:off x="4379455" y="4738071"/>
              <a:ext cx="707153" cy="707153"/>
            </a:xfrm>
            <a:prstGeom prst="circularArrow">
              <a:avLst>
                <a:gd name="adj1" fmla="val 4687"/>
                <a:gd name="adj2" fmla="val 299029"/>
                <a:gd name="adj3" fmla="val 2296824"/>
                <a:gd name="adj4" fmla="val 16461714"/>
                <a:gd name="adj5" fmla="val 5469"/>
              </a:avLst>
            </a:prstGeom>
            <a:grpFill/>
            <a:ln>
              <a:noFill/>
            </a:ln>
            <a:effectLst/>
          </p:spPr>
        </p:sp>
        <p:sp>
          <p:nvSpPr>
            <p:cNvPr id="20" name="Shape 19"/>
            <p:cNvSpPr/>
            <p:nvPr/>
          </p:nvSpPr>
          <p:spPr>
            <a:xfrm>
              <a:off x="4057392" y="4601330"/>
              <a:ext cx="513791" cy="513791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grpFill/>
            <a:ln>
              <a:noFill/>
            </a:ln>
            <a:effectLst/>
          </p:spPr>
        </p:sp>
        <p:sp>
          <p:nvSpPr>
            <p:cNvPr id="21" name="Circular Arrow 95"/>
            <p:cNvSpPr/>
            <p:nvPr/>
          </p:nvSpPr>
          <p:spPr>
            <a:xfrm>
              <a:off x="4262533" y="4326807"/>
              <a:ext cx="553970" cy="553970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grpFill/>
            <a:ln>
              <a:noFill/>
            </a:ln>
            <a:effectLst/>
          </p:spPr>
        </p:sp>
      </p:grpSp>
      <p:sp>
        <p:nvSpPr>
          <p:cNvPr id="28" name="Rectangle 27"/>
          <p:cNvSpPr/>
          <p:nvPr/>
        </p:nvSpPr>
        <p:spPr>
          <a:xfrm>
            <a:off x="1806764" y="2523585"/>
            <a:ext cx="562712" cy="138469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vert="vert270" rtlCol="0" anchor="ctr" anchorCtr="0"/>
          <a:lstStyle/>
          <a:p>
            <a:pPr algn="ctr">
              <a:defRPr/>
            </a:pPr>
            <a:r>
              <a:rPr lang="en-US" sz="1500" b="1" kern="0" dirty="0">
                <a:solidFill>
                  <a:schemeClr val="bg1"/>
                </a:solidFill>
                <a:latin typeface="Calibri"/>
                <a:cs typeface="Arial" charset="0"/>
              </a:rPr>
              <a:t>Model Development</a:t>
            </a:r>
          </a:p>
        </p:txBody>
      </p:sp>
      <p:sp>
        <p:nvSpPr>
          <p:cNvPr id="29" name="Isosceles Triangle 28"/>
          <p:cNvSpPr/>
          <p:nvPr/>
        </p:nvSpPr>
        <p:spPr>
          <a:xfrm flipV="1">
            <a:off x="1928446" y="3962401"/>
            <a:ext cx="8465236" cy="28920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F5F5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82151" y="2682682"/>
            <a:ext cx="2546695" cy="1235763"/>
            <a:chOff x="990599" y="3298185"/>
            <a:chExt cx="2546695" cy="1235763"/>
          </a:xfrm>
        </p:grpSpPr>
        <p:sp>
          <p:nvSpPr>
            <p:cNvPr id="31" name="Rectangle 30"/>
            <p:cNvSpPr/>
            <p:nvPr/>
          </p:nvSpPr>
          <p:spPr>
            <a:xfrm>
              <a:off x="990599" y="3298185"/>
              <a:ext cx="2546695" cy="283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Statistical Model Development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52118" y="3562868"/>
              <a:ext cx="2300682" cy="971080"/>
            </a:xfrm>
            <a:prstGeom prst="rect">
              <a:avLst/>
            </a:prstGeom>
          </p:spPr>
          <p:txBody>
            <a:bodyPr wrap="square" numCol="1" anchor="ctr"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Techniques to Explore</a:t>
              </a:r>
            </a:p>
            <a:p>
              <a:pPr marL="171450" indent="-171450" algn="just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Logistic Regression</a:t>
              </a:r>
            </a:p>
            <a:p>
              <a:pPr marL="171450" indent="-171450" algn="just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Random Forest (may be)</a:t>
              </a:r>
            </a:p>
            <a:p>
              <a:pPr marL="171450" indent="-171450" algn="just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Extreme Boosting (may be)</a:t>
              </a:r>
            </a:p>
          </p:txBody>
        </p:sp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-1" y="130212"/>
            <a:ext cx="11808069" cy="78263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Modelling Framework to predict churn for each customer</a:t>
            </a:r>
          </a:p>
        </p:txBody>
      </p:sp>
      <p:sp>
        <p:nvSpPr>
          <p:cNvPr id="35" name="Rounded Rectangle 200"/>
          <p:cNvSpPr/>
          <p:nvPr/>
        </p:nvSpPr>
        <p:spPr>
          <a:xfrm>
            <a:off x="2533164" y="1701488"/>
            <a:ext cx="2531101" cy="6744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Network Information</a:t>
            </a:r>
          </a:p>
        </p:txBody>
      </p:sp>
      <p:sp>
        <p:nvSpPr>
          <p:cNvPr id="40" name="Rounded Rectangle 200"/>
          <p:cNvSpPr/>
          <p:nvPr/>
        </p:nvSpPr>
        <p:spPr>
          <a:xfrm>
            <a:off x="5160514" y="904928"/>
            <a:ext cx="2531101" cy="6744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Commissions in last month</a:t>
            </a:r>
          </a:p>
        </p:txBody>
      </p:sp>
      <p:sp>
        <p:nvSpPr>
          <p:cNvPr id="41" name="Rounded Rectangle 200"/>
          <p:cNvSpPr/>
          <p:nvPr/>
        </p:nvSpPr>
        <p:spPr>
          <a:xfrm>
            <a:off x="5160514" y="1689333"/>
            <a:ext cx="2531101" cy="6744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Active Subscriptions</a:t>
            </a:r>
          </a:p>
        </p:txBody>
      </p:sp>
      <p:sp>
        <p:nvSpPr>
          <p:cNvPr id="42" name="Rounded Rectangle 200"/>
          <p:cNvSpPr/>
          <p:nvPr/>
        </p:nvSpPr>
        <p:spPr>
          <a:xfrm>
            <a:off x="2533164" y="919353"/>
            <a:ext cx="2531101" cy="6744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Transaction History like Sales, Orders in last week &amp; last month</a:t>
            </a:r>
          </a:p>
        </p:txBody>
      </p:sp>
      <p:sp>
        <p:nvSpPr>
          <p:cNvPr id="43" name="Rounded Rectangle 200"/>
          <p:cNvSpPr/>
          <p:nvPr/>
        </p:nvSpPr>
        <p:spPr>
          <a:xfrm>
            <a:off x="7825797" y="1688431"/>
            <a:ext cx="2531101" cy="6744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Demographics</a:t>
            </a:r>
          </a:p>
        </p:txBody>
      </p:sp>
      <p:sp>
        <p:nvSpPr>
          <p:cNvPr id="44" name="Rounded Rectangle 200"/>
          <p:cNvSpPr/>
          <p:nvPr/>
        </p:nvSpPr>
        <p:spPr>
          <a:xfrm>
            <a:off x="7814241" y="899708"/>
            <a:ext cx="2531101" cy="6744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Rank Growth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80833" y="5897825"/>
            <a:ext cx="8446400" cy="594803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 anchorCtr="0"/>
          <a:lstStyle/>
          <a:p>
            <a:pPr algn="ctr">
              <a:defRPr/>
            </a:pPr>
            <a:r>
              <a:rPr lang="en-US" kern="0" dirty="0">
                <a:latin typeface="Calibri"/>
                <a:cs typeface="Arial" charset="0"/>
              </a:rPr>
              <a:t>Churn Probability, Decile for each customer</a:t>
            </a:r>
          </a:p>
        </p:txBody>
      </p:sp>
      <p:sp>
        <p:nvSpPr>
          <p:cNvPr id="2" name="Left Brace 1"/>
          <p:cNvSpPr/>
          <p:nvPr/>
        </p:nvSpPr>
        <p:spPr>
          <a:xfrm>
            <a:off x="1301262" y="919353"/>
            <a:ext cx="211015" cy="44615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1230218" y="5721502"/>
            <a:ext cx="353102" cy="9706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flipV="1">
            <a:off x="1844366" y="5285111"/>
            <a:ext cx="8465236" cy="28920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5F5F5F"/>
              </a:solidFill>
            </a:endParaRPr>
          </a:p>
        </p:txBody>
      </p:sp>
      <p:sp>
        <p:nvSpPr>
          <p:cNvPr id="38" name="Pentagon 32"/>
          <p:cNvSpPr/>
          <p:nvPr/>
        </p:nvSpPr>
        <p:spPr>
          <a:xfrm rot="16200000">
            <a:off x="-1432264" y="2762796"/>
            <a:ext cx="4481186" cy="755013"/>
          </a:xfrm>
          <a:prstGeom prst="leftRightArrow">
            <a:avLst/>
          </a:prstGeom>
          <a:solidFill>
            <a:srgbClr val="C00000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One time activity</a:t>
            </a:r>
          </a:p>
        </p:txBody>
      </p:sp>
      <p:sp>
        <p:nvSpPr>
          <p:cNvPr id="39" name="Pentagon 32"/>
          <p:cNvSpPr/>
          <p:nvPr/>
        </p:nvSpPr>
        <p:spPr>
          <a:xfrm rot="16200000">
            <a:off x="192845" y="5718369"/>
            <a:ext cx="1211780" cy="735825"/>
          </a:xfrm>
          <a:prstGeom prst="leftRightArrow">
            <a:avLst/>
          </a:prstGeom>
          <a:solidFill>
            <a:srgbClr val="FFC000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Ongoing activity</a:t>
            </a:r>
          </a:p>
        </p:txBody>
      </p:sp>
      <p:sp>
        <p:nvSpPr>
          <p:cNvPr id="45" name="Rounded Rectangle 58"/>
          <p:cNvSpPr/>
          <p:nvPr/>
        </p:nvSpPr>
        <p:spPr>
          <a:xfrm>
            <a:off x="1680833" y="5580381"/>
            <a:ext cx="8446401" cy="282242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>
              <a:defRPr/>
            </a:pPr>
            <a:r>
              <a:rPr lang="en-US" sz="1400" b="1" kern="0" dirty="0">
                <a:solidFill>
                  <a:srgbClr val="FFFFFF"/>
                </a:solidFill>
                <a:latin typeface="Calibri"/>
                <a:cs typeface="Arial" charset="0"/>
              </a:rPr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237128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229</Words>
  <Application>Microsoft Office PowerPoint</Application>
  <PresentationFormat>Widescreen</PresentationFormat>
  <Paragraphs>42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Lato</vt:lpstr>
      <vt:lpstr>Lato Light</vt:lpstr>
      <vt:lpstr>Wingdings</vt:lpstr>
      <vt:lpstr>Office Theme</vt:lpstr>
      <vt:lpstr>PowerPoint Presentation</vt:lpstr>
      <vt:lpstr>PowerPoint Presentation</vt:lpstr>
      <vt:lpstr>Modelling Framework to predict churn for each customer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Mittal</dc:creator>
  <cp:lastModifiedBy>Anil Mittal</cp:lastModifiedBy>
  <cp:revision>10</cp:revision>
  <dcterms:created xsi:type="dcterms:W3CDTF">2017-06-19T12:25:57Z</dcterms:created>
  <dcterms:modified xsi:type="dcterms:W3CDTF">2017-06-19T13:24:09Z</dcterms:modified>
</cp:coreProperties>
</file>