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83" r:id="rId3"/>
    <p:sldId id="284" r:id="rId4"/>
    <p:sldId id="285" r:id="rId5"/>
    <p:sldId id="260" r:id="rId6"/>
    <p:sldId id="272" r:id="rId7"/>
    <p:sldId id="289" r:id="rId8"/>
    <p:sldId id="286" r:id="rId9"/>
    <p:sldId id="294" r:id="rId10"/>
    <p:sldId id="287" r:id="rId11"/>
    <p:sldId id="295" r:id="rId12"/>
    <p:sldId id="288" r:id="rId13"/>
    <p:sldId id="293" r:id="rId14"/>
    <p:sldId id="296" r:id="rId15"/>
    <p:sldId id="292" r:id="rId16"/>
    <p:sldId id="290" r:id="rId17"/>
    <p:sldId id="29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0"/>
    <p:restoredTop sz="94438"/>
  </p:normalViewPr>
  <p:slideViewPr>
    <p:cSldViewPr snapToGrid="0" snapToObjects="1">
      <p:cViewPr varScale="1">
        <p:scale>
          <a:sx n="108" d="100"/>
          <a:sy n="108" d="100"/>
        </p:scale>
        <p:origin x="12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Prediction – Churn Probability of each customer</a:t>
          </a:r>
          <a:endParaRPr lang="en-US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Identify the high risk customers in each clusters and target them with right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/>
      <dgm:spPr>
        <a:solidFill>
          <a:schemeClr val="accent2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Use statistical techniques such as logistic Regression to identify customers who are most likely to churn</a:t>
          </a:r>
          <a:endParaRPr lang="en-US" dirty="0">
            <a:solidFill>
              <a:schemeClr val="tx1"/>
            </a:solidFill>
          </a:endParaRP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2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3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NON Mandator , NON FIRM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1,088,127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From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Identification of homogeneous customer segments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Prediction – Churn Probability of each customer</a:t>
          </a:r>
          <a:endParaRPr lang="en-US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Use statistical techniques such as logistic Regression to identify customers who are most likely to churn</a:t>
          </a:r>
          <a:endParaRPr lang="en-US" sz="1400" kern="1200" dirty="0">
            <a:solidFill>
              <a:schemeClr val="tx1"/>
            </a:solidFill>
          </a:endParaRP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Prescriptive Analysis - Whom to Retain?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high risk customers in each clusters and target them with right strategies.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NON Mandator , NON FIRM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From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gif"/><Relationship Id="rId5" Type="http://schemas.openxmlformats.org/officeDocument/2006/relationships/image" Target="../media/image17.sv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9.jpg"/><Relationship Id="rId5" Type="http://schemas.openxmlformats.org/officeDocument/2006/relationships/image" Target="../media/image17.sv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gif"/><Relationship Id="rId3" Type="http://schemas.openxmlformats.org/officeDocument/2006/relationships/image" Target="../media/image7.svg"/><Relationship Id="rId7" Type="http://schemas.openxmlformats.org/officeDocument/2006/relationships/image" Target="../media/image17.svg"/><Relationship Id="rId12" Type="http://schemas.openxmlformats.org/officeDocument/2006/relationships/image" Target="../media/image2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gif"/><Relationship Id="rId5" Type="http://schemas.openxmlformats.org/officeDocument/2006/relationships/image" Target="../media/image17.sv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652105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3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60533" y="2919982"/>
            <a:ext cx="1634310" cy="125602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50"/>
              </a:spcBef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751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900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28,807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2,049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0 %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36500" y="3561173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16% Sweden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96,075</a:t>
            </a:r>
          </a:p>
        </p:txBody>
      </p:sp>
      <p:pic>
        <p:nvPicPr>
          <p:cNvPr id="58" name="Picture 57" descr="A close up of a map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3036" y="2802056"/>
            <a:ext cx="758781" cy="61402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13444" y="2884721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32% Germany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5272" y="3575523"/>
            <a:ext cx="531815" cy="336705"/>
          </a:xfrm>
          <a:prstGeom prst="rect">
            <a:avLst/>
          </a:prstGeom>
        </p:spPr>
      </p:pic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3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4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78511" y="2921270"/>
            <a:ext cx="1634310" cy="125602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50"/>
              </a:spcBef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239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290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1423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26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485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2713780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0 %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81,245</a:t>
            </a:r>
          </a:p>
        </p:txBody>
      </p:sp>
      <p:pic>
        <p:nvPicPr>
          <p:cNvPr id="58" name="Picture 57" descr="A close up of a map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1014" y="2803344"/>
            <a:ext cx="758781" cy="61402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31422" y="2886009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36% Germany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67806" y="3628091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10% Italy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2968" y="3622819"/>
            <a:ext cx="674871" cy="449914"/>
          </a:xfrm>
          <a:prstGeom prst="rect">
            <a:avLst/>
          </a:prstGeom>
        </p:spPr>
      </p:pic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4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95% doesn’t place second order ; Only 5% customers in this segment place order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60 days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509279" y="850605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9600" y="1143000"/>
            <a:ext cx="6324600" cy="31432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685801"/>
            <a:ext cx="4584589" cy="2534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3" y="685801"/>
            <a:ext cx="4216451" cy="25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681783"/>
            <a:ext cx="4395528" cy="27556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685801"/>
            <a:ext cx="43530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2044063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and direct selling industry is battling with high churn, specially in lower ranks and in customers with lower tenure.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wants to flag the high risk customers and will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444953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 Separate the customers with same behavior in one group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improve the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have unquantifiable results.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4274837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272383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Used for the Project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look right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</a:t>
            </a:r>
          </a:p>
        </p:txBody>
      </p:sp>
      <p:sp>
        <p:nvSpPr>
          <p:cNvPr id="20" name="Rounded Rectangle 181"/>
          <p:cNvSpPr/>
          <p:nvPr/>
        </p:nvSpPr>
        <p:spPr>
          <a:xfrm>
            <a:off x="2962258" y="247348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Created Date – </a:t>
            </a:r>
            <a:r>
              <a:rPr lang="en-US" sz="900" dirty="0">
                <a:solidFill>
                  <a:schemeClr val="tx1"/>
                </a:solidFill>
              </a:rPr>
              <a:t>Used to find the starting date of a customer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customers from analysis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Considered Document Type ‘O’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Orders with document State ‘S’ has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For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 – </a:t>
            </a:r>
            <a:r>
              <a:rPr lang="en-US" sz="900" dirty="0">
                <a:solidFill>
                  <a:schemeClr val="tx1"/>
                </a:solidFill>
              </a:rPr>
              <a:t>For Value of Orders in EURO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Not able to structure the product information in right format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3869" y="304168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36149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686122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 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Quali Level &amp; Historical.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this to find the network addition, deletion of a customer</a:t>
            </a: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 </a:t>
            </a:r>
            <a:r>
              <a:rPr lang="en-US" sz="900" dirty="0">
                <a:solidFill>
                  <a:schemeClr val="tx1"/>
                </a:solidFill>
              </a:rPr>
              <a:t>Amount of Commission in Euros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To find out the customers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Will use this information in Predictive Modelling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7050" y="4887718"/>
            <a:ext cx="250309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588518"/>
            <a:ext cx="1545771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 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588518"/>
            <a:ext cx="1506380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588518"/>
            <a:ext cx="1607223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588518"/>
            <a:ext cx="1647554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289258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313326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265064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10488" y="3152400"/>
            <a:ext cx="12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125619" y="3152400"/>
            <a:ext cx="111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Masters of the Trade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88965" y="3152400"/>
            <a:ext cx="1495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14241" y="3152400"/>
            <a:ext cx="8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sp>
        <p:nvSpPr>
          <p:cNvPr id="116" name="Right Brace 115"/>
          <p:cNvSpPr/>
          <p:nvPr/>
        </p:nvSpPr>
        <p:spPr>
          <a:xfrm rot="16200000">
            <a:off x="5046926" y="-63416"/>
            <a:ext cx="175150" cy="5030915"/>
          </a:xfrm>
          <a:prstGeom prst="rightBrac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456743" y="2464410"/>
            <a:ext cx="0" cy="82012"/>
          </a:xfrm>
          <a:prstGeom prst="lin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Straight Connector 117"/>
          <p:cNvCxnSpPr/>
          <p:nvPr/>
        </p:nvCxnSpPr>
        <p:spPr>
          <a:xfrm>
            <a:off x="5990309" y="2462616"/>
            <a:ext cx="0" cy="82012"/>
          </a:xfrm>
          <a:prstGeom prst="lin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344" y="2602827"/>
            <a:ext cx="575507" cy="575507"/>
          </a:xfrm>
          <a:prstGeom prst="rect">
            <a:avLst/>
          </a:prstGeom>
        </p:spPr>
      </p:pic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3211" y="2602827"/>
            <a:ext cx="576072" cy="576072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585" y="2602827"/>
            <a:ext cx="576072" cy="576072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241" y="2602827"/>
            <a:ext cx="576072" cy="576072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475025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280622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10211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975124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21%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75768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95265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775278" y="4509960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95266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06550" y="445048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23604" y="4692677"/>
            <a:ext cx="67335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</a:t>
            </a:r>
          </a:p>
        </p:txBody>
      </p:sp>
    </p:spTree>
    <p:extLst>
      <p:ext uri="{BB962C8B-B14F-4D97-AF65-F5344CB8AC3E}">
        <p14:creationId xmlns:p14="http://schemas.microsoft.com/office/powerpoint/2010/main" val="5643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78511" y="2712470"/>
            <a:ext cx="1634310" cy="125602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50"/>
              </a:spcBef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Masters of the Trade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2,700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520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72 %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54478" y="3353661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18% Sweden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18%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67,171</a:t>
            </a:r>
          </a:p>
        </p:txBody>
      </p:sp>
      <p:pic>
        <p:nvPicPr>
          <p:cNvPr id="58" name="Picture 57" descr="A close up of a map&#10;&#10;Description generated with high confiden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1014" y="2594544"/>
            <a:ext cx="758781" cy="61402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31422" y="2677209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21% Germany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3250" y="3368011"/>
            <a:ext cx="531815" cy="33670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573637" y="4002578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10% Finland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2111" y="3977012"/>
            <a:ext cx="559311" cy="3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Customer is increasing as customer’s tenure is increasing in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customers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2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78511" y="2712470"/>
            <a:ext cx="1634310" cy="125602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50"/>
              </a:spcBef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1,011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1,223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19,564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3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93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2,509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0 %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54478" y="3353661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25% Sweden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134,330</a:t>
            </a:r>
          </a:p>
        </p:txBody>
      </p:sp>
      <p:pic>
        <p:nvPicPr>
          <p:cNvPr id="58" name="Picture 57" descr="A close up of a map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1014" y="2594544"/>
            <a:ext cx="758781" cy="61402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31422" y="2677209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24% Germany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3250" y="3368011"/>
            <a:ext cx="531815" cy="33670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573637" y="4002578"/>
            <a:ext cx="16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US" b="1" dirty="0"/>
              <a:t>15% Finland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2111" y="3977012"/>
            <a:ext cx="559311" cy="373185"/>
          </a:xfrm>
          <a:prstGeom prst="rect">
            <a:avLst/>
          </a:prstGeom>
        </p:spPr>
      </p:pic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2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outperforming the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15936</TotalTime>
  <Words>1273</Words>
  <Application>Microsoft Office PowerPoint</Application>
  <PresentationFormat>On-screen Show (16:9)</PresentationFormat>
  <Paragraphs>237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Segmentation framework will identify different persona of customers</vt:lpstr>
      <vt:lpstr>Segment 1 – Behavioral &amp; Demographical Traits </vt:lpstr>
      <vt:lpstr>Evidence of Behavioral Traits of Segment 1 from Commissions &amp; Network</vt:lpstr>
      <vt:lpstr>Segment 2 – Behavioral &amp; Demographical Traits </vt:lpstr>
      <vt:lpstr>Evidence of Behavioral Traits of Segment 2</vt:lpstr>
      <vt:lpstr>Segment 3 – Behavioral &amp; Demographical Traits </vt:lpstr>
      <vt:lpstr>Evidence of Behavioral Traits of Segment 3</vt:lpstr>
      <vt:lpstr>Segment 4 – Behavioral &amp; Demographical Traits </vt:lpstr>
      <vt:lpstr>Evidence of Behavioral Traits of Segment 4</vt:lpstr>
      <vt:lpstr>Churn Profiling</vt:lpstr>
      <vt:lpstr>PowerPoint Presentation</vt:lpstr>
      <vt:lpstr>Evidence of Behavioral Traits from Sales &amp; Order</vt:lpstr>
      <vt:lpstr>Evidence of Behavioral Traits from Commission &amp; Network Expansion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218</cp:revision>
  <cp:lastPrinted>2017-03-27T17:07:53Z</cp:lastPrinted>
  <dcterms:created xsi:type="dcterms:W3CDTF">2017-02-22T00:20:19Z</dcterms:created>
  <dcterms:modified xsi:type="dcterms:W3CDTF">2017-06-17T14:53:04Z</dcterms:modified>
</cp:coreProperties>
</file>