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83" r:id="rId3"/>
    <p:sldId id="284" r:id="rId4"/>
    <p:sldId id="285" r:id="rId5"/>
    <p:sldId id="272" r:id="rId6"/>
    <p:sldId id="289" r:id="rId7"/>
    <p:sldId id="302" r:id="rId8"/>
    <p:sldId id="297" r:id="rId9"/>
    <p:sldId id="286" r:id="rId10"/>
    <p:sldId id="294" r:id="rId11"/>
    <p:sldId id="299" r:id="rId12"/>
    <p:sldId id="287" r:id="rId13"/>
    <p:sldId id="295" r:id="rId14"/>
    <p:sldId id="300" r:id="rId15"/>
    <p:sldId id="288" r:id="rId16"/>
    <p:sldId id="293" r:id="rId17"/>
    <p:sldId id="301" r:id="rId18"/>
    <p:sldId id="260" r:id="rId19"/>
    <p:sldId id="296" r:id="rId20"/>
    <p:sldId id="292" r:id="rId21"/>
    <p:sldId id="290" r:id="rId22"/>
    <p:sldId id="291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831"/>
    <a:srgbClr val="B77B3E"/>
    <a:srgbClr val="F69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00"/>
    <p:restoredTop sz="94438"/>
  </p:normalViewPr>
  <p:slideViewPr>
    <p:cSldViewPr snapToGrid="0" snapToObjects="1">
      <p:cViewPr varScale="1">
        <p:scale>
          <a:sx n="108" d="100"/>
          <a:sy n="108" d="100"/>
        </p:scale>
        <p:origin x="12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384-4A43-82DA-E823D68212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384-4A43-82DA-E823D68212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384-4A43-82DA-E823D68212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384-4A43-82DA-E823D68212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384-4A43-82DA-E823D68212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384-4A43-82DA-E823D68212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384-4A43-82DA-E823D68212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384-4A43-82DA-E823D68212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384-4A43-82DA-E823D68212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0384-4A43-82DA-E823D68212D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0384-4A43-82DA-E823D68212D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384-4A43-82DA-E823D68212D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384-4A43-82DA-E823D68212D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384-4A43-82DA-E823D68212D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384-4A43-82DA-E823D68212D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384-4A43-82DA-E823D68212D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0384-4A43-82DA-E823D68212D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0384-4A43-82DA-E823D68212D2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0384-4A43-82DA-E823D68212D2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0384-4A43-82DA-E823D68212D2}"/>
                </c:ext>
              </c:extLst>
            </c:dLbl>
            <c:dLbl>
              <c:idx val="9"/>
              <c:layout>
                <c:manualLayout>
                  <c:x val="9.8282422236075612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17233818439783"/>
                      <c:h val="0.1615446907346863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0384-4A43-82DA-E823D68212D2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384-4A43-82DA-E823D68212D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Segments!$P$32:$P$42</c:f>
              <c:numCache>
                <c:formatCode>0%</c:formatCode>
                <c:ptCount val="11"/>
                <c:pt idx="0">
                  <c:v>0.20555166713824069</c:v>
                </c:pt>
                <c:pt idx="1">
                  <c:v>0.17573826152998467</c:v>
                </c:pt>
                <c:pt idx="2">
                  <c:v>0.10054950782564667</c:v>
                </c:pt>
                <c:pt idx="3">
                  <c:v>7.3252818275230447E-2</c:v>
                </c:pt>
                <c:pt idx="4">
                  <c:v>5.1421423359294727E-2</c:v>
                </c:pt>
                <c:pt idx="5">
                  <c:v>3.4638352370031718E-2</c:v>
                </c:pt>
                <c:pt idx="6">
                  <c:v>3.4593676937052315E-2</c:v>
                </c:pt>
                <c:pt idx="7">
                  <c:v>3.5219132998763981E-2</c:v>
                </c:pt>
                <c:pt idx="8">
                  <c:v>4.6224181322690655E-2</c:v>
                </c:pt>
                <c:pt idx="9">
                  <c:v>3.5516969218626675E-2</c:v>
                </c:pt>
                <c:pt idx="10">
                  <c:v>1.4013194144539918E-2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384-4A43-82DA-E823D68212D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5C0-48D5-B226-B9C059CE46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5C0-48D5-B226-B9C059CE46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5C0-48D5-B226-B9C059CE46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5C0-48D5-B226-B9C059CE462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5C0-48D5-B226-B9C059CE462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5C0-48D5-B226-B9C059CE462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5C0-48D5-B226-B9C059CE462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5C0-48D5-B226-B9C059CE462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95C0-48D5-B226-B9C059CE462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95C0-48D5-B226-B9C059CE462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95C0-48D5-B226-B9C059CE4626}"/>
              </c:ext>
            </c:extLst>
          </c:dPt>
          <c:dLbls>
            <c:dLbl>
              <c:idx val="0"/>
              <c:layout>
                <c:manualLayout>
                  <c:x val="9.4893029675638368E-2"/>
                  <c:y val="0.1783893985728848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C0-48D5-B226-B9C059CE462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5C0-48D5-B226-B9C059CE462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5C0-48D5-B226-B9C059CE462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5C0-48D5-B226-B9C059CE462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5C0-48D5-B226-B9C059CE462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5C0-48D5-B226-B9C059CE4626}"/>
                </c:ext>
              </c:extLst>
            </c:dLbl>
            <c:dLbl>
              <c:idx val="6"/>
              <c:layout>
                <c:manualLayout>
                  <c:x val="-0.14665286404416839"/>
                  <c:y val="-1.825019267204701E-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5C0-48D5-B226-B9C059CE4626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5C0-48D5-B226-B9C059CE4626}"/>
                </c:ext>
              </c:extLst>
            </c:dLbl>
            <c:dLbl>
              <c:idx val="8"/>
              <c:layout>
                <c:manualLayout>
                  <c:x val="0.18547273982056586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541925465838503"/>
                      <c:h val="0.1746304791029561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95C0-48D5-B226-B9C059CE462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5C0-48D5-B226-B9C059CE462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5C0-48D5-B226-B9C059CE462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Segments!$O$32:$O$42</c:f>
              <c:numCache>
                <c:formatCode>0%</c:formatCode>
                <c:ptCount val="11"/>
                <c:pt idx="0">
                  <c:v>0.23548812173822412</c:v>
                </c:pt>
                <c:pt idx="1">
                  <c:v>0.24754878239441339</c:v>
                </c:pt>
                <c:pt idx="2">
                  <c:v>0.14677526224492074</c:v>
                </c:pt>
                <c:pt idx="3">
                  <c:v>8.9941260115693006E-2</c:v>
                </c:pt>
                <c:pt idx="4">
                  <c:v>1.712316019088601E-2</c:v>
                </c:pt>
                <c:pt idx="5">
                  <c:v>6.8172512116497053E-2</c:v>
                </c:pt>
                <c:pt idx="6">
                  <c:v>4.180284542253259E-2</c:v>
                </c:pt>
                <c:pt idx="7">
                  <c:v>1.8686579164836473E-2</c:v>
                </c:pt>
                <c:pt idx="8">
                  <c:v>3.9867183835736779E-2</c:v>
                </c:pt>
                <c:pt idx="9">
                  <c:v>6.5514699860781261E-3</c:v>
                </c:pt>
                <c:pt idx="10">
                  <c:v>2.8811578234229944E-3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95C0-48D5-B226-B9C059CE462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944-4802-8DC0-58E012CD3D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944-4802-8DC0-58E012CD3D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944-4802-8DC0-58E012CD3D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944-4802-8DC0-58E012CD3DB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944-4802-8DC0-58E012CD3DB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944-4802-8DC0-58E012CD3DB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944-4802-8DC0-58E012CD3DB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944-4802-8DC0-58E012CD3DB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944-4802-8DC0-58E012CD3DB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944-4802-8DC0-58E012CD3DB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944-4802-8DC0-58E012CD3DB8}"/>
              </c:ext>
            </c:extLst>
          </c:dPt>
          <c:dLbls>
            <c:dLbl>
              <c:idx val="0"/>
              <c:layout>
                <c:manualLayout>
                  <c:x val="5.6053583287272744E-2"/>
                  <c:y val="-5.728240828675483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44-4802-8DC0-58E012CD3DB8}"/>
                </c:ext>
              </c:extLst>
            </c:dLbl>
            <c:dLbl>
              <c:idx val="1"/>
              <c:layout>
                <c:manualLayout>
                  <c:x val="0.12935442297062941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44-4802-8DC0-58E012CD3DB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944-4802-8DC0-58E012CD3DB8}"/>
                </c:ext>
              </c:extLst>
            </c:dLbl>
            <c:dLbl>
              <c:idx val="3"/>
              <c:layout>
                <c:manualLayout>
                  <c:x val="4.0962233940699332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323625074523088"/>
                      <c:h val="0.174456756793327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944-4802-8DC0-58E012CD3DB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944-4802-8DC0-58E012CD3DB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8944-4802-8DC0-58E012CD3DB8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6084384-3C77-4BFC-86FB-067122F7A989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944-4802-8DC0-58E012CD3DB8}"/>
                </c:ext>
              </c:extLst>
            </c:dLbl>
            <c:dLbl>
              <c:idx val="7"/>
              <c:layout>
                <c:manualLayout>
                  <c:x val="-0.15841543317960827"/>
                  <c:y val="3.818827219116988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899926369161703"/>
                      <c:h val="0.174456756793327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8944-4802-8DC0-58E012CD3DB8}"/>
                </c:ext>
              </c:extLst>
            </c:dLbl>
            <c:dLbl>
              <c:idx val="8"/>
              <c:layout>
                <c:manualLayout>
                  <c:x val="-6.0365270019257067E-2"/>
                  <c:y val="-2.54588481274465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944-4802-8DC0-58E012CD3DB8}"/>
                </c:ext>
              </c:extLst>
            </c:dLbl>
            <c:dLbl>
              <c:idx val="9"/>
              <c:layout>
                <c:manualLayout>
                  <c:x val="0.12504277862806906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32541770274694"/>
                      <c:h val="0.174456756793327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8944-4802-8DC0-58E012CD3DB8}"/>
                </c:ext>
              </c:extLst>
            </c:dLbl>
            <c:dLbl>
              <c:idx val="10"/>
              <c:layout>
                <c:manualLayout>
                  <c:x val="0.21559070495104909"/>
                  <c:y val="-1.90941360955849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944-4802-8DC0-58E012CD3DB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Segments!$N$32:$N$42</c:f>
              <c:numCache>
                <c:formatCode>0%</c:formatCode>
                <c:ptCount val="11"/>
                <c:pt idx="0">
                  <c:v>0.32281939976890167</c:v>
                </c:pt>
                <c:pt idx="1">
                  <c:v>0.15866670830600751</c:v>
                </c:pt>
                <c:pt idx="2">
                  <c:v>5.8097290319894239E-2</c:v>
                </c:pt>
                <c:pt idx="3">
                  <c:v>7.9572780362886855E-2</c:v>
                </c:pt>
                <c:pt idx="4">
                  <c:v>4.5657537241185472E-2</c:v>
                </c:pt>
                <c:pt idx="5">
                  <c:v>3.3332292349812102E-2</c:v>
                </c:pt>
                <c:pt idx="6">
                  <c:v>4.9238520554219629E-2</c:v>
                </c:pt>
                <c:pt idx="7">
                  <c:v>3.5185243017603028E-2</c:v>
                </c:pt>
                <c:pt idx="8">
                  <c:v>3.1000489262254977E-2</c:v>
                </c:pt>
                <c:pt idx="9">
                  <c:v>1.003508114466548E-2</c:v>
                </c:pt>
                <c:pt idx="10">
                  <c:v>2.7284178091460814E-2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944-4802-8DC0-58E012CD3DB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389-4716-A3CB-329B6CD923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389-4716-A3CB-329B6CD923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389-4716-A3CB-329B6CD923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389-4716-A3CB-329B6CD923A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389-4716-A3CB-329B6CD923A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389-4716-A3CB-329B6CD923A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389-4716-A3CB-329B6CD923A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A389-4716-A3CB-329B6CD923A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A389-4716-A3CB-329B6CD923A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A389-4716-A3CB-329B6CD923A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A389-4716-A3CB-329B6CD923A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389-4716-A3CB-329B6CD923A2}"/>
                </c:ext>
              </c:extLst>
            </c:dLbl>
            <c:dLbl>
              <c:idx val="1"/>
              <c:layout>
                <c:manualLayout>
                  <c:x val="0.10868891597340465"/>
                  <c:y val="-1.0635912019231183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89-4716-A3CB-329B6CD923A2}"/>
                </c:ext>
              </c:extLst>
            </c:dLbl>
            <c:dLbl>
              <c:idx val="2"/>
              <c:layout>
                <c:manualLayout>
                  <c:x val="4.8722617505319352E-2"/>
                  <c:y val="-1.0635912019231183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389-4716-A3CB-329B6CD923A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268095391271245"/>
                      <c:h val="0.159018390671230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A389-4716-A3CB-329B6CD923A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389-4716-A3CB-329B6CD923A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A389-4716-A3CB-329B6CD923A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A389-4716-A3CB-329B6CD923A2}"/>
                </c:ext>
              </c:extLst>
            </c:dLbl>
            <c:dLbl>
              <c:idx val="7"/>
              <c:layout>
                <c:manualLayout>
                  <c:x val="-9.7445235010638703E-2"/>
                  <c:y val="-2.320589429715148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389-4716-A3CB-329B6CD923A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389-4716-A3CB-329B6CD923A2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A389-4716-A3CB-329B6CD923A2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389-4716-A3CB-329B6CD923A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Segments!$Q$32:$Q$42</c:f>
              <c:numCache>
                <c:formatCode>0%</c:formatCode>
                <c:ptCount val="11"/>
                <c:pt idx="0">
                  <c:v>0.35907663896583564</c:v>
                </c:pt>
                <c:pt idx="1">
                  <c:v>6.297322253000924E-2</c:v>
                </c:pt>
                <c:pt idx="2">
                  <c:v>5.7248384118190214E-2</c:v>
                </c:pt>
                <c:pt idx="3">
                  <c:v>6.1865189289012003E-2</c:v>
                </c:pt>
                <c:pt idx="4">
                  <c:v>9.5918744228993533E-2</c:v>
                </c:pt>
                <c:pt idx="5">
                  <c:v>3.8633425669436748E-2</c:v>
                </c:pt>
                <c:pt idx="6">
                  <c:v>5.2274546014158201E-2</c:v>
                </c:pt>
                <c:pt idx="7">
                  <c:v>5.1671283471837491E-2</c:v>
                </c:pt>
                <c:pt idx="8">
                  <c:v>8.8888888888888889E-3</c:v>
                </c:pt>
                <c:pt idx="9">
                  <c:v>1.7149892274546014E-2</c:v>
                </c:pt>
                <c:pt idx="10">
                  <c:v>1.9993844259772239E-2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A389-4716-A3CB-329B6CD923A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F28E7-3D61-461B-8177-3601850FC6D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00F79-3CD4-4901-90DB-34F0A087E834}">
      <dgm:prSet phldrT="[Text]"/>
      <dgm:spPr>
        <a:solidFill>
          <a:schemeClr val="accent1"/>
        </a:solidFill>
      </dgm:spPr>
      <dgm:t>
        <a:bodyPr/>
        <a:lstStyle/>
        <a:p>
          <a:r>
            <a:rPr lang="en-US" sz="1800" dirty="0"/>
            <a:t>Segmentation – Know your customers</a:t>
          </a:r>
        </a:p>
      </dgm:t>
    </dgm:pt>
    <dgm:pt modelId="{53B97C09-6BC9-4E5D-90DA-41D0265DB9CF}" type="parTrans" cxnId="{FCB40E33-784D-4DF0-AA59-938E1F00DE84}">
      <dgm:prSet/>
      <dgm:spPr/>
      <dgm:t>
        <a:bodyPr/>
        <a:lstStyle/>
        <a:p>
          <a:endParaRPr lang="en-US"/>
        </a:p>
      </dgm:t>
    </dgm:pt>
    <dgm:pt modelId="{7BDB47F7-F51E-499A-8F4B-266C4924A81A}" type="sibTrans" cxnId="{FCB40E33-784D-4DF0-AA59-938E1F00DE84}">
      <dgm:prSet/>
      <dgm:spPr/>
      <dgm:t>
        <a:bodyPr/>
        <a:lstStyle/>
        <a:p>
          <a:endParaRPr lang="en-US"/>
        </a:p>
      </dgm:t>
    </dgm:pt>
    <dgm:pt modelId="{490E31B5-A98B-46FD-8046-4AFAEA64760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500" dirty="0"/>
            <a:t>Identification of homogeneous customer segments</a:t>
          </a:r>
        </a:p>
      </dgm:t>
    </dgm:pt>
    <dgm:pt modelId="{4F981F0A-AF1E-4C79-B3D6-622103739CA0}" type="parTrans" cxnId="{3810F3A9-E364-4DF1-9AC3-730B7D06F357}">
      <dgm:prSet/>
      <dgm:spPr/>
      <dgm:t>
        <a:bodyPr/>
        <a:lstStyle/>
        <a:p>
          <a:endParaRPr lang="en-US"/>
        </a:p>
      </dgm:t>
    </dgm:pt>
    <dgm:pt modelId="{E1D2AC7F-A0BC-4A31-ABD4-367D405209FF}" type="sibTrans" cxnId="{3810F3A9-E364-4DF1-9AC3-730B7D06F357}">
      <dgm:prSet/>
      <dgm:spPr/>
      <dgm:t>
        <a:bodyPr/>
        <a:lstStyle/>
        <a:p>
          <a:endParaRPr lang="en-US"/>
        </a:p>
      </dgm:t>
    </dgm:pt>
    <dgm:pt modelId="{2AB67309-5941-44BA-9FBD-CF87E251FEA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500" dirty="0"/>
            <a:t>Understanding the patterns &amp; profiles of customers in each segment</a:t>
          </a:r>
        </a:p>
      </dgm:t>
    </dgm:pt>
    <dgm:pt modelId="{714B72B2-510D-4BBB-A4EF-AFB96B3EA03E}" type="parTrans" cxnId="{825AC74A-7C82-44C3-BA96-AF7E4515F5E0}">
      <dgm:prSet/>
      <dgm:spPr/>
      <dgm:t>
        <a:bodyPr/>
        <a:lstStyle/>
        <a:p>
          <a:endParaRPr lang="en-US"/>
        </a:p>
      </dgm:t>
    </dgm:pt>
    <dgm:pt modelId="{B03BF288-2603-41C2-84AF-6FFFC8337DE1}" type="sibTrans" cxnId="{825AC74A-7C82-44C3-BA96-AF7E4515F5E0}">
      <dgm:prSet/>
      <dgm:spPr/>
      <dgm:t>
        <a:bodyPr/>
        <a:lstStyle/>
        <a:p>
          <a:endParaRPr lang="en-US"/>
        </a:p>
      </dgm:t>
    </dgm:pt>
    <dgm:pt modelId="{F4DB7418-D957-489C-936B-338E9E467B29}">
      <dgm:prSet phldrT="[Text]"/>
      <dgm:spPr>
        <a:solidFill>
          <a:schemeClr val="accent2"/>
        </a:solidFill>
      </dgm:spPr>
      <dgm:t>
        <a:bodyPr/>
        <a:lstStyle/>
        <a:p>
          <a:r>
            <a:rPr lang="en-US" sz="1700">
              <a:solidFill>
                <a:schemeClr val="tx1"/>
              </a:solidFill>
            </a:rPr>
            <a:t>Prediction – Churn Probability of each customer</a:t>
          </a:r>
          <a:endParaRPr lang="en-US" sz="1700" dirty="0">
            <a:solidFill>
              <a:schemeClr val="tx1"/>
            </a:solidFill>
          </a:endParaRPr>
        </a:p>
      </dgm:t>
    </dgm:pt>
    <dgm:pt modelId="{771D3614-E387-4C75-9486-5D7D7F43301C}" type="parTrans" cxnId="{A301A0C7-34EC-4389-9BA5-FBFA68DC4F3B}">
      <dgm:prSet/>
      <dgm:spPr/>
      <dgm:t>
        <a:bodyPr/>
        <a:lstStyle/>
        <a:p>
          <a:endParaRPr lang="en-US"/>
        </a:p>
      </dgm:t>
    </dgm:pt>
    <dgm:pt modelId="{631FE412-595C-4104-BC40-2456CFF1171D}" type="sibTrans" cxnId="{A301A0C7-34EC-4389-9BA5-FBFA68DC4F3B}">
      <dgm:prSet/>
      <dgm:spPr/>
      <dgm:t>
        <a:bodyPr/>
        <a:lstStyle/>
        <a:p>
          <a:endParaRPr lang="en-US"/>
        </a:p>
      </dgm:t>
    </dgm:pt>
    <dgm:pt modelId="{626696CB-7164-4C56-8F23-1DB9BF8A5AD5}">
      <dgm:prSet phldrT="[Text]"/>
      <dgm:spPr>
        <a:solidFill>
          <a:srgbClr val="C00000"/>
        </a:solidFill>
      </dgm:spPr>
      <dgm:t>
        <a:bodyPr/>
        <a:lstStyle/>
        <a:p>
          <a:r>
            <a:rPr lang="en-US" sz="1700" dirty="0"/>
            <a:t>Prescriptive Analysis - Whom to Retain?</a:t>
          </a:r>
        </a:p>
      </dgm:t>
    </dgm:pt>
    <dgm:pt modelId="{E21F8FEC-27B3-4D14-94BD-553C4ED85F05}" type="parTrans" cxnId="{FD44BF07-5F19-434E-962D-1542C5F9D7EB}">
      <dgm:prSet/>
      <dgm:spPr/>
      <dgm:t>
        <a:bodyPr/>
        <a:lstStyle/>
        <a:p>
          <a:endParaRPr lang="en-US"/>
        </a:p>
      </dgm:t>
    </dgm:pt>
    <dgm:pt modelId="{03884342-D411-4DC9-86C9-C48D5261536E}" type="sibTrans" cxnId="{FD44BF07-5F19-434E-962D-1542C5F9D7EB}">
      <dgm:prSet/>
      <dgm:spPr/>
      <dgm:t>
        <a:bodyPr/>
        <a:lstStyle/>
        <a:p>
          <a:endParaRPr lang="en-US"/>
        </a:p>
      </dgm:t>
    </dgm:pt>
    <dgm:pt modelId="{6D5600C4-1474-4F6E-9713-967526A47237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500" dirty="0"/>
            <a:t>Identify the high risk customers in each segment and target them with personalized strategies.</a:t>
          </a:r>
        </a:p>
      </dgm:t>
    </dgm:pt>
    <dgm:pt modelId="{0EC7CF58-0FE6-496D-BD3C-C36B806AC194}" type="parTrans" cxnId="{98D58029-0473-4382-BC69-B6D047A03EA3}">
      <dgm:prSet/>
      <dgm:spPr/>
      <dgm:t>
        <a:bodyPr/>
        <a:lstStyle/>
        <a:p>
          <a:endParaRPr lang="en-US"/>
        </a:p>
      </dgm:t>
    </dgm:pt>
    <dgm:pt modelId="{ABFDAD41-6CE3-46DA-B2BE-7C49E1794A13}" type="sibTrans" cxnId="{98D58029-0473-4382-BC69-B6D047A03EA3}">
      <dgm:prSet/>
      <dgm:spPr/>
      <dgm:t>
        <a:bodyPr/>
        <a:lstStyle/>
        <a:p>
          <a:endParaRPr lang="en-US"/>
        </a:p>
      </dgm:t>
    </dgm:pt>
    <dgm:pt modelId="{358C8231-7427-4BA3-BF8C-4B7C98FEB15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500" dirty="0">
              <a:solidFill>
                <a:schemeClr val="tx1"/>
              </a:solidFill>
            </a:rPr>
            <a:t>Use statistical techniques to identify customers who are most likely to churn</a:t>
          </a:r>
        </a:p>
      </dgm:t>
    </dgm:pt>
    <dgm:pt modelId="{6FBD1F3F-CDDE-4F92-AD60-C8160B32FE13}" type="parTrans" cxnId="{D8A43EE7-00E7-4102-AC6C-65829DED4B1B}">
      <dgm:prSet/>
      <dgm:spPr/>
      <dgm:t>
        <a:bodyPr/>
        <a:lstStyle/>
        <a:p>
          <a:endParaRPr lang="en-US"/>
        </a:p>
      </dgm:t>
    </dgm:pt>
    <dgm:pt modelId="{FDB419E0-3E7A-48BF-9445-3D19B1E074E8}" type="sibTrans" cxnId="{D8A43EE7-00E7-4102-AC6C-65829DED4B1B}">
      <dgm:prSet/>
      <dgm:spPr/>
      <dgm:t>
        <a:bodyPr/>
        <a:lstStyle/>
        <a:p>
          <a:endParaRPr lang="en-US"/>
        </a:p>
      </dgm:t>
    </dgm:pt>
    <dgm:pt modelId="{41B07DD5-B18B-4B3A-B06B-1407D289FAB5}">
      <dgm:prSet phldrT="[Text]" custT="1"/>
      <dgm:spPr>
        <a:solidFill>
          <a:schemeClr val="accent1"/>
        </a:solidFill>
      </dgm:spPr>
      <dgm:t>
        <a:bodyPr/>
        <a:lstStyle/>
        <a:p>
          <a:endParaRPr lang="en-US" sz="1500" dirty="0"/>
        </a:p>
      </dgm:t>
    </dgm:pt>
    <dgm:pt modelId="{025DB4AD-C14B-4EAF-9B0F-9EF87DE72723}" type="parTrans" cxnId="{1B25E41C-18E9-4764-A9E9-81FAD655DCC6}">
      <dgm:prSet/>
      <dgm:spPr/>
      <dgm:t>
        <a:bodyPr/>
        <a:lstStyle/>
        <a:p>
          <a:endParaRPr lang="en-US"/>
        </a:p>
      </dgm:t>
    </dgm:pt>
    <dgm:pt modelId="{50EC6FED-B173-424F-8166-3473D695765E}" type="sibTrans" cxnId="{1B25E41C-18E9-4764-A9E9-81FAD655DCC6}">
      <dgm:prSet/>
      <dgm:spPr/>
      <dgm:t>
        <a:bodyPr/>
        <a:lstStyle/>
        <a:p>
          <a:endParaRPr lang="en-US"/>
        </a:p>
      </dgm:t>
    </dgm:pt>
    <dgm:pt modelId="{7FC71E90-D95A-4015-BE74-301331A3A08D}">
      <dgm:prSet phldrT="[Text]"/>
      <dgm:spPr>
        <a:solidFill>
          <a:srgbClr val="C00000"/>
        </a:solidFill>
      </dgm:spPr>
      <dgm:t>
        <a:bodyPr/>
        <a:lstStyle/>
        <a:p>
          <a:endParaRPr lang="en-US" sz="1300" dirty="0"/>
        </a:p>
      </dgm:t>
    </dgm:pt>
    <dgm:pt modelId="{86107F74-C0D5-4FF0-A1E5-D60B8B6352C5}" type="parTrans" cxnId="{68DED97F-F969-4F46-8983-60A335E42B20}">
      <dgm:prSet/>
      <dgm:spPr/>
      <dgm:t>
        <a:bodyPr/>
        <a:lstStyle/>
        <a:p>
          <a:endParaRPr lang="en-US"/>
        </a:p>
      </dgm:t>
    </dgm:pt>
    <dgm:pt modelId="{E930F8B0-74CA-4A92-8A57-0B573D995D7A}" type="sibTrans" cxnId="{68DED97F-F969-4F46-8983-60A335E42B20}">
      <dgm:prSet/>
      <dgm:spPr/>
      <dgm:t>
        <a:bodyPr/>
        <a:lstStyle/>
        <a:p>
          <a:endParaRPr lang="en-US"/>
        </a:p>
      </dgm:t>
    </dgm:pt>
    <dgm:pt modelId="{3D3B9712-ABE3-4F82-A67A-6E45F7082662}">
      <dgm:prSet phldrT="[Text]"/>
      <dgm:spPr>
        <a:solidFill>
          <a:schemeClr val="accent2"/>
        </a:solidFill>
      </dgm:spPr>
      <dgm:t>
        <a:bodyPr/>
        <a:lstStyle/>
        <a:p>
          <a:endParaRPr lang="en-US" sz="1300" dirty="0">
            <a:solidFill>
              <a:schemeClr val="tx1"/>
            </a:solidFill>
          </a:endParaRPr>
        </a:p>
      </dgm:t>
    </dgm:pt>
    <dgm:pt modelId="{41B6ABDE-1C3F-4816-953B-E8B0101C1607}" type="parTrans" cxnId="{AA5E2A95-3BCC-4E7C-9D5B-30F78F16C78B}">
      <dgm:prSet/>
      <dgm:spPr/>
      <dgm:t>
        <a:bodyPr/>
        <a:lstStyle/>
        <a:p>
          <a:endParaRPr lang="en-US"/>
        </a:p>
      </dgm:t>
    </dgm:pt>
    <dgm:pt modelId="{8AEDB616-A026-4103-BC51-442E2D2B94AD}" type="sibTrans" cxnId="{AA5E2A95-3BCC-4E7C-9D5B-30F78F16C78B}">
      <dgm:prSet/>
      <dgm:spPr/>
      <dgm:t>
        <a:bodyPr/>
        <a:lstStyle/>
        <a:p>
          <a:endParaRPr lang="en-US"/>
        </a:p>
      </dgm:t>
    </dgm:pt>
    <dgm:pt modelId="{F4B395B0-E5C9-466D-805B-26C9E5349251}">
      <dgm:prSet phldrT="[Text]"/>
      <dgm:spPr>
        <a:solidFill>
          <a:schemeClr val="accent1"/>
        </a:solidFill>
      </dgm:spPr>
      <dgm:t>
        <a:bodyPr/>
        <a:lstStyle/>
        <a:p>
          <a:endParaRPr lang="en-US" sz="1400" dirty="0"/>
        </a:p>
      </dgm:t>
    </dgm:pt>
    <dgm:pt modelId="{0ED9C094-6DE0-412F-8C4E-E564C228F233}" type="parTrans" cxnId="{379EAEEB-9788-43A1-97C9-4E690F8C5D4B}">
      <dgm:prSet/>
      <dgm:spPr/>
      <dgm:t>
        <a:bodyPr/>
        <a:lstStyle/>
        <a:p>
          <a:endParaRPr lang="en-US"/>
        </a:p>
      </dgm:t>
    </dgm:pt>
    <dgm:pt modelId="{72470FC2-E2A8-4C31-AC9E-CBED7ABBC2DA}" type="sibTrans" cxnId="{379EAEEB-9788-43A1-97C9-4E690F8C5D4B}">
      <dgm:prSet/>
      <dgm:spPr/>
      <dgm:t>
        <a:bodyPr/>
        <a:lstStyle/>
        <a:p>
          <a:endParaRPr lang="en-US"/>
        </a:p>
      </dgm:t>
    </dgm:pt>
    <dgm:pt modelId="{4E6ADC9B-FB7E-413D-9EDE-BA7F4F66AFD5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500" dirty="0"/>
            <a:t>Identify the influencing factors for each customer.</a:t>
          </a:r>
        </a:p>
      </dgm:t>
    </dgm:pt>
    <dgm:pt modelId="{E2CE8C5D-5613-4CA8-9869-D6E49C8E2819}" type="parTrans" cxnId="{A3D6A4B7-74CF-4305-A34D-521927085493}">
      <dgm:prSet/>
      <dgm:spPr/>
      <dgm:t>
        <a:bodyPr/>
        <a:lstStyle/>
        <a:p>
          <a:endParaRPr lang="en-US"/>
        </a:p>
      </dgm:t>
    </dgm:pt>
    <dgm:pt modelId="{80ED5742-3E13-440A-B59E-71F7F7238A1D}" type="sibTrans" cxnId="{A3D6A4B7-74CF-4305-A34D-521927085493}">
      <dgm:prSet/>
      <dgm:spPr/>
      <dgm:t>
        <a:bodyPr/>
        <a:lstStyle/>
        <a:p>
          <a:endParaRPr lang="en-US"/>
        </a:p>
      </dgm:t>
    </dgm:pt>
    <dgm:pt modelId="{4E1D7077-50CC-4660-9712-DD59C4EE1F9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500" dirty="0">
              <a:solidFill>
                <a:schemeClr val="tx1"/>
              </a:solidFill>
            </a:rPr>
            <a:t>Calculate current customer value to date as well as future value</a:t>
          </a:r>
        </a:p>
      </dgm:t>
    </dgm:pt>
    <dgm:pt modelId="{C3116CD8-F416-45D3-812D-641C7D47F4A1}" type="parTrans" cxnId="{F14AB9E8-4647-4A96-B77E-0E1C68AA05CB}">
      <dgm:prSet/>
      <dgm:spPr/>
      <dgm:t>
        <a:bodyPr/>
        <a:lstStyle/>
        <a:p>
          <a:endParaRPr lang="en-US"/>
        </a:p>
      </dgm:t>
    </dgm:pt>
    <dgm:pt modelId="{C4426837-EFDE-4531-A393-02C167DD7ACE}" type="sibTrans" cxnId="{F14AB9E8-4647-4A96-B77E-0E1C68AA05CB}">
      <dgm:prSet/>
      <dgm:spPr/>
      <dgm:t>
        <a:bodyPr/>
        <a:lstStyle/>
        <a:p>
          <a:endParaRPr lang="en-US"/>
        </a:p>
      </dgm:t>
    </dgm:pt>
    <dgm:pt modelId="{554D91AC-5F96-411C-945F-E10B7E903EA8}">
      <dgm:prSet phldrT="[Text]" custT="1"/>
      <dgm:spPr>
        <a:solidFill>
          <a:schemeClr val="accent2"/>
        </a:solidFill>
      </dgm:spPr>
      <dgm:t>
        <a:bodyPr/>
        <a:lstStyle/>
        <a:p>
          <a:endParaRPr lang="en-US" sz="1500" dirty="0">
            <a:solidFill>
              <a:schemeClr val="tx1"/>
            </a:solidFill>
          </a:endParaRPr>
        </a:p>
      </dgm:t>
    </dgm:pt>
    <dgm:pt modelId="{21492985-E722-4C8E-9EB2-13943FE73F13}" type="parTrans" cxnId="{38BDA5FB-785C-4B8C-840A-6F11DDA7F9EE}">
      <dgm:prSet/>
      <dgm:spPr/>
    </dgm:pt>
    <dgm:pt modelId="{5F2504BF-1935-479D-871B-67187BE08E55}" type="sibTrans" cxnId="{38BDA5FB-785C-4B8C-840A-6F11DDA7F9EE}">
      <dgm:prSet/>
      <dgm:spPr/>
    </dgm:pt>
    <dgm:pt modelId="{A49270C1-1003-4C8B-84E9-F33E0D6D0D6B}">
      <dgm:prSet phldrT="[Text]" custT="1"/>
      <dgm:spPr>
        <a:solidFill>
          <a:srgbClr val="C00000"/>
        </a:solidFill>
      </dgm:spPr>
      <dgm:t>
        <a:bodyPr/>
        <a:lstStyle/>
        <a:p>
          <a:endParaRPr lang="en-US" sz="1500" dirty="0"/>
        </a:p>
      </dgm:t>
    </dgm:pt>
    <dgm:pt modelId="{648713BF-9856-4607-A2FD-968B845C7F85}" type="parTrans" cxnId="{70A8BE2F-6F3F-4A89-B056-B90C072D47CB}">
      <dgm:prSet/>
      <dgm:spPr/>
    </dgm:pt>
    <dgm:pt modelId="{35E7165D-5D5D-4EBB-A6A1-8365161561AB}" type="sibTrans" cxnId="{70A8BE2F-6F3F-4A89-B056-B90C072D47CB}">
      <dgm:prSet/>
      <dgm:spPr/>
    </dgm:pt>
    <dgm:pt modelId="{186B1285-2AD2-40EA-AB9A-A0E6CA09F7E2}" type="pres">
      <dgm:prSet presAssocID="{7B2F28E7-3D61-461B-8177-3601850FC6D6}" presName="Name0" presStyleCnt="0">
        <dgm:presLayoutVars>
          <dgm:dir/>
          <dgm:resizeHandles val="exact"/>
        </dgm:presLayoutVars>
      </dgm:prSet>
      <dgm:spPr/>
    </dgm:pt>
    <dgm:pt modelId="{05BE444B-68DB-4556-96EC-29D4823F64CA}" type="pres">
      <dgm:prSet presAssocID="{AA700F79-3CD4-4901-90DB-34F0A087E834}" presName="node" presStyleLbl="node1" presStyleIdx="0" presStyleCnt="3">
        <dgm:presLayoutVars>
          <dgm:bulletEnabled val="1"/>
        </dgm:presLayoutVars>
      </dgm:prSet>
      <dgm:spPr/>
    </dgm:pt>
    <dgm:pt modelId="{3B456126-DB7B-469A-A7B9-4F8D87D2B66B}" type="pres">
      <dgm:prSet presAssocID="{7BDB47F7-F51E-499A-8F4B-266C4924A81A}" presName="sibTrans" presStyleCnt="0"/>
      <dgm:spPr/>
    </dgm:pt>
    <dgm:pt modelId="{C8303A96-BB4E-430F-B49A-B22BEB86B9B8}" type="pres">
      <dgm:prSet presAssocID="{F4DB7418-D957-489C-936B-338E9E467B29}" presName="node" presStyleLbl="node1" presStyleIdx="1" presStyleCnt="3">
        <dgm:presLayoutVars>
          <dgm:bulletEnabled val="1"/>
        </dgm:presLayoutVars>
      </dgm:prSet>
      <dgm:spPr/>
    </dgm:pt>
    <dgm:pt modelId="{0C5D332E-F8AE-43C8-9C65-569840A53031}" type="pres">
      <dgm:prSet presAssocID="{631FE412-595C-4104-BC40-2456CFF1171D}" presName="sibTrans" presStyleCnt="0"/>
      <dgm:spPr/>
    </dgm:pt>
    <dgm:pt modelId="{5C0170F7-94B0-4F6A-A140-F58673DB933F}" type="pres">
      <dgm:prSet presAssocID="{626696CB-7164-4C56-8F23-1DB9BF8A5AD5}" presName="node" presStyleLbl="node1" presStyleIdx="2" presStyleCnt="3" custLinFactNeighborX="3">
        <dgm:presLayoutVars>
          <dgm:bulletEnabled val="1"/>
        </dgm:presLayoutVars>
      </dgm:prSet>
      <dgm:spPr/>
    </dgm:pt>
  </dgm:ptLst>
  <dgm:cxnLst>
    <dgm:cxn modelId="{FD44BF07-5F19-434E-962D-1542C5F9D7EB}" srcId="{7B2F28E7-3D61-461B-8177-3601850FC6D6}" destId="{626696CB-7164-4C56-8F23-1DB9BF8A5AD5}" srcOrd="2" destOrd="0" parTransId="{E21F8FEC-27B3-4D14-94BD-553C4ED85F05}" sibTransId="{03884342-D411-4DC9-86C9-C48D5261536E}"/>
    <dgm:cxn modelId="{8BAB8A14-56DE-4F28-90CD-DAED54DAFA7E}" type="presOf" srcId="{490E31B5-A98B-46FD-8046-4AFAEA647602}" destId="{05BE444B-68DB-4556-96EC-29D4823F64CA}" srcOrd="0" destOrd="2" presId="urn:microsoft.com/office/officeart/2005/8/layout/hList6"/>
    <dgm:cxn modelId="{1B25E41C-18E9-4764-A9E9-81FAD655DCC6}" srcId="{AA700F79-3CD4-4901-90DB-34F0A087E834}" destId="{41B07DD5-B18B-4B3A-B06B-1407D289FAB5}" srcOrd="2" destOrd="0" parTransId="{025DB4AD-C14B-4EAF-9B0F-9EF87DE72723}" sibTransId="{50EC6FED-B173-424F-8166-3473D695765E}"/>
    <dgm:cxn modelId="{98D58029-0473-4382-BC69-B6D047A03EA3}" srcId="{626696CB-7164-4C56-8F23-1DB9BF8A5AD5}" destId="{6D5600C4-1474-4F6E-9713-967526A47237}" srcOrd="1" destOrd="0" parTransId="{0EC7CF58-0FE6-496D-BD3C-C36B806AC194}" sibTransId="{ABFDAD41-6CE3-46DA-B2BE-7C49E1794A13}"/>
    <dgm:cxn modelId="{37B6222A-6BDA-4254-961A-0441EDBB943D}" type="presOf" srcId="{6D5600C4-1474-4F6E-9713-967526A47237}" destId="{5C0170F7-94B0-4F6A-A140-F58673DB933F}" srcOrd="0" destOrd="2" presId="urn:microsoft.com/office/officeart/2005/8/layout/hList6"/>
    <dgm:cxn modelId="{70A8BE2F-6F3F-4A89-B056-B90C072D47CB}" srcId="{626696CB-7164-4C56-8F23-1DB9BF8A5AD5}" destId="{A49270C1-1003-4C8B-84E9-F33E0D6D0D6B}" srcOrd="2" destOrd="0" parTransId="{648713BF-9856-4607-A2FD-968B845C7F85}" sibTransId="{35E7165D-5D5D-4EBB-A6A1-8365161561AB}"/>
    <dgm:cxn modelId="{FCB40E33-784D-4DF0-AA59-938E1F00DE84}" srcId="{7B2F28E7-3D61-461B-8177-3601850FC6D6}" destId="{AA700F79-3CD4-4901-90DB-34F0A087E834}" srcOrd="0" destOrd="0" parTransId="{53B97C09-6BC9-4E5D-90DA-41D0265DB9CF}" sibTransId="{7BDB47F7-F51E-499A-8F4B-266C4924A81A}"/>
    <dgm:cxn modelId="{25A89837-0B73-473A-A156-575649D1D55A}" type="presOf" srcId="{7FC71E90-D95A-4015-BE74-301331A3A08D}" destId="{5C0170F7-94B0-4F6A-A140-F58673DB933F}" srcOrd="0" destOrd="1" presId="urn:microsoft.com/office/officeart/2005/8/layout/hList6"/>
    <dgm:cxn modelId="{0C4FA63E-6A48-44EC-9B1D-BF678FD9D141}" type="presOf" srcId="{F4DB7418-D957-489C-936B-338E9E467B29}" destId="{C8303A96-BB4E-430F-B49A-B22BEB86B9B8}" srcOrd="0" destOrd="0" presId="urn:microsoft.com/office/officeart/2005/8/layout/hList6"/>
    <dgm:cxn modelId="{C8DA8B62-7C87-4C9C-8E14-1AC5E79B609F}" type="presOf" srcId="{A49270C1-1003-4C8B-84E9-F33E0D6D0D6B}" destId="{5C0170F7-94B0-4F6A-A140-F58673DB933F}" srcOrd="0" destOrd="3" presId="urn:microsoft.com/office/officeart/2005/8/layout/hList6"/>
    <dgm:cxn modelId="{825AC74A-7C82-44C3-BA96-AF7E4515F5E0}" srcId="{AA700F79-3CD4-4901-90DB-34F0A087E834}" destId="{2AB67309-5941-44BA-9FBD-CF87E251FEA2}" srcOrd="3" destOrd="0" parTransId="{714B72B2-510D-4BBB-A4EF-AFB96B3EA03E}" sibTransId="{B03BF288-2603-41C2-84AF-6FFFC8337DE1}"/>
    <dgm:cxn modelId="{CD09A95A-6E39-4401-97A2-43F146FCB933}" type="presOf" srcId="{3D3B9712-ABE3-4F82-A67A-6E45F7082662}" destId="{C8303A96-BB4E-430F-B49A-B22BEB86B9B8}" srcOrd="0" destOrd="1" presId="urn:microsoft.com/office/officeart/2005/8/layout/hList6"/>
    <dgm:cxn modelId="{68DED97F-F969-4F46-8983-60A335E42B20}" srcId="{626696CB-7164-4C56-8F23-1DB9BF8A5AD5}" destId="{7FC71E90-D95A-4015-BE74-301331A3A08D}" srcOrd="0" destOrd="0" parTransId="{86107F74-C0D5-4FF0-A1E5-D60B8B6352C5}" sibTransId="{E930F8B0-74CA-4A92-8A57-0B573D995D7A}"/>
    <dgm:cxn modelId="{AA5E2A95-3BCC-4E7C-9D5B-30F78F16C78B}" srcId="{F4DB7418-D957-489C-936B-338E9E467B29}" destId="{3D3B9712-ABE3-4F82-A67A-6E45F7082662}" srcOrd="0" destOrd="0" parTransId="{41B6ABDE-1C3F-4816-953B-E8B0101C1607}" sibTransId="{8AEDB616-A026-4103-BC51-442E2D2B94AD}"/>
    <dgm:cxn modelId="{0125D0A3-4163-4A94-B0B0-0B9C3B1629BE}" type="presOf" srcId="{7B2F28E7-3D61-461B-8177-3601850FC6D6}" destId="{186B1285-2AD2-40EA-AB9A-A0E6CA09F7E2}" srcOrd="0" destOrd="0" presId="urn:microsoft.com/office/officeart/2005/8/layout/hList6"/>
    <dgm:cxn modelId="{CFAA1BA8-9C00-41C8-A6E9-779AD8940924}" type="presOf" srcId="{554D91AC-5F96-411C-945F-E10B7E903EA8}" destId="{C8303A96-BB4E-430F-B49A-B22BEB86B9B8}" srcOrd="0" destOrd="3" presId="urn:microsoft.com/office/officeart/2005/8/layout/hList6"/>
    <dgm:cxn modelId="{010EEBA8-0F0A-463D-89EE-EB9BE32E3856}" type="presOf" srcId="{41B07DD5-B18B-4B3A-B06B-1407D289FAB5}" destId="{05BE444B-68DB-4556-96EC-29D4823F64CA}" srcOrd="0" destOrd="3" presId="urn:microsoft.com/office/officeart/2005/8/layout/hList6"/>
    <dgm:cxn modelId="{3810F3A9-E364-4DF1-9AC3-730B7D06F357}" srcId="{AA700F79-3CD4-4901-90DB-34F0A087E834}" destId="{490E31B5-A98B-46FD-8046-4AFAEA647602}" srcOrd="1" destOrd="0" parTransId="{4F981F0A-AF1E-4C79-B3D6-622103739CA0}" sibTransId="{E1D2AC7F-A0BC-4A31-ABD4-367D405209FF}"/>
    <dgm:cxn modelId="{6F4415B2-0013-4FF1-98E1-299462AE0D3F}" type="presOf" srcId="{F4B395B0-E5C9-466D-805B-26C9E5349251}" destId="{05BE444B-68DB-4556-96EC-29D4823F64CA}" srcOrd="0" destOrd="1" presId="urn:microsoft.com/office/officeart/2005/8/layout/hList6"/>
    <dgm:cxn modelId="{A06F9CB4-C097-44CF-B25D-500EF828C111}" type="presOf" srcId="{2AB67309-5941-44BA-9FBD-CF87E251FEA2}" destId="{05BE444B-68DB-4556-96EC-29D4823F64CA}" srcOrd="0" destOrd="4" presId="urn:microsoft.com/office/officeart/2005/8/layout/hList6"/>
    <dgm:cxn modelId="{A3D6A4B7-74CF-4305-A34D-521927085493}" srcId="{626696CB-7164-4C56-8F23-1DB9BF8A5AD5}" destId="{4E6ADC9B-FB7E-413D-9EDE-BA7F4F66AFD5}" srcOrd="3" destOrd="0" parTransId="{E2CE8C5D-5613-4CA8-9869-D6E49C8E2819}" sibTransId="{80ED5742-3E13-440A-B59E-71F7F7238A1D}"/>
    <dgm:cxn modelId="{7A1D19BF-3099-4832-A078-9051DA7111DE}" type="presOf" srcId="{AA700F79-3CD4-4901-90DB-34F0A087E834}" destId="{05BE444B-68DB-4556-96EC-29D4823F64CA}" srcOrd="0" destOrd="0" presId="urn:microsoft.com/office/officeart/2005/8/layout/hList6"/>
    <dgm:cxn modelId="{A301A0C7-34EC-4389-9BA5-FBFA68DC4F3B}" srcId="{7B2F28E7-3D61-461B-8177-3601850FC6D6}" destId="{F4DB7418-D957-489C-936B-338E9E467B29}" srcOrd="1" destOrd="0" parTransId="{771D3614-E387-4C75-9486-5D7D7F43301C}" sibTransId="{631FE412-595C-4104-BC40-2456CFF1171D}"/>
    <dgm:cxn modelId="{9EE0A2D1-85B9-4447-AEF7-D0FA67FFBD68}" type="presOf" srcId="{358C8231-7427-4BA3-BF8C-4B7C98FEB151}" destId="{C8303A96-BB4E-430F-B49A-B22BEB86B9B8}" srcOrd="0" destOrd="2" presId="urn:microsoft.com/office/officeart/2005/8/layout/hList6"/>
    <dgm:cxn modelId="{B75B7BD4-92E9-43FE-99F9-C4732330D409}" type="presOf" srcId="{626696CB-7164-4C56-8F23-1DB9BF8A5AD5}" destId="{5C0170F7-94B0-4F6A-A140-F58673DB933F}" srcOrd="0" destOrd="0" presId="urn:microsoft.com/office/officeart/2005/8/layout/hList6"/>
    <dgm:cxn modelId="{01D1D9DA-22DC-4652-A51B-B31C4C00D701}" type="presOf" srcId="{4E6ADC9B-FB7E-413D-9EDE-BA7F4F66AFD5}" destId="{5C0170F7-94B0-4F6A-A140-F58673DB933F}" srcOrd="0" destOrd="4" presId="urn:microsoft.com/office/officeart/2005/8/layout/hList6"/>
    <dgm:cxn modelId="{71EF03DF-C892-4753-A6B5-925F803993A6}" type="presOf" srcId="{4E1D7077-50CC-4660-9712-DD59C4EE1F98}" destId="{C8303A96-BB4E-430F-B49A-B22BEB86B9B8}" srcOrd="0" destOrd="4" presId="urn:microsoft.com/office/officeart/2005/8/layout/hList6"/>
    <dgm:cxn modelId="{D8A43EE7-00E7-4102-AC6C-65829DED4B1B}" srcId="{F4DB7418-D957-489C-936B-338E9E467B29}" destId="{358C8231-7427-4BA3-BF8C-4B7C98FEB151}" srcOrd="1" destOrd="0" parTransId="{6FBD1F3F-CDDE-4F92-AD60-C8160B32FE13}" sibTransId="{FDB419E0-3E7A-48BF-9445-3D19B1E074E8}"/>
    <dgm:cxn modelId="{F14AB9E8-4647-4A96-B77E-0E1C68AA05CB}" srcId="{F4DB7418-D957-489C-936B-338E9E467B29}" destId="{4E1D7077-50CC-4660-9712-DD59C4EE1F98}" srcOrd="3" destOrd="0" parTransId="{C3116CD8-F416-45D3-812D-641C7D47F4A1}" sibTransId="{C4426837-EFDE-4531-A393-02C167DD7ACE}"/>
    <dgm:cxn modelId="{379EAEEB-9788-43A1-97C9-4E690F8C5D4B}" srcId="{AA700F79-3CD4-4901-90DB-34F0A087E834}" destId="{F4B395B0-E5C9-466D-805B-26C9E5349251}" srcOrd="0" destOrd="0" parTransId="{0ED9C094-6DE0-412F-8C4E-E564C228F233}" sibTransId="{72470FC2-E2A8-4C31-AC9E-CBED7ABBC2DA}"/>
    <dgm:cxn modelId="{38BDA5FB-785C-4B8C-840A-6F11DDA7F9EE}" srcId="{F4DB7418-D957-489C-936B-338E9E467B29}" destId="{554D91AC-5F96-411C-945F-E10B7E903EA8}" srcOrd="2" destOrd="0" parTransId="{21492985-E722-4C8E-9EB2-13943FE73F13}" sibTransId="{5F2504BF-1935-479D-871B-67187BE08E55}"/>
    <dgm:cxn modelId="{839388FF-C80B-4D8B-AB43-E50D2BDF06F4}" type="presParOf" srcId="{186B1285-2AD2-40EA-AB9A-A0E6CA09F7E2}" destId="{05BE444B-68DB-4556-96EC-29D4823F64CA}" srcOrd="0" destOrd="0" presId="urn:microsoft.com/office/officeart/2005/8/layout/hList6"/>
    <dgm:cxn modelId="{D543E601-DBF2-48C2-9477-99BC17282687}" type="presParOf" srcId="{186B1285-2AD2-40EA-AB9A-A0E6CA09F7E2}" destId="{3B456126-DB7B-469A-A7B9-4F8D87D2B66B}" srcOrd="1" destOrd="0" presId="urn:microsoft.com/office/officeart/2005/8/layout/hList6"/>
    <dgm:cxn modelId="{EA7745DD-AD6F-4091-8D09-2F363F6266C4}" type="presParOf" srcId="{186B1285-2AD2-40EA-AB9A-A0E6CA09F7E2}" destId="{C8303A96-BB4E-430F-B49A-B22BEB86B9B8}" srcOrd="2" destOrd="0" presId="urn:microsoft.com/office/officeart/2005/8/layout/hList6"/>
    <dgm:cxn modelId="{FA84BF82-9DAC-4141-97A0-B2EBD44D96E3}" type="presParOf" srcId="{186B1285-2AD2-40EA-AB9A-A0E6CA09F7E2}" destId="{0C5D332E-F8AE-43C8-9C65-569840A53031}" srcOrd="3" destOrd="0" presId="urn:microsoft.com/office/officeart/2005/8/layout/hList6"/>
    <dgm:cxn modelId="{F70DDB2F-BD42-4D24-B6B8-ADA4E02D2179}" type="presParOf" srcId="{186B1285-2AD2-40EA-AB9A-A0E6CA09F7E2}" destId="{5C0170F7-94B0-4F6A-A140-F58673DB933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ED0085-2E30-43B0-B934-06BA32F3414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62AAB-B7E0-4725-946E-301AA343F4A7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Total Customer Base</a:t>
          </a:r>
        </a:p>
        <a:p>
          <a:r>
            <a:rPr lang="en-US" sz="1000" b="1" dirty="0">
              <a:solidFill>
                <a:schemeClr val="tx1"/>
              </a:solidFill>
            </a:rPr>
            <a:t>1,090,349</a:t>
          </a:r>
          <a:r>
            <a:rPr lang="en-US" sz="1000" dirty="0">
              <a:solidFill>
                <a:schemeClr val="tx1"/>
              </a:solidFill>
            </a:rPr>
            <a:t> </a:t>
          </a:r>
        </a:p>
      </dgm:t>
    </dgm:pt>
    <dgm:pt modelId="{F3C57050-5545-4FC6-831F-D3B882769A57}" type="parTrans" cxnId="{8FE1331E-183E-49F6-B49F-0C928E441C32}">
      <dgm:prSet/>
      <dgm:spPr/>
      <dgm:t>
        <a:bodyPr/>
        <a:lstStyle/>
        <a:p>
          <a:endParaRPr lang="en-US" sz="1000"/>
        </a:p>
      </dgm:t>
    </dgm:pt>
    <dgm:pt modelId="{B0EB99D4-3B56-47DF-B2E5-0AFC13312FF0}" type="sibTrans" cxnId="{8FE1331E-183E-49F6-B49F-0C928E441C32}">
      <dgm:prSet/>
      <dgm:spPr/>
      <dgm:t>
        <a:bodyPr/>
        <a:lstStyle/>
        <a:p>
          <a:endParaRPr lang="en-US" sz="1000"/>
        </a:p>
      </dgm:t>
    </dgm:pt>
    <dgm:pt modelId="{F8539F96-DB8F-4B51-AC42-9C34AF69E745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 Actual Customers or TPs</a:t>
          </a:r>
        </a:p>
        <a:p>
          <a:r>
            <a:rPr lang="en-US" sz="1000" b="1" dirty="0">
              <a:solidFill>
                <a:schemeClr val="tx1"/>
              </a:solidFill>
            </a:rPr>
            <a:t>1,083,865</a:t>
          </a:r>
        </a:p>
      </dgm:t>
    </dgm:pt>
    <dgm:pt modelId="{F115B1F5-7CE5-4102-B57E-A91AAEF01E1F}" type="parTrans" cxnId="{3BC1D0A5-D096-4BCB-898E-26046AA7737C}">
      <dgm:prSet/>
      <dgm:spPr/>
      <dgm:t>
        <a:bodyPr/>
        <a:lstStyle/>
        <a:p>
          <a:endParaRPr lang="en-US" sz="1000"/>
        </a:p>
      </dgm:t>
    </dgm:pt>
    <dgm:pt modelId="{1A20AE4D-5F40-4050-88A6-8C85ACCBF385}" type="sibTrans" cxnId="{3BC1D0A5-D096-4BCB-898E-26046AA7737C}">
      <dgm:prSet/>
      <dgm:spPr/>
      <dgm:t>
        <a:bodyPr/>
        <a:lstStyle/>
        <a:p>
          <a:endParaRPr lang="en-US" sz="1000"/>
        </a:p>
      </dgm:t>
    </dgm:pt>
    <dgm:pt modelId="{42740F60-CD6A-4EEB-A850-C8B2698023F5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Created before June 2016</a:t>
          </a:r>
        </a:p>
        <a:p>
          <a:r>
            <a:rPr lang="en-US" sz="1000" b="1" dirty="0">
              <a:solidFill>
                <a:schemeClr val="tx1"/>
              </a:solidFill>
            </a:rPr>
            <a:t>1,008,127</a:t>
          </a:r>
        </a:p>
        <a:p>
          <a:endParaRPr lang="en-US" sz="1000" dirty="0">
            <a:solidFill>
              <a:schemeClr val="bg1"/>
            </a:solidFill>
          </a:endParaRPr>
        </a:p>
      </dgm:t>
    </dgm:pt>
    <dgm:pt modelId="{5F23D94F-A6E6-492C-874F-5AF80915E270}" type="parTrans" cxnId="{DFCFDC23-1786-4A48-AE9A-2B1154CE80FE}">
      <dgm:prSet/>
      <dgm:spPr/>
      <dgm:t>
        <a:bodyPr/>
        <a:lstStyle/>
        <a:p>
          <a:endParaRPr lang="en-US" sz="1000"/>
        </a:p>
      </dgm:t>
    </dgm:pt>
    <dgm:pt modelId="{DDC96292-8E78-4C74-AF68-B5B4D20C717F}" type="sibTrans" cxnId="{DFCFDC23-1786-4A48-AE9A-2B1154CE80FE}">
      <dgm:prSet/>
      <dgm:spPr/>
      <dgm:t>
        <a:bodyPr/>
        <a:lstStyle/>
        <a:p>
          <a:endParaRPr lang="en-US" sz="1000"/>
        </a:p>
      </dgm:t>
    </dgm:pt>
    <dgm:pt modelId="{5652CB48-04B2-4943-AE73-FA78459D0F12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 with either Sales, Commissions or Network Addition</a:t>
          </a:r>
        </a:p>
        <a:p>
          <a:r>
            <a:rPr lang="en-US" sz="1000" b="1" dirty="0">
              <a:solidFill>
                <a:schemeClr val="tx1"/>
              </a:solidFill>
            </a:rPr>
            <a:t>518,901</a:t>
          </a:r>
        </a:p>
      </dgm:t>
    </dgm:pt>
    <dgm:pt modelId="{91EA0C29-9882-4976-BA8C-8D5369C69645}" type="parTrans" cxnId="{27ED1A1D-A506-4110-92F9-C376FD2C39E4}">
      <dgm:prSet/>
      <dgm:spPr/>
      <dgm:t>
        <a:bodyPr/>
        <a:lstStyle/>
        <a:p>
          <a:endParaRPr lang="en-US" sz="1000"/>
        </a:p>
      </dgm:t>
    </dgm:pt>
    <dgm:pt modelId="{5E8352FF-C9DB-4EE3-8700-B614F44879FC}" type="sibTrans" cxnId="{27ED1A1D-A506-4110-92F9-C376FD2C39E4}">
      <dgm:prSet/>
      <dgm:spPr/>
      <dgm:t>
        <a:bodyPr/>
        <a:lstStyle/>
        <a:p>
          <a:endParaRPr lang="en-US" sz="1000"/>
        </a:p>
      </dgm:t>
    </dgm:pt>
    <dgm:pt modelId="{85AB79A8-376F-4AFF-AC69-95C13718EBDB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Customers Created Since 2012</a:t>
          </a:r>
        </a:p>
        <a:p>
          <a:r>
            <a:rPr lang="en-US" sz="1000" b="1" dirty="0">
              <a:solidFill>
                <a:schemeClr val="tx1"/>
              </a:solidFill>
            </a:rPr>
            <a:t>401,985</a:t>
          </a:r>
        </a:p>
      </dgm:t>
    </dgm:pt>
    <dgm:pt modelId="{6D6D4938-77F3-40B5-A5B9-42294BE26D5B}" type="parTrans" cxnId="{76616B1E-2F9E-4214-B540-E49B512C716F}">
      <dgm:prSet/>
      <dgm:spPr/>
      <dgm:t>
        <a:bodyPr/>
        <a:lstStyle/>
        <a:p>
          <a:endParaRPr lang="en-US"/>
        </a:p>
      </dgm:t>
    </dgm:pt>
    <dgm:pt modelId="{B00DDB6D-F245-4197-9567-A3D3E2DBAE51}" type="sibTrans" cxnId="{76616B1E-2F9E-4214-B540-E49B512C716F}">
      <dgm:prSet/>
      <dgm:spPr/>
      <dgm:t>
        <a:bodyPr/>
        <a:lstStyle/>
        <a:p>
          <a:endParaRPr lang="en-US"/>
        </a:p>
      </dgm:t>
    </dgm:pt>
    <dgm:pt modelId="{2CE99E97-0A72-41C6-97C1-959CE810A48A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  with at least 1 Euro of Sales</a:t>
          </a:r>
        </a:p>
        <a:p>
          <a:r>
            <a:rPr lang="en-US" sz="1200" b="1" dirty="0">
              <a:solidFill>
                <a:schemeClr val="tx1"/>
              </a:solidFill>
            </a:rPr>
            <a:t>378,821</a:t>
          </a:r>
        </a:p>
      </dgm:t>
    </dgm:pt>
    <dgm:pt modelId="{E76C658F-7CF6-40D4-9E97-97FD527416C1}" type="parTrans" cxnId="{1467ED68-20D5-4FD9-B342-D39F670EBEE8}">
      <dgm:prSet/>
      <dgm:spPr/>
      <dgm:t>
        <a:bodyPr/>
        <a:lstStyle/>
        <a:p>
          <a:endParaRPr lang="en-US"/>
        </a:p>
      </dgm:t>
    </dgm:pt>
    <dgm:pt modelId="{1C952DA3-A321-4FF4-A841-166A1DE5CC45}" type="sibTrans" cxnId="{1467ED68-20D5-4FD9-B342-D39F670EBEE8}">
      <dgm:prSet/>
      <dgm:spPr/>
      <dgm:t>
        <a:bodyPr/>
        <a:lstStyle/>
        <a:p>
          <a:endParaRPr lang="en-US"/>
        </a:p>
      </dgm:t>
    </dgm:pt>
    <dgm:pt modelId="{B283592F-DF7A-4325-9C47-D4CC7657D023}" type="pres">
      <dgm:prSet presAssocID="{AFED0085-2E30-43B0-B934-06BA32F341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6F39E9-A3B5-427B-B72B-152AE30EFAF2}" type="pres">
      <dgm:prSet presAssocID="{0C562AAB-B7E0-4725-946E-301AA343F4A7}" presName="hierRoot1" presStyleCnt="0"/>
      <dgm:spPr/>
    </dgm:pt>
    <dgm:pt modelId="{0F4C5CA0-1DFB-4F72-94F3-4FEA8A60164E}" type="pres">
      <dgm:prSet presAssocID="{0C562AAB-B7E0-4725-946E-301AA343F4A7}" presName="composite" presStyleCnt="0"/>
      <dgm:spPr/>
    </dgm:pt>
    <dgm:pt modelId="{2D4855F1-67CB-44CD-9849-816A6619C368}" type="pres">
      <dgm:prSet presAssocID="{0C562AAB-B7E0-4725-946E-301AA343F4A7}" presName="background" presStyleLbl="node0" presStyleIdx="0" presStyleCnt="1"/>
      <dgm:spPr/>
    </dgm:pt>
    <dgm:pt modelId="{AB56DE55-45E7-4258-85A2-05C7539DAF7B}" type="pres">
      <dgm:prSet presAssocID="{0C562AAB-B7E0-4725-946E-301AA343F4A7}" presName="text" presStyleLbl="fgAcc0" presStyleIdx="0" presStyleCnt="1" custScaleX="606880" custScaleY="337312" custLinFactNeighborY="6538">
        <dgm:presLayoutVars>
          <dgm:chPref val="3"/>
        </dgm:presLayoutVars>
      </dgm:prSet>
      <dgm:spPr/>
    </dgm:pt>
    <dgm:pt modelId="{A89373C9-02A7-4075-B7CD-0B7A8D9CB2EF}" type="pres">
      <dgm:prSet presAssocID="{0C562AAB-B7E0-4725-946E-301AA343F4A7}" presName="hierChild2" presStyleCnt="0"/>
      <dgm:spPr/>
    </dgm:pt>
    <dgm:pt modelId="{D133A5A7-A543-4B24-92A3-4B5779693DA2}" type="pres">
      <dgm:prSet presAssocID="{F115B1F5-7CE5-4102-B57E-A91AAEF01E1F}" presName="Name10" presStyleLbl="parChTrans1D2" presStyleIdx="0" presStyleCnt="1"/>
      <dgm:spPr/>
    </dgm:pt>
    <dgm:pt modelId="{520A0D27-46FE-4F4A-99AE-1DE2F3C3442F}" type="pres">
      <dgm:prSet presAssocID="{F8539F96-DB8F-4B51-AC42-9C34AF69E745}" presName="hierRoot2" presStyleCnt="0"/>
      <dgm:spPr/>
    </dgm:pt>
    <dgm:pt modelId="{F73732BE-B6E7-465A-91E4-0C6E0843B24A}" type="pres">
      <dgm:prSet presAssocID="{F8539F96-DB8F-4B51-AC42-9C34AF69E745}" presName="composite2" presStyleCnt="0"/>
      <dgm:spPr/>
    </dgm:pt>
    <dgm:pt modelId="{202C708A-8AAE-4FBD-96F7-3FD2D5B099BD}" type="pres">
      <dgm:prSet presAssocID="{F8539F96-DB8F-4B51-AC42-9C34AF69E745}" presName="background2" presStyleLbl="node2" presStyleIdx="0" presStyleCnt="1"/>
      <dgm:spPr/>
    </dgm:pt>
    <dgm:pt modelId="{A16EC74C-F744-4991-A797-E06A0B44F224}" type="pres">
      <dgm:prSet presAssocID="{F8539F96-DB8F-4B51-AC42-9C34AF69E745}" presName="text2" presStyleLbl="fgAcc2" presStyleIdx="0" presStyleCnt="1" custScaleX="606880" custScaleY="337312">
        <dgm:presLayoutVars>
          <dgm:chPref val="3"/>
        </dgm:presLayoutVars>
      </dgm:prSet>
      <dgm:spPr/>
    </dgm:pt>
    <dgm:pt modelId="{CE5A6750-5EF4-461F-B651-9440B6DC3869}" type="pres">
      <dgm:prSet presAssocID="{F8539F96-DB8F-4B51-AC42-9C34AF69E745}" presName="hierChild3" presStyleCnt="0"/>
      <dgm:spPr/>
    </dgm:pt>
    <dgm:pt modelId="{D8869DDA-173C-43F0-8430-CB3A788A9E39}" type="pres">
      <dgm:prSet presAssocID="{5F23D94F-A6E6-492C-874F-5AF80915E270}" presName="Name17" presStyleLbl="parChTrans1D3" presStyleIdx="0" presStyleCnt="1"/>
      <dgm:spPr/>
    </dgm:pt>
    <dgm:pt modelId="{9C290F42-BD10-4A2D-8CBF-797904A4C613}" type="pres">
      <dgm:prSet presAssocID="{42740F60-CD6A-4EEB-A850-C8B2698023F5}" presName="hierRoot3" presStyleCnt="0"/>
      <dgm:spPr/>
    </dgm:pt>
    <dgm:pt modelId="{F636A53D-84A9-4E88-9A86-1089BCE9215D}" type="pres">
      <dgm:prSet presAssocID="{42740F60-CD6A-4EEB-A850-C8B2698023F5}" presName="composite3" presStyleCnt="0"/>
      <dgm:spPr/>
    </dgm:pt>
    <dgm:pt modelId="{14865419-0323-49D0-9536-9408B22A15EC}" type="pres">
      <dgm:prSet presAssocID="{42740F60-CD6A-4EEB-A850-C8B2698023F5}" presName="background3" presStyleLbl="node3" presStyleIdx="0" presStyleCnt="1"/>
      <dgm:spPr/>
    </dgm:pt>
    <dgm:pt modelId="{BE49E4B3-11CD-4DF8-A44F-C317BCEB6428}" type="pres">
      <dgm:prSet presAssocID="{42740F60-CD6A-4EEB-A850-C8B2698023F5}" presName="text3" presStyleLbl="fgAcc3" presStyleIdx="0" presStyleCnt="1" custScaleX="606880" custScaleY="337312">
        <dgm:presLayoutVars>
          <dgm:chPref val="3"/>
        </dgm:presLayoutVars>
      </dgm:prSet>
      <dgm:spPr/>
    </dgm:pt>
    <dgm:pt modelId="{5817B8F2-DFE0-4C35-8917-44CCCF0F6524}" type="pres">
      <dgm:prSet presAssocID="{42740F60-CD6A-4EEB-A850-C8B2698023F5}" presName="hierChild4" presStyleCnt="0"/>
      <dgm:spPr/>
    </dgm:pt>
    <dgm:pt modelId="{FB2B2601-FB60-44F5-8E41-46227D82F4EE}" type="pres">
      <dgm:prSet presAssocID="{91EA0C29-9882-4976-BA8C-8D5369C69645}" presName="Name23" presStyleLbl="parChTrans1D4" presStyleIdx="0" presStyleCnt="3"/>
      <dgm:spPr/>
    </dgm:pt>
    <dgm:pt modelId="{7ABDF92B-7F31-4F20-A44F-370CECED1DED}" type="pres">
      <dgm:prSet presAssocID="{5652CB48-04B2-4943-AE73-FA78459D0F12}" presName="hierRoot4" presStyleCnt="0"/>
      <dgm:spPr/>
    </dgm:pt>
    <dgm:pt modelId="{E3111493-E3D1-474B-ADF7-6D236444E42A}" type="pres">
      <dgm:prSet presAssocID="{5652CB48-04B2-4943-AE73-FA78459D0F12}" presName="composite4" presStyleCnt="0"/>
      <dgm:spPr/>
    </dgm:pt>
    <dgm:pt modelId="{6FF430F5-5D68-4552-8133-38117E89EEB9}" type="pres">
      <dgm:prSet presAssocID="{5652CB48-04B2-4943-AE73-FA78459D0F12}" presName="background4" presStyleLbl="node4" presStyleIdx="0" presStyleCnt="3"/>
      <dgm:spPr/>
    </dgm:pt>
    <dgm:pt modelId="{3C1F5F79-84EF-4CDC-AA62-09610483A34C}" type="pres">
      <dgm:prSet presAssocID="{5652CB48-04B2-4943-AE73-FA78459D0F12}" presName="text4" presStyleLbl="fgAcc4" presStyleIdx="0" presStyleCnt="3" custScaleX="606880" custScaleY="337312">
        <dgm:presLayoutVars>
          <dgm:chPref val="3"/>
        </dgm:presLayoutVars>
      </dgm:prSet>
      <dgm:spPr/>
    </dgm:pt>
    <dgm:pt modelId="{DCA3F91F-025F-43D8-B3FF-5737E4DF2048}" type="pres">
      <dgm:prSet presAssocID="{5652CB48-04B2-4943-AE73-FA78459D0F12}" presName="hierChild5" presStyleCnt="0"/>
      <dgm:spPr/>
    </dgm:pt>
    <dgm:pt modelId="{B0827F86-89C8-45E8-864B-FC566B583F2D}" type="pres">
      <dgm:prSet presAssocID="{6D6D4938-77F3-40B5-A5B9-42294BE26D5B}" presName="Name23" presStyleLbl="parChTrans1D4" presStyleIdx="1" presStyleCnt="3"/>
      <dgm:spPr/>
    </dgm:pt>
    <dgm:pt modelId="{BAEF130F-FDE9-4C82-809B-B3EA8C68C485}" type="pres">
      <dgm:prSet presAssocID="{85AB79A8-376F-4AFF-AC69-95C13718EBDB}" presName="hierRoot4" presStyleCnt="0"/>
      <dgm:spPr/>
    </dgm:pt>
    <dgm:pt modelId="{9EA59245-1887-4622-9A66-C2ADE19AF45E}" type="pres">
      <dgm:prSet presAssocID="{85AB79A8-376F-4AFF-AC69-95C13718EBDB}" presName="composite4" presStyleCnt="0"/>
      <dgm:spPr/>
    </dgm:pt>
    <dgm:pt modelId="{A7245C6F-C188-4583-9513-9118CFB8A9DD}" type="pres">
      <dgm:prSet presAssocID="{85AB79A8-376F-4AFF-AC69-95C13718EBDB}" presName="background4" presStyleLbl="node4" presStyleIdx="1" presStyleCnt="3"/>
      <dgm:spPr/>
    </dgm:pt>
    <dgm:pt modelId="{9431A5DB-BB4C-4B43-B262-E59361D70DDE}" type="pres">
      <dgm:prSet presAssocID="{85AB79A8-376F-4AFF-AC69-95C13718EBDB}" presName="text4" presStyleLbl="fgAcc4" presStyleIdx="1" presStyleCnt="3" custScaleX="606880" custScaleY="337312">
        <dgm:presLayoutVars>
          <dgm:chPref val="3"/>
        </dgm:presLayoutVars>
      </dgm:prSet>
      <dgm:spPr/>
    </dgm:pt>
    <dgm:pt modelId="{A235448E-A0C2-4FB2-B7BB-5BF8316D4642}" type="pres">
      <dgm:prSet presAssocID="{85AB79A8-376F-4AFF-AC69-95C13718EBDB}" presName="hierChild5" presStyleCnt="0"/>
      <dgm:spPr/>
    </dgm:pt>
    <dgm:pt modelId="{D01B3AC8-B149-448C-9BA3-87C9C26607DD}" type="pres">
      <dgm:prSet presAssocID="{E76C658F-7CF6-40D4-9E97-97FD527416C1}" presName="Name23" presStyleLbl="parChTrans1D4" presStyleIdx="2" presStyleCnt="3"/>
      <dgm:spPr/>
    </dgm:pt>
    <dgm:pt modelId="{786E0041-C002-4F1B-96B5-EC7193024164}" type="pres">
      <dgm:prSet presAssocID="{2CE99E97-0A72-41C6-97C1-959CE810A48A}" presName="hierRoot4" presStyleCnt="0"/>
      <dgm:spPr/>
    </dgm:pt>
    <dgm:pt modelId="{7E85F936-DC09-4804-B33C-D1901F1FEA0C}" type="pres">
      <dgm:prSet presAssocID="{2CE99E97-0A72-41C6-97C1-959CE810A48A}" presName="composite4" presStyleCnt="0"/>
      <dgm:spPr/>
    </dgm:pt>
    <dgm:pt modelId="{D99D347C-0178-4498-ACE4-215678B6B251}" type="pres">
      <dgm:prSet presAssocID="{2CE99E97-0A72-41C6-97C1-959CE810A48A}" presName="background4" presStyleLbl="node4" presStyleIdx="2" presStyleCnt="3"/>
      <dgm:spPr/>
    </dgm:pt>
    <dgm:pt modelId="{AACF5392-B8AB-4416-B335-FFB65FF9B402}" type="pres">
      <dgm:prSet presAssocID="{2CE99E97-0A72-41C6-97C1-959CE810A48A}" presName="text4" presStyleLbl="fgAcc4" presStyleIdx="2" presStyleCnt="3" custScaleX="606880" custScaleY="337312">
        <dgm:presLayoutVars>
          <dgm:chPref val="3"/>
        </dgm:presLayoutVars>
      </dgm:prSet>
      <dgm:spPr/>
    </dgm:pt>
    <dgm:pt modelId="{3D235F1F-320C-4168-8F55-6A4CF05BD54F}" type="pres">
      <dgm:prSet presAssocID="{2CE99E97-0A72-41C6-97C1-959CE810A48A}" presName="hierChild5" presStyleCnt="0"/>
      <dgm:spPr/>
    </dgm:pt>
  </dgm:ptLst>
  <dgm:cxnLst>
    <dgm:cxn modelId="{6DDCA20A-2FB1-4079-A60F-17D03176FF8B}" type="presOf" srcId="{42740F60-CD6A-4EEB-A850-C8B2698023F5}" destId="{BE49E4B3-11CD-4DF8-A44F-C317BCEB6428}" srcOrd="0" destOrd="0" presId="urn:microsoft.com/office/officeart/2005/8/layout/hierarchy1"/>
    <dgm:cxn modelId="{7699360E-F995-49AD-92F1-5C2231699AD8}" type="presOf" srcId="{91EA0C29-9882-4976-BA8C-8D5369C69645}" destId="{FB2B2601-FB60-44F5-8E41-46227D82F4EE}" srcOrd="0" destOrd="0" presId="urn:microsoft.com/office/officeart/2005/8/layout/hierarchy1"/>
    <dgm:cxn modelId="{27ED1A1D-A506-4110-92F9-C376FD2C39E4}" srcId="{42740F60-CD6A-4EEB-A850-C8B2698023F5}" destId="{5652CB48-04B2-4943-AE73-FA78459D0F12}" srcOrd="0" destOrd="0" parTransId="{91EA0C29-9882-4976-BA8C-8D5369C69645}" sibTransId="{5E8352FF-C9DB-4EE3-8700-B614F44879FC}"/>
    <dgm:cxn modelId="{8FE1331E-183E-49F6-B49F-0C928E441C32}" srcId="{AFED0085-2E30-43B0-B934-06BA32F3414E}" destId="{0C562AAB-B7E0-4725-946E-301AA343F4A7}" srcOrd="0" destOrd="0" parTransId="{F3C57050-5545-4FC6-831F-D3B882769A57}" sibTransId="{B0EB99D4-3B56-47DF-B2E5-0AFC13312FF0}"/>
    <dgm:cxn modelId="{76616B1E-2F9E-4214-B540-E49B512C716F}" srcId="{5652CB48-04B2-4943-AE73-FA78459D0F12}" destId="{85AB79A8-376F-4AFF-AC69-95C13718EBDB}" srcOrd="0" destOrd="0" parTransId="{6D6D4938-77F3-40B5-A5B9-42294BE26D5B}" sibTransId="{B00DDB6D-F245-4197-9567-A3D3E2DBAE51}"/>
    <dgm:cxn modelId="{DFCFDC23-1786-4A48-AE9A-2B1154CE80FE}" srcId="{F8539F96-DB8F-4B51-AC42-9C34AF69E745}" destId="{42740F60-CD6A-4EEB-A850-C8B2698023F5}" srcOrd="0" destOrd="0" parTransId="{5F23D94F-A6E6-492C-874F-5AF80915E270}" sibTransId="{DDC96292-8E78-4C74-AF68-B5B4D20C717F}"/>
    <dgm:cxn modelId="{FD820F3C-544A-4A83-8578-1641FE47A8B0}" type="presOf" srcId="{5652CB48-04B2-4943-AE73-FA78459D0F12}" destId="{3C1F5F79-84EF-4CDC-AA62-09610483A34C}" srcOrd="0" destOrd="0" presId="urn:microsoft.com/office/officeart/2005/8/layout/hierarchy1"/>
    <dgm:cxn modelId="{1467ED68-20D5-4FD9-B342-D39F670EBEE8}" srcId="{85AB79A8-376F-4AFF-AC69-95C13718EBDB}" destId="{2CE99E97-0A72-41C6-97C1-959CE810A48A}" srcOrd="0" destOrd="0" parTransId="{E76C658F-7CF6-40D4-9E97-97FD527416C1}" sibTransId="{1C952DA3-A321-4FF4-A841-166A1DE5CC45}"/>
    <dgm:cxn modelId="{63A03780-DB86-43DA-BFD2-DDAA13EE8DE7}" type="presOf" srcId="{F115B1F5-7CE5-4102-B57E-A91AAEF01E1F}" destId="{D133A5A7-A543-4B24-92A3-4B5779693DA2}" srcOrd="0" destOrd="0" presId="urn:microsoft.com/office/officeart/2005/8/layout/hierarchy1"/>
    <dgm:cxn modelId="{9C3D638E-780F-4193-8FDB-BC07397106C9}" type="presOf" srcId="{2CE99E97-0A72-41C6-97C1-959CE810A48A}" destId="{AACF5392-B8AB-4416-B335-FFB65FF9B402}" srcOrd="0" destOrd="0" presId="urn:microsoft.com/office/officeart/2005/8/layout/hierarchy1"/>
    <dgm:cxn modelId="{EA594194-180E-4A3F-9B45-9713A8882569}" type="presOf" srcId="{5F23D94F-A6E6-492C-874F-5AF80915E270}" destId="{D8869DDA-173C-43F0-8430-CB3A788A9E39}" srcOrd="0" destOrd="0" presId="urn:microsoft.com/office/officeart/2005/8/layout/hierarchy1"/>
    <dgm:cxn modelId="{3BC1D0A5-D096-4BCB-898E-26046AA7737C}" srcId="{0C562AAB-B7E0-4725-946E-301AA343F4A7}" destId="{F8539F96-DB8F-4B51-AC42-9C34AF69E745}" srcOrd="0" destOrd="0" parTransId="{F115B1F5-7CE5-4102-B57E-A91AAEF01E1F}" sibTransId="{1A20AE4D-5F40-4050-88A6-8C85ACCBF385}"/>
    <dgm:cxn modelId="{6C73B0AE-6AC1-44AE-B11C-8F9F9875829B}" type="presOf" srcId="{0C562AAB-B7E0-4725-946E-301AA343F4A7}" destId="{AB56DE55-45E7-4258-85A2-05C7539DAF7B}" srcOrd="0" destOrd="0" presId="urn:microsoft.com/office/officeart/2005/8/layout/hierarchy1"/>
    <dgm:cxn modelId="{504564DA-851F-46E8-80D5-1551438057DE}" type="presOf" srcId="{E76C658F-7CF6-40D4-9E97-97FD527416C1}" destId="{D01B3AC8-B149-448C-9BA3-87C9C26607DD}" srcOrd="0" destOrd="0" presId="urn:microsoft.com/office/officeart/2005/8/layout/hierarchy1"/>
    <dgm:cxn modelId="{3D4437E2-6274-4FB4-BA9C-E75F0DB64E1F}" type="presOf" srcId="{F8539F96-DB8F-4B51-AC42-9C34AF69E745}" destId="{A16EC74C-F744-4991-A797-E06A0B44F224}" srcOrd="0" destOrd="0" presId="urn:microsoft.com/office/officeart/2005/8/layout/hierarchy1"/>
    <dgm:cxn modelId="{D26E55ED-7A6C-438A-9B16-F86C77C876E6}" type="presOf" srcId="{6D6D4938-77F3-40B5-A5B9-42294BE26D5B}" destId="{B0827F86-89C8-45E8-864B-FC566B583F2D}" srcOrd="0" destOrd="0" presId="urn:microsoft.com/office/officeart/2005/8/layout/hierarchy1"/>
    <dgm:cxn modelId="{29C84CF6-B4C6-4202-8304-16BFB0FA03F5}" type="presOf" srcId="{85AB79A8-376F-4AFF-AC69-95C13718EBDB}" destId="{9431A5DB-BB4C-4B43-B262-E59361D70DDE}" srcOrd="0" destOrd="0" presId="urn:microsoft.com/office/officeart/2005/8/layout/hierarchy1"/>
    <dgm:cxn modelId="{EDE68EF6-6853-486E-8160-9EB9704431E2}" type="presOf" srcId="{AFED0085-2E30-43B0-B934-06BA32F3414E}" destId="{B283592F-DF7A-4325-9C47-D4CC7657D023}" srcOrd="0" destOrd="0" presId="urn:microsoft.com/office/officeart/2005/8/layout/hierarchy1"/>
    <dgm:cxn modelId="{410BA245-7D74-4916-98D0-0E64BB4C034B}" type="presParOf" srcId="{B283592F-DF7A-4325-9C47-D4CC7657D023}" destId="{366F39E9-A3B5-427B-B72B-152AE30EFAF2}" srcOrd="0" destOrd="0" presId="urn:microsoft.com/office/officeart/2005/8/layout/hierarchy1"/>
    <dgm:cxn modelId="{C745F602-89BF-47EB-98F9-301A4B995BBB}" type="presParOf" srcId="{366F39E9-A3B5-427B-B72B-152AE30EFAF2}" destId="{0F4C5CA0-1DFB-4F72-94F3-4FEA8A60164E}" srcOrd="0" destOrd="0" presId="urn:microsoft.com/office/officeart/2005/8/layout/hierarchy1"/>
    <dgm:cxn modelId="{7F39CD50-A7EF-4727-A14B-9832C604BB9D}" type="presParOf" srcId="{0F4C5CA0-1DFB-4F72-94F3-4FEA8A60164E}" destId="{2D4855F1-67CB-44CD-9849-816A6619C368}" srcOrd="0" destOrd="0" presId="urn:microsoft.com/office/officeart/2005/8/layout/hierarchy1"/>
    <dgm:cxn modelId="{6B077CEE-B480-4A77-B4C0-F627D5229C6B}" type="presParOf" srcId="{0F4C5CA0-1DFB-4F72-94F3-4FEA8A60164E}" destId="{AB56DE55-45E7-4258-85A2-05C7539DAF7B}" srcOrd="1" destOrd="0" presId="urn:microsoft.com/office/officeart/2005/8/layout/hierarchy1"/>
    <dgm:cxn modelId="{5CE45338-2A98-4068-9820-AEF5AD5A15EA}" type="presParOf" srcId="{366F39E9-A3B5-427B-B72B-152AE30EFAF2}" destId="{A89373C9-02A7-4075-B7CD-0B7A8D9CB2EF}" srcOrd="1" destOrd="0" presId="urn:microsoft.com/office/officeart/2005/8/layout/hierarchy1"/>
    <dgm:cxn modelId="{7FB0B35A-AAEE-437D-BFA5-D8958653BBD0}" type="presParOf" srcId="{A89373C9-02A7-4075-B7CD-0B7A8D9CB2EF}" destId="{D133A5A7-A543-4B24-92A3-4B5779693DA2}" srcOrd="0" destOrd="0" presId="urn:microsoft.com/office/officeart/2005/8/layout/hierarchy1"/>
    <dgm:cxn modelId="{7855CF73-2F64-4061-9587-BE8E9046DD46}" type="presParOf" srcId="{A89373C9-02A7-4075-B7CD-0B7A8D9CB2EF}" destId="{520A0D27-46FE-4F4A-99AE-1DE2F3C3442F}" srcOrd="1" destOrd="0" presId="urn:microsoft.com/office/officeart/2005/8/layout/hierarchy1"/>
    <dgm:cxn modelId="{228C8C00-5B69-42D4-97D4-1572F4C8B21A}" type="presParOf" srcId="{520A0D27-46FE-4F4A-99AE-1DE2F3C3442F}" destId="{F73732BE-B6E7-465A-91E4-0C6E0843B24A}" srcOrd="0" destOrd="0" presId="urn:microsoft.com/office/officeart/2005/8/layout/hierarchy1"/>
    <dgm:cxn modelId="{9B057A2F-B496-4E54-A645-A3D692D0621E}" type="presParOf" srcId="{F73732BE-B6E7-465A-91E4-0C6E0843B24A}" destId="{202C708A-8AAE-4FBD-96F7-3FD2D5B099BD}" srcOrd="0" destOrd="0" presId="urn:microsoft.com/office/officeart/2005/8/layout/hierarchy1"/>
    <dgm:cxn modelId="{800F57CA-7595-4A56-9DFB-B0649C88494B}" type="presParOf" srcId="{F73732BE-B6E7-465A-91E4-0C6E0843B24A}" destId="{A16EC74C-F744-4991-A797-E06A0B44F224}" srcOrd="1" destOrd="0" presId="urn:microsoft.com/office/officeart/2005/8/layout/hierarchy1"/>
    <dgm:cxn modelId="{129D7885-7381-4EFA-B8F7-FBBD8C4F9535}" type="presParOf" srcId="{520A0D27-46FE-4F4A-99AE-1DE2F3C3442F}" destId="{CE5A6750-5EF4-461F-B651-9440B6DC3869}" srcOrd="1" destOrd="0" presId="urn:microsoft.com/office/officeart/2005/8/layout/hierarchy1"/>
    <dgm:cxn modelId="{73F32C42-EBC5-487F-8ACD-42668F32332A}" type="presParOf" srcId="{CE5A6750-5EF4-461F-B651-9440B6DC3869}" destId="{D8869DDA-173C-43F0-8430-CB3A788A9E39}" srcOrd="0" destOrd="0" presId="urn:microsoft.com/office/officeart/2005/8/layout/hierarchy1"/>
    <dgm:cxn modelId="{8B2B3A5C-1640-4EC0-8810-5B9EDFC51E3D}" type="presParOf" srcId="{CE5A6750-5EF4-461F-B651-9440B6DC3869}" destId="{9C290F42-BD10-4A2D-8CBF-797904A4C613}" srcOrd="1" destOrd="0" presId="urn:microsoft.com/office/officeart/2005/8/layout/hierarchy1"/>
    <dgm:cxn modelId="{8460522E-CCC6-4732-A866-52AA34072C9B}" type="presParOf" srcId="{9C290F42-BD10-4A2D-8CBF-797904A4C613}" destId="{F636A53D-84A9-4E88-9A86-1089BCE9215D}" srcOrd="0" destOrd="0" presId="urn:microsoft.com/office/officeart/2005/8/layout/hierarchy1"/>
    <dgm:cxn modelId="{0E85A655-484F-4925-8E41-71A08D739D8A}" type="presParOf" srcId="{F636A53D-84A9-4E88-9A86-1089BCE9215D}" destId="{14865419-0323-49D0-9536-9408B22A15EC}" srcOrd="0" destOrd="0" presId="urn:microsoft.com/office/officeart/2005/8/layout/hierarchy1"/>
    <dgm:cxn modelId="{57357855-2F9C-437C-BF3B-4680E3C7A63A}" type="presParOf" srcId="{F636A53D-84A9-4E88-9A86-1089BCE9215D}" destId="{BE49E4B3-11CD-4DF8-A44F-C317BCEB6428}" srcOrd="1" destOrd="0" presId="urn:microsoft.com/office/officeart/2005/8/layout/hierarchy1"/>
    <dgm:cxn modelId="{5E9118BA-B932-435F-8643-C4EFB0C9A308}" type="presParOf" srcId="{9C290F42-BD10-4A2D-8CBF-797904A4C613}" destId="{5817B8F2-DFE0-4C35-8917-44CCCF0F6524}" srcOrd="1" destOrd="0" presId="urn:microsoft.com/office/officeart/2005/8/layout/hierarchy1"/>
    <dgm:cxn modelId="{225D08D0-4E5F-46DE-BE88-94781A9777F2}" type="presParOf" srcId="{5817B8F2-DFE0-4C35-8917-44CCCF0F6524}" destId="{FB2B2601-FB60-44F5-8E41-46227D82F4EE}" srcOrd="0" destOrd="0" presId="urn:microsoft.com/office/officeart/2005/8/layout/hierarchy1"/>
    <dgm:cxn modelId="{DE83536A-19A0-4CE0-AF57-E02C56F8CE59}" type="presParOf" srcId="{5817B8F2-DFE0-4C35-8917-44CCCF0F6524}" destId="{7ABDF92B-7F31-4F20-A44F-370CECED1DED}" srcOrd="1" destOrd="0" presId="urn:microsoft.com/office/officeart/2005/8/layout/hierarchy1"/>
    <dgm:cxn modelId="{4DD8F56F-742D-464E-92C3-9CF013337587}" type="presParOf" srcId="{7ABDF92B-7F31-4F20-A44F-370CECED1DED}" destId="{E3111493-E3D1-474B-ADF7-6D236444E42A}" srcOrd="0" destOrd="0" presId="urn:microsoft.com/office/officeart/2005/8/layout/hierarchy1"/>
    <dgm:cxn modelId="{D6EABA1D-2E1B-4B52-93A2-32C30C30811E}" type="presParOf" srcId="{E3111493-E3D1-474B-ADF7-6D236444E42A}" destId="{6FF430F5-5D68-4552-8133-38117E89EEB9}" srcOrd="0" destOrd="0" presId="urn:microsoft.com/office/officeart/2005/8/layout/hierarchy1"/>
    <dgm:cxn modelId="{32D79515-1273-4BF3-8DD8-0718024BA092}" type="presParOf" srcId="{E3111493-E3D1-474B-ADF7-6D236444E42A}" destId="{3C1F5F79-84EF-4CDC-AA62-09610483A34C}" srcOrd="1" destOrd="0" presId="urn:microsoft.com/office/officeart/2005/8/layout/hierarchy1"/>
    <dgm:cxn modelId="{5C80B9AC-4C15-45AF-978F-E09B4371D781}" type="presParOf" srcId="{7ABDF92B-7F31-4F20-A44F-370CECED1DED}" destId="{DCA3F91F-025F-43D8-B3FF-5737E4DF2048}" srcOrd="1" destOrd="0" presId="urn:microsoft.com/office/officeart/2005/8/layout/hierarchy1"/>
    <dgm:cxn modelId="{16C4DBF3-26E4-4531-9C75-B8115E55F72F}" type="presParOf" srcId="{DCA3F91F-025F-43D8-B3FF-5737E4DF2048}" destId="{B0827F86-89C8-45E8-864B-FC566B583F2D}" srcOrd="0" destOrd="0" presId="urn:microsoft.com/office/officeart/2005/8/layout/hierarchy1"/>
    <dgm:cxn modelId="{4D375926-C8D5-46D2-A6D8-FD3959D3D473}" type="presParOf" srcId="{DCA3F91F-025F-43D8-B3FF-5737E4DF2048}" destId="{BAEF130F-FDE9-4C82-809B-B3EA8C68C485}" srcOrd="1" destOrd="0" presId="urn:microsoft.com/office/officeart/2005/8/layout/hierarchy1"/>
    <dgm:cxn modelId="{2A47DBFF-2DA5-4899-9F83-9FA85A66FDA7}" type="presParOf" srcId="{BAEF130F-FDE9-4C82-809B-B3EA8C68C485}" destId="{9EA59245-1887-4622-9A66-C2ADE19AF45E}" srcOrd="0" destOrd="0" presId="urn:microsoft.com/office/officeart/2005/8/layout/hierarchy1"/>
    <dgm:cxn modelId="{73376C26-60B2-46C1-B69C-DD31E347985C}" type="presParOf" srcId="{9EA59245-1887-4622-9A66-C2ADE19AF45E}" destId="{A7245C6F-C188-4583-9513-9118CFB8A9DD}" srcOrd="0" destOrd="0" presId="urn:microsoft.com/office/officeart/2005/8/layout/hierarchy1"/>
    <dgm:cxn modelId="{FD103361-F8D1-43C0-861D-9E8584B0ADA9}" type="presParOf" srcId="{9EA59245-1887-4622-9A66-C2ADE19AF45E}" destId="{9431A5DB-BB4C-4B43-B262-E59361D70DDE}" srcOrd="1" destOrd="0" presId="urn:microsoft.com/office/officeart/2005/8/layout/hierarchy1"/>
    <dgm:cxn modelId="{66AF22B2-D1AE-417E-B83C-E49888B308A8}" type="presParOf" srcId="{BAEF130F-FDE9-4C82-809B-B3EA8C68C485}" destId="{A235448E-A0C2-4FB2-B7BB-5BF8316D4642}" srcOrd="1" destOrd="0" presId="urn:microsoft.com/office/officeart/2005/8/layout/hierarchy1"/>
    <dgm:cxn modelId="{CA3AFF84-A8CE-4DEA-80E4-F92DE1C7A39F}" type="presParOf" srcId="{A235448E-A0C2-4FB2-B7BB-5BF8316D4642}" destId="{D01B3AC8-B149-448C-9BA3-87C9C26607DD}" srcOrd="0" destOrd="0" presId="urn:microsoft.com/office/officeart/2005/8/layout/hierarchy1"/>
    <dgm:cxn modelId="{240A25BD-2B02-4CE4-AB62-BB3D16D19DF1}" type="presParOf" srcId="{A235448E-A0C2-4FB2-B7BB-5BF8316D4642}" destId="{786E0041-C002-4F1B-96B5-EC7193024164}" srcOrd="1" destOrd="0" presId="urn:microsoft.com/office/officeart/2005/8/layout/hierarchy1"/>
    <dgm:cxn modelId="{4A8A08A9-18DE-4167-AE87-449BE83DDBE6}" type="presParOf" srcId="{786E0041-C002-4F1B-96B5-EC7193024164}" destId="{7E85F936-DC09-4804-B33C-D1901F1FEA0C}" srcOrd="0" destOrd="0" presId="urn:microsoft.com/office/officeart/2005/8/layout/hierarchy1"/>
    <dgm:cxn modelId="{5FCEE90A-D96D-4289-BF6B-23CF2E6E7444}" type="presParOf" srcId="{7E85F936-DC09-4804-B33C-D1901F1FEA0C}" destId="{D99D347C-0178-4498-ACE4-215678B6B251}" srcOrd="0" destOrd="0" presId="urn:microsoft.com/office/officeart/2005/8/layout/hierarchy1"/>
    <dgm:cxn modelId="{EACE092F-BD87-433E-8C1C-1177C0E1F4C5}" type="presParOf" srcId="{7E85F936-DC09-4804-B33C-D1901F1FEA0C}" destId="{AACF5392-B8AB-4416-B335-FFB65FF9B402}" srcOrd="1" destOrd="0" presId="urn:microsoft.com/office/officeart/2005/8/layout/hierarchy1"/>
    <dgm:cxn modelId="{93129372-265B-4592-878E-51286B2B50BE}" type="presParOf" srcId="{786E0041-C002-4F1B-96B5-EC7193024164}" destId="{3D235F1F-320C-4168-8F55-6A4CF05BD5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E444B-68DB-4556-96EC-29D4823F64CA}">
      <dsp:nvSpPr>
        <dsp:cNvPr id="0" name=""/>
        <dsp:cNvSpPr/>
      </dsp:nvSpPr>
      <dsp:spPr>
        <a:xfrm rot="16200000">
          <a:off x="-877756" y="878663"/>
          <a:ext cx="4114800" cy="2357473"/>
        </a:xfrm>
        <a:prstGeom prst="flowChartManualOperati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Segmentation – Know your customers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Identification of homogeneous customer segments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Understanding the patterns &amp; profiles of customers in each segment</a:t>
          </a:r>
        </a:p>
      </dsp:txBody>
      <dsp:txXfrm rot="5400000">
        <a:off x="907" y="822960"/>
        <a:ext cx="2357473" cy="2468880"/>
      </dsp:txXfrm>
    </dsp:sp>
    <dsp:sp modelId="{C8303A96-BB4E-430F-B49A-B22BEB86B9B8}">
      <dsp:nvSpPr>
        <dsp:cNvPr id="0" name=""/>
        <dsp:cNvSpPr/>
      </dsp:nvSpPr>
      <dsp:spPr>
        <a:xfrm rot="16200000">
          <a:off x="1656526" y="878663"/>
          <a:ext cx="4114800" cy="2357473"/>
        </a:xfrm>
        <a:prstGeom prst="flowChartManualOperati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/>
              </a:solidFill>
            </a:rPr>
            <a:t>Prediction – Churn Probability of each customer</a:t>
          </a:r>
          <a:endParaRPr lang="en-US" sz="17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Use statistical techniques to identify customers who are most likely to churn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Calculate current customer value to date as well as future value</a:t>
          </a:r>
        </a:p>
      </dsp:txBody>
      <dsp:txXfrm rot="5400000">
        <a:off x="2535189" y="822960"/>
        <a:ext cx="2357473" cy="2468880"/>
      </dsp:txXfrm>
    </dsp:sp>
    <dsp:sp modelId="{5C0170F7-94B0-4F6A-A140-F58673DB933F}">
      <dsp:nvSpPr>
        <dsp:cNvPr id="0" name=""/>
        <dsp:cNvSpPr/>
      </dsp:nvSpPr>
      <dsp:spPr>
        <a:xfrm rot="16200000">
          <a:off x="4190815" y="878663"/>
          <a:ext cx="4114800" cy="2357473"/>
        </a:xfrm>
        <a:prstGeom prst="flowChartManualOperati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Prescriptive Analysis - Whom to Retain?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Identify the high risk customers in each segment and target them with personalized strategies.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Identify the influencing factors for each customer.</a:t>
          </a:r>
        </a:p>
      </dsp:txBody>
      <dsp:txXfrm rot="5400000">
        <a:off x="5069478" y="822960"/>
        <a:ext cx="2357473" cy="246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B3AC8-B149-448C-9BA3-87C9C26607DD}">
      <dsp:nvSpPr>
        <dsp:cNvPr id="0" name=""/>
        <dsp:cNvSpPr/>
      </dsp:nvSpPr>
      <dsp:spPr>
        <a:xfrm>
          <a:off x="1001096" y="314735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27F86-89C8-45E8-864B-FC566B583F2D}">
      <dsp:nvSpPr>
        <dsp:cNvPr id="0" name=""/>
        <dsp:cNvSpPr/>
      </dsp:nvSpPr>
      <dsp:spPr>
        <a:xfrm>
          <a:off x="1001096" y="249353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B2601-FB60-44F5-8E41-46227D82F4EE}">
      <dsp:nvSpPr>
        <dsp:cNvPr id="0" name=""/>
        <dsp:cNvSpPr/>
      </dsp:nvSpPr>
      <dsp:spPr>
        <a:xfrm>
          <a:off x="1001096" y="183971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69DDA-173C-43F0-8430-CB3A788A9E39}">
      <dsp:nvSpPr>
        <dsp:cNvPr id="0" name=""/>
        <dsp:cNvSpPr/>
      </dsp:nvSpPr>
      <dsp:spPr>
        <a:xfrm>
          <a:off x="1001096" y="118590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3A5A7-A543-4B24-92A3-4B5779693DA2}">
      <dsp:nvSpPr>
        <dsp:cNvPr id="0" name=""/>
        <dsp:cNvSpPr/>
      </dsp:nvSpPr>
      <dsp:spPr>
        <a:xfrm>
          <a:off x="1001096" y="5432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27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855F1-67CB-44CD-9849-816A6619C368}">
      <dsp:nvSpPr>
        <dsp:cNvPr id="0" name=""/>
        <dsp:cNvSpPr/>
      </dsp:nvSpPr>
      <dsp:spPr>
        <a:xfrm>
          <a:off x="231307" y="13306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6DE55-45E7-4258-85A2-05C7539DAF7B}">
      <dsp:nvSpPr>
        <dsp:cNvPr id="0" name=""/>
        <dsp:cNvSpPr/>
      </dsp:nvSpPr>
      <dsp:spPr>
        <a:xfrm>
          <a:off x="261168" y="4167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Total Customer Base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1,090,349</a:t>
          </a:r>
          <a:r>
            <a:rPr lang="en-US" sz="1000" kern="1200" dirty="0">
              <a:solidFill>
                <a:schemeClr val="tx1"/>
              </a:solidFill>
            </a:rPr>
            <a:t> </a:t>
          </a:r>
        </a:p>
      </dsp:txBody>
      <dsp:txXfrm>
        <a:off x="278028" y="58534"/>
        <a:ext cx="1597299" cy="541934"/>
      </dsp:txXfrm>
    </dsp:sp>
    <dsp:sp modelId="{202C708A-8AAE-4FBD-96F7-3FD2D5B099BD}">
      <dsp:nvSpPr>
        <dsp:cNvPr id="0" name=""/>
        <dsp:cNvSpPr/>
      </dsp:nvSpPr>
      <dsp:spPr>
        <a:xfrm>
          <a:off x="231307" y="655965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EC74C-F744-4991-A797-E06A0B44F224}">
      <dsp:nvSpPr>
        <dsp:cNvPr id="0" name=""/>
        <dsp:cNvSpPr/>
      </dsp:nvSpPr>
      <dsp:spPr>
        <a:xfrm>
          <a:off x="261168" y="68433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 Actual Customers or TPs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1,083,865</a:t>
          </a:r>
        </a:p>
      </dsp:txBody>
      <dsp:txXfrm>
        <a:off x="278028" y="701194"/>
        <a:ext cx="1597299" cy="541934"/>
      </dsp:txXfrm>
    </dsp:sp>
    <dsp:sp modelId="{14865419-0323-49D0-9536-9408B22A15EC}">
      <dsp:nvSpPr>
        <dsp:cNvPr id="0" name=""/>
        <dsp:cNvSpPr/>
      </dsp:nvSpPr>
      <dsp:spPr>
        <a:xfrm>
          <a:off x="231307" y="1309782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9E4B3-11CD-4DF8-A44F-C317BCEB6428}">
      <dsp:nvSpPr>
        <dsp:cNvPr id="0" name=""/>
        <dsp:cNvSpPr/>
      </dsp:nvSpPr>
      <dsp:spPr>
        <a:xfrm>
          <a:off x="261168" y="1338151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Created before June 2016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1,008,127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chemeClr val="bg1"/>
            </a:solidFill>
          </a:endParaRPr>
        </a:p>
      </dsp:txBody>
      <dsp:txXfrm>
        <a:off x="278028" y="1355011"/>
        <a:ext cx="1597299" cy="541934"/>
      </dsp:txXfrm>
    </dsp:sp>
    <dsp:sp modelId="{6FF430F5-5D68-4552-8133-38117E89EEB9}">
      <dsp:nvSpPr>
        <dsp:cNvPr id="0" name=""/>
        <dsp:cNvSpPr/>
      </dsp:nvSpPr>
      <dsp:spPr>
        <a:xfrm>
          <a:off x="231307" y="1963600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F5F79-84EF-4CDC-AA62-09610483A34C}">
      <dsp:nvSpPr>
        <dsp:cNvPr id="0" name=""/>
        <dsp:cNvSpPr/>
      </dsp:nvSpPr>
      <dsp:spPr>
        <a:xfrm>
          <a:off x="261168" y="1991968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 with either Sales, Commissions or Network Addition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518,901</a:t>
          </a:r>
        </a:p>
      </dsp:txBody>
      <dsp:txXfrm>
        <a:off x="278028" y="2008828"/>
        <a:ext cx="1597299" cy="541934"/>
      </dsp:txXfrm>
    </dsp:sp>
    <dsp:sp modelId="{A7245C6F-C188-4583-9513-9118CFB8A9DD}">
      <dsp:nvSpPr>
        <dsp:cNvPr id="0" name=""/>
        <dsp:cNvSpPr/>
      </dsp:nvSpPr>
      <dsp:spPr>
        <a:xfrm>
          <a:off x="231307" y="2617417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1A5DB-BB4C-4B43-B262-E59361D70DDE}">
      <dsp:nvSpPr>
        <dsp:cNvPr id="0" name=""/>
        <dsp:cNvSpPr/>
      </dsp:nvSpPr>
      <dsp:spPr>
        <a:xfrm>
          <a:off x="261168" y="2645785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Customers Created Since 2012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401,985</a:t>
          </a:r>
        </a:p>
      </dsp:txBody>
      <dsp:txXfrm>
        <a:off x="278028" y="2662645"/>
        <a:ext cx="1597299" cy="541934"/>
      </dsp:txXfrm>
    </dsp:sp>
    <dsp:sp modelId="{D99D347C-0178-4498-ACE4-215678B6B251}">
      <dsp:nvSpPr>
        <dsp:cNvPr id="0" name=""/>
        <dsp:cNvSpPr/>
      </dsp:nvSpPr>
      <dsp:spPr>
        <a:xfrm>
          <a:off x="231307" y="327123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F5392-B8AB-4416-B335-FFB65FF9B402}">
      <dsp:nvSpPr>
        <dsp:cNvPr id="0" name=""/>
        <dsp:cNvSpPr/>
      </dsp:nvSpPr>
      <dsp:spPr>
        <a:xfrm>
          <a:off x="261168" y="3299603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  with at least 1 Euro of Sales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378,821</a:t>
          </a:r>
        </a:p>
      </dsp:txBody>
      <dsp:txXfrm>
        <a:off x="278028" y="3316463"/>
        <a:ext cx="1597299" cy="541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82488-1D09-E64A-B69B-BE78F0BD8EC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24F2B-C0FF-A942-BEEA-32FF794E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2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30175" y="0"/>
            <a:ext cx="1466396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75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71600" y="1143000"/>
            <a:ext cx="6324600" cy="314325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350"/>
            </a:lvl1pPr>
            <a:lvl2pPr marL="557213" indent="-214313">
              <a:buFont typeface="Wingdings" pitchFamily="2" charset="2"/>
              <a:buChar char="§"/>
              <a:defRPr sz="1050"/>
            </a:lvl2pPr>
            <a:lvl3pPr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84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30175" y="0"/>
            <a:ext cx="1466396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75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71600" y="1143000"/>
            <a:ext cx="6324600" cy="314325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350"/>
            </a:lvl1pPr>
            <a:lvl2pPr marL="557213" indent="-214313">
              <a:buFont typeface="Wingdings" pitchFamily="2" charset="2"/>
              <a:buChar char="§"/>
              <a:defRPr sz="1050"/>
            </a:lvl2pPr>
            <a:lvl3pPr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4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CE67-6794-E34D-9D54-7120B08337AB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21.svg"/><Relationship Id="rId5" Type="http://schemas.openxmlformats.org/officeDocument/2006/relationships/image" Target="../media/image8.sv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24.svg"/><Relationship Id="rId5" Type="http://schemas.openxmlformats.org/officeDocument/2006/relationships/image" Target="../media/image8.sv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4.sv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12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21.svg"/><Relationship Id="rId5" Type="http://schemas.openxmlformats.org/officeDocument/2006/relationships/image" Target="../media/image28.svg"/><Relationship Id="rId10" Type="http://schemas.openxmlformats.org/officeDocument/2006/relationships/image" Target="../media/image20.png"/><Relationship Id="rId4" Type="http://schemas.openxmlformats.org/officeDocument/2006/relationships/image" Target="../media/image27.png"/><Relationship Id="rId9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4.svg"/><Relationship Id="rId4" Type="http://schemas.openxmlformats.org/officeDocument/2006/relationships/image" Target="../media/image4.sv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8.svg"/><Relationship Id="rId5" Type="http://schemas.openxmlformats.org/officeDocument/2006/relationships/image" Target="../media/image8.sv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045" y="0"/>
            <a:ext cx="9358089" cy="52519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07045" y="1"/>
            <a:ext cx="9358089" cy="5251988"/>
          </a:xfrm>
          <a:prstGeom prst="rect">
            <a:avLst/>
          </a:prstGeom>
          <a:gradFill>
            <a:gsLst>
              <a:gs pos="0">
                <a:srgbClr val="F6941C">
                  <a:alpha val="80000"/>
                </a:srgbClr>
              </a:gs>
              <a:gs pos="99000">
                <a:srgbClr val="D04831">
                  <a:alpha val="56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74" y="1404527"/>
            <a:ext cx="2748052" cy="1009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0592" y="2422321"/>
            <a:ext cx="4242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 Behavior Engine for Direct Selling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00" y="3169872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PM International </a:t>
            </a:r>
            <a:br>
              <a:rPr lang="en-US" sz="1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</a:br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Segmentation Report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4011" y="4179034"/>
            <a:ext cx="3275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www.DirecTechLabs.com</a:t>
            </a:r>
            <a:endParaRPr lang="en-US" sz="1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7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50" y="1034061"/>
            <a:ext cx="5679999" cy="2655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Segment 2 – Female Performers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Customers in this segment does above average sales and completely outperforms average customers.</a:t>
            </a:r>
          </a:p>
        </p:txBody>
      </p:sp>
      <p:pic>
        <p:nvPicPr>
          <p:cNvPr id="13" name="Graphic 12" descr="Run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3838" y="2412000"/>
            <a:ext cx="360646" cy="3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9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676910" y="1587541"/>
            <a:ext cx="3334762" cy="154143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70469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Female Performers 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62846" y="784021"/>
            <a:ext cx="2501549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35% of total customers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All Females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Highly Valuable segment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Doing good amount of Sales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94% have active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Only 2% added network in 90 days (mostly regular customers)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Always place 2nd order within six month after placing first order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2847" y="1081330"/>
            <a:ext cx="2402288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065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91491" y="1489796"/>
            <a:ext cx="132440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RECOMMENDATION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762330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Valuable Female Customers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1" name="Graphic 10" descr="Run">
            <a:extLst>
              <a:ext uri="{FF2B5EF4-FFF2-40B4-BE49-F238E27FC236}">
                <a16:creationId xmlns:a16="http://schemas.microsoft.com/office/drawing/2014/main" id="{6735ECF7-F0A2-42CD-8447-3DB3FA50A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505" y="2777799"/>
            <a:ext cx="1325369" cy="13253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98823" y="1899882"/>
            <a:ext cx="2604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/>
              <a:t>Train them to grow their network and build a business</a:t>
            </a:r>
          </a:p>
        </p:txBody>
      </p:sp>
    </p:spTree>
    <p:extLst>
      <p:ext uri="{BB962C8B-B14F-4D97-AF65-F5344CB8AC3E}">
        <p14:creationId xmlns:p14="http://schemas.microsoft.com/office/powerpoint/2010/main" val="425313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3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0244" y="4767263"/>
            <a:ext cx="315106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Average Male Performers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751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1,078)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900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28,807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5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95)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60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2,049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9657" y="3746633"/>
            <a:ext cx="515278" cy="515278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2562778"/>
            <a:ext cx="914400" cy="9144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99%+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&lt;1 %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 </a:t>
            </a:r>
          </a:p>
          <a:p>
            <a:pPr algn="ctr"/>
            <a:r>
              <a:rPr lang="en-US" sz="1000" dirty="0"/>
              <a:t>25%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Customers 96,075</a:t>
            </a:r>
          </a:p>
        </p:txBody>
      </p:sp>
      <p:pic>
        <p:nvPicPr>
          <p:cNvPr id="28" name="Graphic 27" descr="Walk">
            <a:extLst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146" y="2643159"/>
            <a:ext cx="1449704" cy="1449704"/>
          </a:xfrm>
          <a:prstGeom prst="rect">
            <a:avLst/>
          </a:prstGeom>
        </p:spPr>
      </p:pic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D99055E0-E90D-4AAF-9E28-5CDDC5D94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726046"/>
              </p:ext>
            </p:extLst>
          </p:nvPr>
        </p:nvGraphicFramePr>
        <p:xfrm>
          <a:off x="3363144" y="2527960"/>
          <a:ext cx="3078873" cy="1995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184465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5" y="811123"/>
            <a:ext cx="6515107" cy="3118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Segment 3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Performance of Customers in this segment is tad below average performance in terms of sales and orders.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Only 10% of total customers are placing orders after a year. </a:t>
            </a:r>
          </a:p>
        </p:txBody>
      </p:sp>
      <p:pic>
        <p:nvPicPr>
          <p:cNvPr id="8" name="Graphic 7" descr="Walk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8624" y="2991293"/>
            <a:ext cx="433866" cy="4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7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Average Male Performing Customers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62847" y="784021"/>
            <a:ext cx="2189637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25% of total population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Doing below average sales as compared to all the other customers.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71% had active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93% doesn’t add network in first 90 days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64% placed second order within six months after placing first order 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Only 13% upgraded their </a:t>
            </a:r>
            <a:r>
              <a:rPr lang="en-US" sz="1200" dirty="0" err="1">
                <a:solidFill>
                  <a:schemeClr val="tx1"/>
                </a:solidFill>
              </a:rPr>
              <a:t>Quali</a:t>
            </a:r>
            <a:r>
              <a:rPr lang="en-US" sz="1200" dirty="0">
                <a:solidFill>
                  <a:schemeClr val="tx1"/>
                </a:solidFill>
              </a:rPr>
              <a:t> level in their life 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2847" y="1081330"/>
            <a:ext cx="2189637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065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64396" y="1587541"/>
            <a:ext cx="3334762" cy="154143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6910" y="1426619"/>
            <a:ext cx="1324402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RECOMMENDATION</a:t>
            </a:r>
          </a:p>
          <a:p>
            <a:endParaRPr lang="en-US" sz="1050" b="1" dirty="0"/>
          </a:p>
        </p:txBody>
      </p:sp>
      <p:sp>
        <p:nvSpPr>
          <p:cNvPr id="20" name="Right Arrow 19"/>
          <p:cNvSpPr/>
          <p:nvPr/>
        </p:nvSpPr>
        <p:spPr>
          <a:xfrm>
            <a:off x="222078" y="1854480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Average Male Performers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Graphic 9" descr="Walk">
            <a:extLst>
              <a:ext uri="{FF2B5EF4-FFF2-40B4-BE49-F238E27FC236}">
                <a16:creationId xmlns:a16="http://schemas.microsoft.com/office/drawing/2014/main" id="{7A4601CD-C54B-4D3D-B87E-1D67B1D9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481" y="2811909"/>
            <a:ext cx="1449704" cy="14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1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4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Poor Female Performers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239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1,078)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290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1423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95)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26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485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2018" y="2565296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6463" y="3819565"/>
            <a:ext cx="536829" cy="53682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3951402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&lt;1 %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288835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96%+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591375" y="3641825"/>
            <a:ext cx="1440446" cy="3443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% of Total Customers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21%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575488" y="3181965"/>
            <a:ext cx="1442197" cy="38029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Numbers of Customers 81,245</a:t>
            </a:r>
          </a:p>
        </p:txBody>
      </p:sp>
      <p:pic>
        <p:nvPicPr>
          <p:cNvPr id="30" name="Graphic 29" descr="Crawl">
            <a:extLst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67752" y="2419035"/>
            <a:ext cx="1774653" cy="1774653"/>
          </a:xfrm>
          <a:prstGeom prst="rect">
            <a:avLst/>
          </a:prstGeom>
        </p:spPr>
      </p:pic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B762DED5-1BD1-4E8A-A50F-1B03679D4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973280"/>
              </p:ext>
            </p:extLst>
          </p:nvPr>
        </p:nvGraphicFramePr>
        <p:xfrm>
          <a:off x="3180656" y="2419035"/>
          <a:ext cx="3388570" cy="2189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1021681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Segment 4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95% don’t place second order; Only 5% customers in this segment place order after 30 days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07" y="842500"/>
            <a:ext cx="5822185" cy="2810500"/>
          </a:xfrm>
          <a:prstGeom prst="rect">
            <a:avLst/>
          </a:prstGeom>
        </p:spPr>
      </p:pic>
      <p:pic>
        <p:nvPicPr>
          <p:cNvPr id="15" name="Graphic 14" descr="Crawl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5258" y="2656800"/>
            <a:ext cx="714361" cy="71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5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Poor Female Customers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62847" y="784021"/>
            <a:ext cx="2189637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21% of total customers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Low value segment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Very Low Sales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88 % place only one order and leave the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2847" y="1081330"/>
            <a:ext cx="2189637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065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64396" y="1587541"/>
            <a:ext cx="3334762" cy="154143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6910" y="1426619"/>
            <a:ext cx="1324402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RECOMMENDATION</a:t>
            </a:r>
          </a:p>
          <a:p>
            <a:endParaRPr lang="en-US" sz="1050" b="1" dirty="0"/>
          </a:p>
        </p:txBody>
      </p:sp>
      <p:sp>
        <p:nvSpPr>
          <p:cNvPr id="20" name="Right Arrow 19"/>
          <p:cNvSpPr/>
          <p:nvPr/>
        </p:nvSpPr>
        <p:spPr>
          <a:xfrm>
            <a:off x="222078" y="1400827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Poor Female Performers</a:t>
            </a:r>
          </a:p>
        </p:txBody>
      </p:sp>
      <p:pic>
        <p:nvPicPr>
          <p:cNvPr id="10" name="Graphic 9" descr="Crawl">
            <a:extLst>
              <a:ext uri="{FF2B5EF4-FFF2-40B4-BE49-F238E27FC236}">
                <a16:creationId xmlns:a16="http://schemas.microsoft.com/office/drawing/2014/main" id="{31B0DE49-EC08-4950-A0B4-8243C3BDE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848" y="2241645"/>
            <a:ext cx="1774653" cy="17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1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Segmentation framework will identify different persona of customers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7050" y="4887718"/>
            <a:ext cx="250309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6" name="Round Diagonal Corner Rectangle 125"/>
          <p:cNvSpPr/>
          <p:nvPr/>
        </p:nvSpPr>
        <p:spPr>
          <a:xfrm>
            <a:off x="1915886" y="3588518"/>
            <a:ext cx="1545771" cy="636207"/>
          </a:xfrm>
          <a:prstGeom prst="round2DiagRect">
            <a:avLst/>
          </a:prstGeom>
          <a:noFill/>
          <a:ln w="25400" cap="flat" cmpd="sng" algn="ctr">
            <a:solidFill>
              <a:srgbClr val="F6941C"/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Generate High Sales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Receives Commissions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Adds Network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92% had subscriptions</a:t>
            </a:r>
          </a:p>
        </p:txBody>
      </p:sp>
      <p:sp>
        <p:nvSpPr>
          <p:cNvPr id="127" name="Round Diagonal Corner Rectangle 126"/>
          <p:cNvSpPr/>
          <p:nvPr/>
        </p:nvSpPr>
        <p:spPr>
          <a:xfrm>
            <a:off x="3628121" y="3588518"/>
            <a:ext cx="1506380" cy="636207"/>
          </a:xfrm>
          <a:prstGeom prst="round2DiagRect">
            <a:avLst/>
          </a:prstGeom>
          <a:noFill/>
          <a:ln w="25400" cap="flat" cmpd="sng" algn="ctr">
            <a:solidFill>
              <a:srgbClr val="F6941C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Generate Avg. Sales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94% Had Subscriptions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All Place Second Order within first 6 months</a:t>
            </a:r>
            <a:endParaRPr lang="en-US" sz="9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Round Diagonal Corner Rectangle 127"/>
          <p:cNvSpPr/>
          <p:nvPr/>
        </p:nvSpPr>
        <p:spPr>
          <a:xfrm>
            <a:off x="5439462" y="3588518"/>
            <a:ext cx="1607223" cy="636207"/>
          </a:xfrm>
          <a:prstGeom prst="round2DiagRect">
            <a:avLst/>
          </a:prstGeom>
          <a:noFill/>
          <a:ln w="25400" cap="flat" cmpd="sng" algn="ctr">
            <a:solidFill>
              <a:srgbClr val="F6941C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</a:rPr>
              <a:t>Below Average Sales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70% had subscriptions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64% place second order within first 6 months</a:t>
            </a:r>
            <a:endParaRPr lang="en-US" sz="900" kern="0" dirty="0">
              <a:latin typeface="Calibri"/>
            </a:endParaRPr>
          </a:p>
        </p:txBody>
      </p:sp>
      <p:sp>
        <p:nvSpPr>
          <p:cNvPr id="130" name="Round Diagonal Corner Rectangle 129"/>
          <p:cNvSpPr/>
          <p:nvPr/>
        </p:nvSpPr>
        <p:spPr>
          <a:xfrm>
            <a:off x="7349805" y="3588518"/>
            <a:ext cx="1647554" cy="636207"/>
          </a:xfrm>
          <a:prstGeom prst="round2DiagRect">
            <a:avLst/>
          </a:prstGeom>
          <a:noFill/>
          <a:ln w="25400" cap="flat" cmpd="sng" algn="ctr">
            <a:solidFill>
              <a:srgbClr val="F6941C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Doesn’t generate sales after one month</a:t>
            </a:r>
            <a:endParaRPr lang="en-US" sz="9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192466" y="4289258"/>
            <a:ext cx="960874" cy="17145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High Value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665636" y="4313326"/>
            <a:ext cx="1478267" cy="194369"/>
            <a:chOff x="4665636" y="4251717"/>
            <a:chExt cx="1478267" cy="194369"/>
          </a:xfrm>
        </p:grpSpPr>
        <p:sp>
          <p:nvSpPr>
            <p:cNvPr id="124" name="Left Brace 123"/>
            <p:cNvSpPr/>
            <p:nvPr/>
          </p:nvSpPr>
          <p:spPr>
            <a:xfrm rot="16200000">
              <a:off x="5336190" y="3581163"/>
              <a:ext cx="137160" cy="1478267"/>
            </a:xfrm>
            <a:prstGeom prst="leftBrace">
              <a:avLst/>
            </a:prstGeom>
            <a:noFill/>
            <a:ln w="25400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876993" y="4283363"/>
              <a:ext cx="1113316" cy="16272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rgbClr val="000000"/>
                  </a:solidFill>
                  <a:latin typeface="Calibri"/>
                </a:rPr>
                <a:t>Medium Value</a:t>
              </a:r>
            </a:p>
          </p:txBody>
        </p:sp>
      </p:grpSp>
      <p:sp>
        <p:nvSpPr>
          <p:cNvPr id="132" name="Pentagon 131"/>
          <p:cNvSpPr/>
          <p:nvPr/>
        </p:nvSpPr>
        <p:spPr>
          <a:xfrm rot="16200000" flipH="1">
            <a:off x="656113" y="1130844"/>
            <a:ext cx="1301949" cy="526174"/>
          </a:xfrm>
          <a:prstGeom prst="homePlat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Identifying the Dimensions</a:t>
            </a:r>
          </a:p>
        </p:txBody>
      </p:sp>
      <p:sp>
        <p:nvSpPr>
          <p:cNvPr id="133" name="Chevron 132"/>
          <p:cNvSpPr/>
          <p:nvPr/>
        </p:nvSpPr>
        <p:spPr>
          <a:xfrm rot="16200000" flipH="1">
            <a:off x="503576" y="2396729"/>
            <a:ext cx="1604252" cy="523403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Segmentation</a:t>
            </a:r>
          </a:p>
        </p:txBody>
      </p:sp>
      <p:sp>
        <p:nvSpPr>
          <p:cNvPr id="134" name="Chevron 133"/>
          <p:cNvSpPr/>
          <p:nvPr/>
        </p:nvSpPr>
        <p:spPr>
          <a:xfrm rot="16200000" flipH="1">
            <a:off x="619694" y="3780678"/>
            <a:ext cx="1372019" cy="523403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Profiling &amp; Base Strategies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843109" y="4265064"/>
            <a:ext cx="759170" cy="17145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Low Value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710488" y="3152400"/>
            <a:ext cx="12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9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Performing Female Customers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125619" y="3152400"/>
            <a:ext cx="1117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9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Business Builders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88965" y="3152400"/>
            <a:ext cx="1495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9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Average Male Performers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414241" y="3152400"/>
            <a:ext cx="85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9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Poor Female Performers</a:t>
            </a:r>
          </a:p>
        </p:txBody>
      </p:sp>
      <p:sp>
        <p:nvSpPr>
          <p:cNvPr id="116" name="Right Brace 115"/>
          <p:cNvSpPr/>
          <p:nvPr/>
        </p:nvSpPr>
        <p:spPr>
          <a:xfrm rot="16200000">
            <a:off x="5046926" y="-63416"/>
            <a:ext cx="175150" cy="5030915"/>
          </a:xfrm>
          <a:prstGeom prst="rightBrace">
            <a:avLst/>
          </a:prstGeom>
          <a:noFill/>
          <a:ln w="9525" cap="flat" cmpd="sng" algn="ctr">
            <a:solidFill>
              <a:srgbClr val="00B0F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4456743" y="2464410"/>
            <a:ext cx="0" cy="82012"/>
          </a:xfrm>
          <a:prstGeom prst="line">
            <a:avLst/>
          </a:prstGeom>
          <a:noFill/>
          <a:ln w="9525" cap="flat" cmpd="sng" algn="ctr">
            <a:solidFill>
              <a:srgbClr val="00B0F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8" name="Straight Connector 117"/>
          <p:cNvCxnSpPr/>
          <p:nvPr/>
        </p:nvCxnSpPr>
        <p:spPr>
          <a:xfrm>
            <a:off x="5990309" y="2462616"/>
            <a:ext cx="0" cy="82012"/>
          </a:xfrm>
          <a:prstGeom prst="line">
            <a:avLst/>
          </a:prstGeom>
          <a:noFill/>
          <a:ln w="9525" cap="flat" cmpd="sng" algn="ctr">
            <a:solidFill>
              <a:srgbClr val="00B0F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64" name="Rounded Rectangle 163"/>
          <p:cNvSpPr/>
          <p:nvPr/>
        </p:nvSpPr>
        <p:spPr>
          <a:xfrm>
            <a:off x="6083076" y="1592810"/>
            <a:ext cx="1921887" cy="561856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Statistical techniques such as K-Means clustering has been used for Segmentation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1787778" y="1082852"/>
            <a:ext cx="620605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Age &amp; Gender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2499502" y="1082852"/>
            <a:ext cx="1709293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Transaction History like Sales, Discount Rate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4328708" y="1082852"/>
            <a:ext cx="808295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Network Growth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5281574" y="1082852"/>
            <a:ext cx="1230159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Subscriptions</a:t>
            </a:r>
          </a:p>
        </p:txBody>
      </p:sp>
      <p:sp>
        <p:nvSpPr>
          <p:cNvPr id="205" name="Rounded Rectangle 204"/>
          <p:cNvSpPr/>
          <p:nvPr/>
        </p:nvSpPr>
        <p:spPr>
          <a:xfrm>
            <a:off x="6593589" y="1081784"/>
            <a:ext cx="1230159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Commissions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670342" y="1017811"/>
            <a:ext cx="6984559" cy="45149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10" name="Picture 9" descr="A picture containing thing, LEGO, toy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8278" y="1487165"/>
            <a:ext cx="1128685" cy="846946"/>
          </a:xfrm>
          <a:prstGeom prst="rect">
            <a:avLst/>
          </a:prstGeom>
        </p:spPr>
      </p:pic>
      <p:sp>
        <p:nvSpPr>
          <p:cNvPr id="131" name="Rounded Rectangle 181"/>
          <p:cNvSpPr/>
          <p:nvPr/>
        </p:nvSpPr>
        <p:spPr>
          <a:xfrm>
            <a:off x="7898515" y="1073881"/>
            <a:ext cx="620605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Rank Growth</a:t>
            </a:r>
          </a:p>
        </p:txBody>
      </p:sp>
      <p:pic>
        <p:nvPicPr>
          <p:cNvPr id="13" name="Graphic 12" descr="Gears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5718" y="1660626"/>
            <a:ext cx="619252" cy="619252"/>
          </a:xfrm>
          <a:prstGeom prst="rect">
            <a:avLst/>
          </a:prstGeom>
        </p:spPr>
      </p:pic>
      <p:pic>
        <p:nvPicPr>
          <p:cNvPr id="77" name="Graphic 76" descr="Lecturer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4344" y="2602827"/>
            <a:ext cx="575507" cy="575507"/>
          </a:xfrm>
          <a:prstGeom prst="rect">
            <a:avLst/>
          </a:prstGeom>
        </p:spPr>
      </p:pic>
      <p:pic>
        <p:nvPicPr>
          <p:cNvPr id="79" name="Graphic 78" descr="Run">
            <a:extLst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83211" y="2602827"/>
            <a:ext cx="576072" cy="576072"/>
          </a:xfrm>
          <a:prstGeom prst="rect">
            <a:avLst/>
          </a:prstGeom>
        </p:spPr>
      </p:pic>
      <p:pic>
        <p:nvPicPr>
          <p:cNvPr id="80" name="Graphic 79" descr="Walk">
            <a:extLst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585" y="2602827"/>
            <a:ext cx="576072" cy="576072"/>
          </a:xfrm>
          <a:prstGeom prst="rect">
            <a:avLst/>
          </a:prstGeom>
        </p:spPr>
      </p:pic>
      <p:pic>
        <p:nvPicPr>
          <p:cNvPr id="81" name="Graphic 80" descr="Crawl">
            <a:extLst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14241" y="2602827"/>
            <a:ext cx="576072" cy="576072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2475025" y="4744229"/>
            <a:ext cx="467386" cy="15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18%</a:t>
            </a:r>
          </a:p>
        </p:txBody>
      </p:sp>
      <p:sp>
        <p:nvSpPr>
          <p:cNvPr id="86" name="Rectangle: Rounded Corners 85"/>
          <p:cNvSpPr/>
          <p:nvPr/>
        </p:nvSpPr>
        <p:spPr>
          <a:xfrm>
            <a:off x="4280622" y="4744229"/>
            <a:ext cx="467386" cy="15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35%</a:t>
            </a:r>
          </a:p>
        </p:txBody>
      </p:sp>
      <p:sp>
        <p:nvSpPr>
          <p:cNvPr id="114" name="Rectangle: Rounded Corners 113"/>
          <p:cNvSpPr/>
          <p:nvPr/>
        </p:nvSpPr>
        <p:spPr>
          <a:xfrm>
            <a:off x="5910211" y="4752514"/>
            <a:ext cx="467386" cy="15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25%</a:t>
            </a:r>
          </a:p>
        </p:txBody>
      </p:sp>
      <p:sp>
        <p:nvSpPr>
          <p:cNvPr id="120" name="Rectangle: Rounded Corners 119"/>
          <p:cNvSpPr/>
          <p:nvPr/>
        </p:nvSpPr>
        <p:spPr>
          <a:xfrm>
            <a:off x="7975124" y="4752514"/>
            <a:ext cx="467386" cy="15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21%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2324344" y="4475768"/>
            <a:ext cx="737252" cy="21690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67,171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4144305" y="4495265"/>
            <a:ext cx="737252" cy="21690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134,330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5775278" y="4509960"/>
            <a:ext cx="737252" cy="21690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96,075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7809273" y="4495266"/>
            <a:ext cx="737252" cy="21690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81,245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406550" y="4450486"/>
            <a:ext cx="1078651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# of Customers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23604" y="4692677"/>
            <a:ext cx="673354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% of Total</a:t>
            </a:r>
          </a:p>
        </p:txBody>
      </p:sp>
    </p:spTree>
    <p:extLst>
      <p:ext uri="{BB962C8B-B14F-4D97-AF65-F5344CB8AC3E}">
        <p14:creationId xmlns:p14="http://schemas.microsoft.com/office/powerpoint/2010/main" val="56434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Profiling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4771" y="4315190"/>
            <a:ext cx="6735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Customers who didn’t do any activity in 90 days will be considered as Churned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49" y="797742"/>
            <a:ext cx="6181800" cy="3468481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2509279" y="850605"/>
            <a:ext cx="1" cy="291332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Lecture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3203" y="2915491"/>
            <a:ext cx="335897" cy="335897"/>
          </a:xfrm>
          <a:prstGeom prst="rect">
            <a:avLst/>
          </a:prstGeom>
        </p:spPr>
      </p:pic>
      <p:pic>
        <p:nvPicPr>
          <p:cNvPr id="11" name="Graphic 10" descr="Run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0236" y="2363868"/>
            <a:ext cx="336227" cy="336227"/>
          </a:xfrm>
          <a:prstGeom prst="rect">
            <a:avLst/>
          </a:prstGeom>
        </p:spPr>
      </p:pic>
      <p:pic>
        <p:nvPicPr>
          <p:cNvPr id="12" name="Graphic 11" descr="Walk">
            <a:extLst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6695" y="1928860"/>
            <a:ext cx="336227" cy="336227"/>
          </a:xfrm>
          <a:prstGeom prst="rect">
            <a:avLst/>
          </a:prstGeom>
        </p:spPr>
      </p:pic>
      <p:pic>
        <p:nvPicPr>
          <p:cNvPr id="13" name="Graphic 12" descr="Crawl">
            <a:extLst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01468" y="1437166"/>
            <a:ext cx="336227" cy="336227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1353600" y="2836800"/>
            <a:ext cx="42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336" y="2513634"/>
            <a:ext cx="1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37% customers in this segment didn’t do any activity after 30 days</a:t>
            </a:r>
          </a:p>
        </p:txBody>
      </p:sp>
    </p:spTree>
    <p:extLst>
      <p:ext uri="{BB962C8B-B14F-4D97-AF65-F5344CB8AC3E}">
        <p14:creationId xmlns:p14="http://schemas.microsoft.com/office/powerpoint/2010/main" val="79991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/>
          <p:nvPr/>
        </p:nvGrpSpPr>
        <p:grpSpPr>
          <a:xfrm>
            <a:off x="216176" y="442439"/>
            <a:ext cx="8635502" cy="2399998"/>
            <a:chOff x="365126" y="1089025"/>
            <a:chExt cx="4130673" cy="2747326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71069" y="1844128"/>
              <a:ext cx="4111472" cy="1563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120650" indent="-120650" algn="just" eaLnBrk="1" hangingPunct="1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PM International as well as the direct selling industry is battling with high churn, especially in the first 90 days of a customer’s lifecycle. </a:t>
              </a:r>
              <a:endParaRPr lang="en-US" sz="1400" dirty="0"/>
            </a:p>
            <a:p>
              <a:pPr marL="120650" indent="-120650" algn="just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PM recognizes the huge revenue opportunity of retaining existing customers/TPs and would like to identify medium-high value reps that are likely to churn and devise the strategies to retain them.</a:t>
              </a:r>
            </a:p>
            <a:p>
              <a:pPr marL="120650" indent="-120650" algn="just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Understanding of main drivers of churn will help PM in devising the right strategies.</a:t>
              </a:r>
            </a:p>
            <a:p>
              <a:pPr marL="120650" indent="-120650" algn="just">
                <a:spcBef>
                  <a:spcPct val="30000"/>
                </a:spcBef>
              </a:pPr>
              <a:endParaRPr lang="en-US" sz="1400" dirty="0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672526" y="1089025"/>
              <a:ext cx="3452812" cy="5143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/>
              <a:r>
                <a:rPr lang="en-US" sz="1400" b="1" dirty="0">
                  <a:latin typeface="+mj-lt"/>
                </a:rPr>
                <a:t>CASE BACKGROUND</a:t>
              </a:r>
            </a:p>
          </p:txBody>
        </p:sp>
        <p:sp>
          <p:nvSpPr>
            <p:cNvPr id="7" name="AutoShape 8"/>
            <p:cNvSpPr>
              <a:spLocks/>
            </p:cNvSpPr>
            <p:nvPr/>
          </p:nvSpPr>
          <p:spPr bwMode="auto">
            <a:xfrm rot="5400000" flipV="1">
              <a:off x="2356643" y="1697195"/>
              <a:ext cx="163513" cy="4114799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j-lt"/>
              </a:endParaRPr>
            </a:p>
          </p:txBody>
        </p:sp>
        <p:sp>
          <p:nvSpPr>
            <p:cNvPr id="8" name="AutoShape 9"/>
            <p:cNvSpPr>
              <a:spLocks/>
            </p:cNvSpPr>
            <p:nvPr/>
          </p:nvSpPr>
          <p:spPr bwMode="auto">
            <a:xfrm rot="16200000">
              <a:off x="2340769" y="-408782"/>
              <a:ext cx="163513" cy="4114800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j-lt"/>
              </a:endParaRPr>
            </a:p>
          </p:txBody>
        </p:sp>
      </p:grpSp>
      <p:grpSp>
        <p:nvGrpSpPr>
          <p:cNvPr id="9" name="Group 43"/>
          <p:cNvGrpSpPr/>
          <p:nvPr/>
        </p:nvGrpSpPr>
        <p:grpSpPr>
          <a:xfrm>
            <a:off x="228599" y="3303186"/>
            <a:ext cx="3822479" cy="1297171"/>
            <a:chOff x="10263188" y="2617787"/>
            <a:chExt cx="3395663" cy="2260998"/>
          </a:xfrm>
        </p:grpSpPr>
        <p:sp>
          <p:nvSpPr>
            <p:cNvPr id="10" name="AutoShape 15"/>
            <p:cNvSpPr>
              <a:spLocks/>
            </p:cNvSpPr>
            <p:nvPr/>
          </p:nvSpPr>
          <p:spPr bwMode="auto">
            <a:xfrm rot="5400000" flipV="1">
              <a:off x="11874501" y="3094436"/>
              <a:ext cx="173037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AutoShape 16"/>
            <p:cNvSpPr>
              <a:spLocks/>
            </p:cNvSpPr>
            <p:nvPr/>
          </p:nvSpPr>
          <p:spPr bwMode="auto">
            <a:xfrm rot="16200000">
              <a:off x="11874500" y="1006475"/>
              <a:ext cx="173038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62466" y="2909782"/>
            <a:ext cx="274930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1400" b="1" dirty="0">
                <a:latin typeface="+mj-lt"/>
              </a:rPr>
              <a:t>PROPOSED SOLUTION</a:t>
            </a:r>
          </a:p>
        </p:txBody>
      </p:sp>
      <p:sp>
        <p:nvSpPr>
          <p:cNvPr id="13" name="Isosceles Triangle 12"/>
          <p:cNvSpPr/>
          <p:nvPr/>
        </p:nvSpPr>
        <p:spPr>
          <a:xfrm rot="5400000">
            <a:off x="3967135" y="3878073"/>
            <a:ext cx="1297171" cy="29980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4" name="Group 48"/>
          <p:cNvGrpSpPr/>
          <p:nvPr/>
        </p:nvGrpSpPr>
        <p:grpSpPr>
          <a:xfrm>
            <a:off x="5029199" y="3303186"/>
            <a:ext cx="3822479" cy="1297171"/>
            <a:chOff x="10263188" y="2617787"/>
            <a:chExt cx="3395663" cy="2260998"/>
          </a:xfrm>
        </p:grpSpPr>
        <p:sp>
          <p:nvSpPr>
            <p:cNvPr id="15" name="AutoShape 15"/>
            <p:cNvSpPr>
              <a:spLocks/>
            </p:cNvSpPr>
            <p:nvPr/>
          </p:nvSpPr>
          <p:spPr bwMode="auto">
            <a:xfrm rot="5400000" flipV="1">
              <a:off x="11874501" y="3094436"/>
              <a:ext cx="173037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AutoShape 16"/>
            <p:cNvSpPr>
              <a:spLocks/>
            </p:cNvSpPr>
            <p:nvPr/>
          </p:nvSpPr>
          <p:spPr bwMode="auto">
            <a:xfrm rot="16200000">
              <a:off x="11874500" y="1006475"/>
              <a:ext cx="173038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510666" y="2909782"/>
            <a:ext cx="274930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BUSINESS IMPACT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28600" y="3362761"/>
            <a:ext cx="3747527" cy="528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b="1" dirty="0">
                <a:latin typeface="+mj-lt"/>
              </a:rPr>
              <a:t>Customer Segmentation </a:t>
            </a:r>
            <a:r>
              <a:rPr lang="en-US" sz="1400" dirty="0">
                <a:latin typeface="+mj-lt"/>
              </a:rPr>
              <a:t>- Separate the customers with similar behavior patterns in distinct groups </a:t>
            </a:r>
          </a:p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b="1" dirty="0">
                <a:latin typeface="+mj-lt"/>
              </a:rPr>
              <a:t>Prediction models </a:t>
            </a:r>
            <a:r>
              <a:rPr lang="en-US" sz="1400" dirty="0">
                <a:latin typeface="+mj-lt"/>
              </a:rPr>
              <a:t>– Leverage predictive models for each group to find the probability of churn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014210" y="3415900"/>
            <a:ext cx="3822478" cy="10819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dirty="0">
                <a:latin typeface="+mj-lt"/>
              </a:rPr>
              <a:t>Churn reduction will increase the customer base and can significantly increase revenues</a:t>
            </a:r>
          </a:p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dirty="0">
                <a:latin typeface="+mj-lt"/>
              </a:rPr>
              <a:t>Homogenous segments will also be helpful in understanding the customer base and will allow marketing to target specific groups.</a:t>
            </a:r>
            <a:endParaRPr lang="en-US" sz="14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621032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9600" y="1143000"/>
            <a:ext cx="6324600" cy="314325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374089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from Sales &amp; Order</a:t>
            </a:r>
          </a:p>
        </p:txBody>
      </p:sp>
      <p:sp>
        <p:nvSpPr>
          <p:cNvPr id="9" name="TextBox 8">
            <a:extLst/>
          </p:cNvPr>
          <p:cNvSpPr txBox="1"/>
          <p:nvPr/>
        </p:nvSpPr>
        <p:spPr>
          <a:xfrm>
            <a:off x="166863" y="3665035"/>
            <a:ext cx="8859097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Sales &amp; Orders for cluster 4 is almost approaching 0 after 1 month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Cluster 2 has more sales and orders in 0-30 days than cluster 1 but then it start decreasing after 1 month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Notice the bump in sales in cluster 2 after three months and six months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1" y="685801"/>
            <a:ext cx="4584589" cy="25343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63" y="685801"/>
            <a:ext cx="4216451" cy="253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56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from Commission &amp; Network Expansion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4" name="TextBox 23">
            <a:extLst/>
          </p:cNvPr>
          <p:cNvSpPr txBox="1"/>
          <p:nvPr/>
        </p:nvSpPr>
        <p:spPr>
          <a:xfrm>
            <a:off x="101600" y="3695257"/>
            <a:ext cx="4395529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Commission per customer in cluster 1 is growing as they are spending more time in the business. Working hard to expand their network.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Rest of the clusters are just not able to grow their business or not thinking at all about earning extra bucks</a:t>
            </a:r>
          </a:p>
        </p:txBody>
      </p:sp>
      <p:sp>
        <p:nvSpPr>
          <p:cNvPr id="25" name="TextBox 24">
            <a:extLst/>
          </p:cNvPr>
          <p:cNvSpPr txBox="1"/>
          <p:nvPr/>
        </p:nvSpPr>
        <p:spPr>
          <a:xfrm>
            <a:off x="4578350" y="3686840"/>
            <a:ext cx="43530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Some members of cluster 1 is going out of their comfort zone and adding customers after a year also.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Rest of the clusters gave up completely to grow their business.</a:t>
            </a:r>
          </a:p>
          <a:p>
            <a:r>
              <a:rPr lang="en-US" sz="1200" b="1" dirty="0"/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681783"/>
            <a:ext cx="4395528" cy="275563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351" y="685801"/>
            <a:ext cx="4353000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0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61578821"/>
              </p:ext>
            </p:extLst>
          </p:nvPr>
        </p:nvGraphicFramePr>
        <p:xfrm>
          <a:off x="877946" y="707064"/>
          <a:ext cx="7427854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 Step Analytical Framework for Churn Prediction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9865" y="799530"/>
            <a:ext cx="735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6144" y="799530"/>
            <a:ext cx="735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1601" y="799529"/>
            <a:ext cx="735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5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3A31A65-9C61-43BE-BB84-667D256F0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034587"/>
              </p:ext>
            </p:extLst>
          </p:nvPr>
        </p:nvGraphicFramePr>
        <p:xfrm>
          <a:off x="414142" y="843397"/>
          <a:ext cx="2123495" cy="387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01601" y="112999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variable examples used</a:t>
            </a:r>
          </a:p>
        </p:txBody>
      </p:sp>
      <p:sp>
        <p:nvSpPr>
          <p:cNvPr id="16" name="Rounded Rectangle 200"/>
          <p:cNvSpPr/>
          <p:nvPr/>
        </p:nvSpPr>
        <p:spPr>
          <a:xfrm>
            <a:off x="2962259" y="77677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Customers Base</a:t>
            </a:r>
          </a:p>
        </p:txBody>
      </p:sp>
      <p:sp>
        <p:nvSpPr>
          <p:cNvPr id="17" name="Rounded Rectangle 200"/>
          <p:cNvSpPr/>
          <p:nvPr/>
        </p:nvSpPr>
        <p:spPr>
          <a:xfrm>
            <a:off x="4798465" y="77677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Sales Orders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3816905" y="109409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81"/>
          <p:cNvSpPr/>
          <p:nvPr/>
        </p:nvSpPr>
        <p:spPr>
          <a:xfrm>
            <a:off x="2962259" y="1424763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Age – </a:t>
            </a:r>
            <a:r>
              <a:rPr lang="en-US" sz="900" dirty="0">
                <a:solidFill>
                  <a:schemeClr val="tx1"/>
                </a:solidFill>
              </a:rPr>
              <a:t>Only Considered Age between 20 to 70, rest of the data doesn’t appear realistic</a:t>
            </a:r>
          </a:p>
        </p:txBody>
      </p:sp>
      <p:sp>
        <p:nvSpPr>
          <p:cNvPr id="19" name="Rounded Rectangle 181"/>
          <p:cNvSpPr/>
          <p:nvPr/>
        </p:nvSpPr>
        <p:spPr>
          <a:xfrm>
            <a:off x="2962259" y="1949123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Gender – </a:t>
            </a:r>
            <a:r>
              <a:rPr lang="en-US" sz="900" dirty="0">
                <a:solidFill>
                  <a:schemeClr val="tx1"/>
                </a:solidFill>
              </a:rPr>
              <a:t>Based on Salutation, Derive the Gender of a Customer or TP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5656337" y="109658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181"/>
          <p:cNvSpPr/>
          <p:nvPr/>
        </p:nvSpPr>
        <p:spPr>
          <a:xfrm>
            <a:off x="4798464" y="142121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Mandator – </a:t>
            </a:r>
            <a:r>
              <a:rPr lang="en-US" sz="900" dirty="0">
                <a:solidFill>
                  <a:schemeClr val="tx1"/>
                </a:solidFill>
              </a:rPr>
              <a:t>Remove these from analysis since they are not actual customers</a:t>
            </a:r>
          </a:p>
        </p:txBody>
      </p:sp>
      <p:sp>
        <p:nvSpPr>
          <p:cNvPr id="24" name="Rounded Rectangle 181"/>
          <p:cNvSpPr/>
          <p:nvPr/>
        </p:nvSpPr>
        <p:spPr>
          <a:xfrm>
            <a:off x="4798464" y="194557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Document Type – </a:t>
            </a:r>
            <a:r>
              <a:rPr lang="en-US" sz="900" dirty="0">
                <a:solidFill>
                  <a:schemeClr val="tx1"/>
                </a:solidFill>
              </a:rPr>
              <a:t>Only Orders have been considered</a:t>
            </a:r>
          </a:p>
        </p:txBody>
      </p:sp>
      <p:sp>
        <p:nvSpPr>
          <p:cNvPr id="25" name="Rounded Rectangle 181"/>
          <p:cNvSpPr/>
          <p:nvPr/>
        </p:nvSpPr>
        <p:spPr>
          <a:xfrm>
            <a:off x="4798463" y="246993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Document State – </a:t>
            </a:r>
            <a:r>
              <a:rPr lang="en-US" sz="900" dirty="0">
                <a:solidFill>
                  <a:schemeClr val="tx1"/>
                </a:solidFill>
              </a:rPr>
              <a:t>Cancelled orders have been removed</a:t>
            </a:r>
          </a:p>
        </p:txBody>
      </p:sp>
      <p:sp>
        <p:nvSpPr>
          <p:cNvPr id="26" name="Rounded Rectangle 181"/>
          <p:cNvSpPr/>
          <p:nvPr/>
        </p:nvSpPr>
        <p:spPr>
          <a:xfrm>
            <a:off x="4798463" y="299429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Order Date – </a:t>
            </a:r>
            <a:r>
              <a:rPr lang="en-US" sz="900" dirty="0">
                <a:solidFill>
                  <a:schemeClr val="tx1"/>
                </a:solidFill>
              </a:rPr>
              <a:t>Necessary to get Order Creation Date</a:t>
            </a:r>
          </a:p>
        </p:txBody>
      </p:sp>
      <p:sp>
        <p:nvSpPr>
          <p:cNvPr id="27" name="Rounded Rectangle 181"/>
          <p:cNvSpPr/>
          <p:nvPr/>
        </p:nvSpPr>
        <p:spPr>
          <a:xfrm>
            <a:off x="4801690" y="351865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Total Points GV</a:t>
            </a:r>
            <a:r>
              <a:rPr lang="en-US" sz="900" dirty="0">
                <a:solidFill>
                  <a:schemeClr val="tx1"/>
                </a:solidFill>
              </a:rPr>
              <a:t> – We need standard currency value across markets so we use EUROs</a:t>
            </a:r>
          </a:p>
        </p:txBody>
      </p:sp>
      <p:sp>
        <p:nvSpPr>
          <p:cNvPr id="28" name="Rounded Rectangle 200"/>
          <p:cNvSpPr/>
          <p:nvPr/>
        </p:nvSpPr>
        <p:spPr>
          <a:xfrm>
            <a:off x="4798463" y="4022356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Sales Orders Details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5656335" y="4342166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181"/>
          <p:cNvSpPr/>
          <p:nvPr/>
        </p:nvSpPr>
        <p:spPr>
          <a:xfrm>
            <a:off x="4798462" y="4662354"/>
            <a:ext cx="1712522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Product – </a:t>
            </a:r>
            <a:r>
              <a:rPr lang="en-US" sz="900" dirty="0">
                <a:solidFill>
                  <a:schemeClr val="tx1"/>
                </a:solidFill>
              </a:rPr>
              <a:t>Due to thousands of product name permutations, we cannot summarize by product.</a:t>
            </a:r>
          </a:p>
        </p:txBody>
      </p:sp>
      <p:sp>
        <p:nvSpPr>
          <p:cNvPr id="38" name="Rounded Rectangle 200"/>
          <p:cNvSpPr/>
          <p:nvPr/>
        </p:nvSpPr>
        <p:spPr>
          <a:xfrm>
            <a:off x="2962259" y="2712909"/>
            <a:ext cx="1710904" cy="39050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Customer Network History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3821741" y="3053267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181"/>
          <p:cNvSpPr/>
          <p:nvPr/>
        </p:nvSpPr>
        <p:spPr>
          <a:xfrm>
            <a:off x="2963868" y="3377896"/>
            <a:ext cx="1709294" cy="14418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Sponsor, Customer Number, Start Date, End Date, Quali Level 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Used these columns to find the current and historical </a:t>
            </a:r>
            <a:r>
              <a:rPr lang="en-US" sz="900" dirty="0" err="1">
                <a:solidFill>
                  <a:schemeClr val="tx1"/>
                </a:solidFill>
              </a:rPr>
              <a:t>Quali</a:t>
            </a:r>
            <a:r>
              <a:rPr lang="en-US" sz="900" dirty="0">
                <a:solidFill>
                  <a:schemeClr val="tx1"/>
                </a:solidFill>
              </a:rPr>
              <a:t> Levels.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Used columns to find the network recruitment and size</a:t>
            </a:r>
          </a:p>
        </p:txBody>
      </p:sp>
      <p:sp>
        <p:nvSpPr>
          <p:cNvPr id="41" name="Rounded Rectangle 200"/>
          <p:cNvSpPr/>
          <p:nvPr/>
        </p:nvSpPr>
        <p:spPr>
          <a:xfrm>
            <a:off x="6660157" y="77051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Commission &amp; Payout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7518029" y="109032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181"/>
          <p:cNvSpPr/>
          <p:nvPr/>
        </p:nvSpPr>
        <p:spPr>
          <a:xfrm>
            <a:off x="6660156" y="141495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PayoutEur –</a:t>
            </a:r>
            <a:r>
              <a:rPr lang="en-US" sz="900" dirty="0">
                <a:solidFill>
                  <a:schemeClr val="tx1"/>
                </a:solidFill>
              </a:rPr>
              <a:t> Use standard Euros currency for commission payout</a:t>
            </a:r>
          </a:p>
        </p:txBody>
      </p:sp>
      <p:sp>
        <p:nvSpPr>
          <p:cNvPr id="44" name="Rounded Rectangle 181"/>
          <p:cNvSpPr/>
          <p:nvPr/>
        </p:nvSpPr>
        <p:spPr>
          <a:xfrm>
            <a:off x="6660156" y="193931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Calculation Date, Period </a:t>
            </a:r>
            <a:r>
              <a:rPr lang="en-US" sz="900" dirty="0">
                <a:solidFill>
                  <a:schemeClr val="tx1"/>
                </a:solidFill>
              </a:rPr>
              <a:t>– To find when and for which Period Commission has been Paid</a:t>
            </a:r>
          </a:p>
        </p:txBody>
      </p:sp>
      <p:sp>
        <p:nvSpPr>
          <p:cNvPr id="48" name="Rounded Rectangle 200"/>
          <p:cNvSpPr/>
          <p:nvPr/>
        </p:nvSpPr>
        <p:spPr>
          <a:xfrm>
            <a:off x="6663382" y="2487660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Subscriptions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7521254" y="2807470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181"/>
          <p:cNvSpPr/>
          <p:nvPr/>
        </p:nvSpPr>
        <p:spPr>
          <a:xfrm>
            <a:off x="6663381" y="3132100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We look at the customers and TPs who have active subscriptions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2466753" y="758337"/>
            <a:ext cx="0" cy="429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00"/>
          <p:cNvSpPr/>
          <p:nvPr/>
        </p:nvSpPr>
        <p:spPr>
          <a:xfrm>
            <a:off x="6660156" y="3729733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E-Business Logins</a:t>
            </a:r>
          </a:p>
        </p:txBody>
      </p:sp>
      <p:sp>
        <p:nvSpPr>
          <p:cNvPr id="55" name="Rounded Rectangle 181"/>
          <p:cNvSpPr/>
          <p:nvPr/>
        </p:nvSpPr>
        <p:spPr>
          <a:xfrm>
            <a:off x="6660155" y="4323757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We look at who and how often people login. </a:t>
            </a:r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7497572" y="4047053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200"/>
          <p:cNvSpPr/>
          <p:nvPr/>
        </p:nvSpPr>
        <p:spPr>
          <a:xfrm rot="16200000">
            <a:off x="644523" y="2731437"/>
            <a:ext cx="4226636" cy="3173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Table and Fields Used for the analysis</a:t>
            </a:r>
          </a:p>
        </p:txBody>
      </p:sp>
      <p:sp>
        <p:nvSpPr>
          <p:cNvPr id="58" name="Rounded Rectangle 200"/>
          <p:cNvSpPr/>
          <p:nvPr/>
        </p:nvSpPr>
        <p:spPr>
          <a:xfrm rot="16200000">
            <a:off x="-1793828" y="2712995"/>
            <a:ext cx="4226636" cy="3173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Number of Customers Used for the analysis</a:t>
            </a:r>
          </a:p>
        </p:txBody>
      </p:sp>
    </p:spTree>
    <p:extLst>
      <p:ext uri="{BB962C8B-B14F-4D97-AF65-F5344CB8AC3E}">
        <p14:creationId xmlns:p14="http://schemas.microsoft.com/office/powerpoint/2010/main" val="256973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1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264485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Business Builders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2,700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1,078)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4,312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231,700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520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95)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423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681,552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22 %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72 %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</a:t>
            </a:r>
          </a:p>
          <a:p>
            <a:pPr algn="ctr"/>
            <a:r>
              <a:rPr lang="en-US" sz="1000" dirty="0"/>
              <a:t>18%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TPs</a:t>
            </a:r>
            <a:br>
              <a:rPr lang="en-US" sz="1000" dirty="0"/>
            </a:br>
            <a:r>
              <a:rPr lang="en-US" sz="1000" dirty="0"/>
              <a:t> 67,171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B762DED5-1BD1-4E8A-A50F-1B03679D4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419747"/>
              </p:ext>
            </p:extLst>
          </p:nvPr>
        </p:nvGraphicFramePr>
        <p:xfrm>
          <a:off x="2953093" y="2502195"/>
          <a:ext cx="3488925" cy="2154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116834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70" y="1214174"/>
            <a:ext cx="4225563" cy="2670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03" y="1214175"/>
            <a:ext cx="4456349" cy="2670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Segment 1 from Commissions &amp;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54" y="854667"/>
            <a:ext cx="444479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Average Commission Per Customer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5370" y="853734"/>
            <a:ext cx="427973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Cumulative Network Added by Customers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As can be seen from above graphs, Commissions per Business Builder is increasing as TP’s tenure is increasing at PM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From second graph, Business Builders in this segment are going the extra mile to increase their network</a:t>
            </a:r>
          </a:p>
        </p:txBody>
      </p:sp>
      <p:pic>
        <p:nvPicPr>
          <p:cNvPr id="8" name="Graphic 7" descr="Lectur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0119" y="1795049"/>
            <a:ext cx="400713" cy="400713"/>
          </a:xfrm>
          <a:prstGeom prst="rect">
            <a:avLst/>
          </a:prstGeom>
        </p:spPr>
      </p:pic>
      <p:pic>
        <p:nvPicPr>
          <p:cNvPr id="9" name="Graphic 8" descr="Lectur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299" y="1795049"/>
            <a:ext cx="382367" cy="38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6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1 – Further Segmentation of Business Builders into four distinct groups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264485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8" name="Graphic 47" descr="Lecturer">
            <a:extLst>
              <a:ext uri="{FF2B5EF4-FFF2-40B4-BE49-F238E27FC236}">
                <a16:creationId xmlns:a16="http://schemas.microsoft.com/office/drawing/2014/main" id="{EC9C3E9A-58FA-4F7F-9E8C-0CB3250F8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747" y="3032343"/>
            <a:ext cx="983517" cy="98351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C24FE7F7-4042-46A5-A9CD-C5B1EB41C8B1}"/>
              </a:ext>
            </a:extLst>
          </p:cNvPr>
          <p:cNvGrpSpPr/>
          <p:nvPr/>
        </p:nvGrpSpPr>
        <p:grpSpPr>
          <a:xfrm>
            <a:off x="3589226" y="547396"/>
            <a:ext cx="3859425" cy="4065488"/>
            <a:chOff x="2852030" y="566641"/>
            <a:chExt cx="3859425" cy="406548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BFEE71-E591-429F-9A77-0AE0AD9DCDFF}"/>
                </a:ext>
              </a:extLst>
            </p:cNvPr>
            <p:cNvSpPr txBox="1"/>
            <p:nvPr/>
          </p:nvSpPr>
          <p:spPr>
            <a:xfrm>
              <a:off x="2852030" y="902697"/>
              <a:ext cx="1416662" cy="26345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100" b="1" dirty="0"/>
                <a:t>Life Time Sales</a:t>
              </a:r>
            </a:p>
          </p:txBody>
        </p:sp>
        <p:pic>
          <p:nvPicPr>
            <p:cNvPr id="51" name="Graphic 50" descr="Money">
              <a:extLst>
                <a:ext uri="{FF2B5EF4-FFF2-40B4-BE49-F238E27FC236}">
                  <a16:creationId xmlns:a16="http://schemas.microsoft.com/office/drawing/2014/main" id="{8CCE9094-B2F3-4DB3-8AAF-90270417E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34593" y="659650"/>
              <a:ext cx="624136" cy="624136"/>
            </a:xfrm>
            <a:prstGeom prst="rect">
              <a:avLst/>
            </a:prstGeom>
          </p:spPr>
        </p:pic>
        <p:pic>
          <p:nvPicPr>
            <p:cNvPr id="52" name="Graphic 51" descr="Coins">
              <a:extLst>
                <a:ext uri="{FF2B5EF4-FFF2-40B4-BE49-F238E27FC236}">
                  <a16:creationId xmlns:a16="http://schemas.microsoft.com/office/drawing/2014/main" id="{07C72834-34EE-4332-B3E2-B4636AEE4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06396" y="566641"/>
              <a:ext cx="605059" cy="605059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05BA90-3522-4B54-B3B1-5491743B4CA8}"/>
                </a:ext>
              </a:extLst>
            </p:cNvPr>
            <p:cNvSpPr txBox="1"/>
            <p:nvPr/>
          </p:nvSpPr>
          <p:spPr>
            <a:xfrm>
              <a:off x="5062603" y="906556"/>
              <a:ext cx="895319" cy="26345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100" b="1" dirty="0"/>
                <a:t>Life Time Commissions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49A8CCD-970F-4C11-8285-DE1EA3C33ED0}"/>
                </a:ext>
              </a:extLst>
            </p:cNvPr>
            <p:cNvSpPr txBox="1"/>
            <p:nvPr/>
          </p:nvSpPr>
          <p:spPr>
            <a:xfrm>
              <a:off x="3183059" y="1269186"/>
              <a:ext cx="1369185" cy="43898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EUR 5,222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ED54A59-FACD-4803-AD47-97A445373B51}"/>
                </a:ext>
              </a:extLst>
            </p:cNvPr>
            <p:cNvSpPr txBox="1"/>
            <p:nvPr/>
          </p:nvSpPr>
          <p:spPr>
            <a:xfrm>
              <a:off x="4921566" y="1257634"/>
              <a:ext cx="1369185" cy="4389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B77B3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EUR 3,455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350748-898C-4F3F-ABF1-341E83DEDB12}"/>
                </a:ext>
              </a:extLst>
            </p:cNvPr>
            <p:cNvSpPr txBox="1"/>
            <p:nvPr/>
          </p:nvSpPr>
          <p:spPr>
            <a:xfrm>
              <a:off x="3179705" y="2123265"/>
              <a:ext cx="1369185" cy="43898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EUR 4,073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7946EF7-C3E0-49EA-B588-0B2FBB37C5A6}"/>
                </a:ext>
              </a:extLst>
            </p:cNvPr>
            <p:cNvSpPr txBox="1"/>
            <p:nvPr/>
          </p:nvSpPr>
          <p:spPr>
            <a:xfrm>
              <a:off x="4918212" y="2111713"/>
              <a:ext cx="1369185" cy="4389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B77B3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EUR 1,320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32174A-F6F6-4655-8439-82051FFD77EA}"/>
                </a:ext>
              </a:extLst>
            </p:cNvPr>
            <p:cNvSpPr txBox="1"/>
            <p:nvPr/>
          </p:nvSpPr>
          <p:spPr>
            <a:xfrm>
              <a:off x="3179705" y="2993720"/>
              <a:ext cx="1369185" cy="43898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EUR 2,306 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5420C5-15B5-414D-AF58-8F6C913ED4A7}"/>
                </a:ext>
              </a:extLst>
            </p:cNvPr>
            <p:cNvSpPr txBox="1"/>
            <p:nvPr/>
          </p:nvSpPr>
          <p:spPr>
            <a:xfrm>
              <a:off x="4918212" y="2982168"/>
              <a:ext cx="1369185" cy="4389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B77B3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EUR 316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D61625B-FEC1-422C-A06C-AF8430B42C5C}"/>
                </a:ext>
              </a:extLst>
            </p:cNvPr>
            <p:cNvSpPr txBox="1"/>
            <p:nvPr/>
          </p:nvSpPr>
          <p:spPr>
            <a:xfrm>
              <a:off x="3179705" y="3856601"/>
              <a:ext cx="1369185" cy="43898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EUR 2,448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D17BCE-29FC-49CA-A012-11951437FF4D}"/>
                </a:ext>
              </a:extLst>
            </p:cNvPr>
            <p:cNvSpPr txBox="1"/>
            <p:nvPr/>
          </p:nvSpPr>
          <p:spPr>
            <a:xfrm>
              <a:off x="4918212" y="3845049"/>
              <a:ext cx="1369185" cy="4389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B77B3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EUR 108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AF0B388-F94E-4E93-A77D-5E66F803F823}"/>
                </a:ext>
              </a:extLst>
            </p:cNvPr>
            <p:cNvSpPr/>
            <p:nvPr/>
          </p:nvSpPr>
          <p:spPr>
            <a:xfrm>
              <a:off x="2965653" y="4412998"/>
              <a:ext cx="1797287" cy="203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/>
                <a:t>(Average of all customers - EUR 1,078)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68A607-569D-406D-B370-6DC640C02DC2}"/>
                </a:ext>
              </a:extLst>
            </p:cNvPr>
            <p:cNvSpPr/>
            <p:nvPr/>
          </p:nvSpPr>
          <p:spPr>
            <a:xfrm>
              <a:off x="4768280" y="4428996"/>
              <a:ext cx="1669047" cy="203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/>
                <a:t>(Average of all customers - EUR 95) 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1F88ED2-8EE6-4460-8031-EA49D0A8EFC5}"/>
              </a:ext>
            </a:extLst>
          </p:cNvPr>
          <p:cNvGrpSpPr/>
          <p:nvPr/>
        </p:nvGrpSpPr>
        <p:grpSpPr>
          <a:xfrm>
            <a:off x="2335337" y="1259149"/>
            <a:ext cx="1372721" cy="3024884"/>
            <a:chOff x="6567096" y="1259149"/>
            <a:chExt cx="1372721" cy="302488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897C222-DB5D-4216-A362-FA9F2CE68E92}"/>
                </a:ext>
              </a:extLst>
            </p:cNvPr>
            <p:cNvSpPr txBox="1"/>
            <p:nvPr/>
          </p:nvSpPr>
          <p:spPr>
            <a:xfrm>
              <a:off x="6567097" y="1259149"/>
              <a:ext cx="1369185" cy="4389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3,570 (1%)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088FD0-CB56-48A9-9289-96B154A2B4C1}"/>
                </a:ext>
              </a:extLst>
            </p:cNvPr>
            <p:cNvSpPr txBox="1"/>
            <p:nvPr/>
          </p:nvSpPr>
          <p:spPr>
            <a:xfrm>
              <a:off x="6570632" y="2118414"/>
              <a:ext cx="1369185" cy="4389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7,055 (2%)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B9C85F1-60D6-495A-87DF-491886A475EC}"/>
                </a:ext>
              </a:extLst>
            </p:cNvPr>
            <p:cNvSpPr txBox="1"/>
            <p:nvPr/>
          </p:nvSpPr>
          <p:spPr>
            <a:xfrm>
              <a:off x="6567096" y="2993726"/>
              <a:ext cx="1369185" cy="4389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34,502 (9%)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50771A4-C942-4291-AC71-C82E339C0163}"/>
                </a:ext>
              </a:extLst>
            </p:cNvPr>
            <p:cNvSpPr txBox="1"/>
            <p:nvPr/>
          </p:nvSpPr>
          <p:spPr>
            <a:xfrm>
              <a:off x="6567097" y="3845049"/>
              <a:ext cx="1369185" cy="4389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22,044 (6%)</a:t>
              </a:r>
            </a:p>
          </p:txBody>
        </p:sp>
      </p:grpSp>
      <p:pic>
        <p:nvPicPr>
          <p:cNvPr id="72" name="Graphic 71" descr="Team">
            <a:extLst>
              <a:ext uri="{FF2B5EF4-FFF2-40B4-BE49-F238E27FC236}">
                <a16:creationId xmlns:a16="http://schemas.microsoft.com/office/drawing/2014/main" id="{99152F2D-C7F0-47A2-9059-D6C9450A6C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0273" y="750558"/>
            <a:ext cx="506794" cy="50679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F1EDE4D-E5F4-4954-9B2A-6C51470A5EE4}"/>
              </a:ext>
            </a:extLst>
          </p:cNvPr>
          <p:cNvSpPr txBox="1"/>
          <p:nvPr/>
        </p:nvSpPr>
        <p:spPr>
          <a:xfrm>
            <a:off x="2181574" y="8648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Count (%)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3D8401-3AA9-439E-9A5F-DD9FFA55A394}"/>
              </a:ext>
            </a:extLst>
          </p:cNvPr>
          <p:cNvSpPr txBox="1"/>
          <p:nvPr/>
        </p:nvSpPr>
        <p:spPr>
          <a:xfrm>
            <a:off x="7397269" y="1260529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200" b="1" dirty="0"/>
              <a:t>Top Sales Execs</a:t>
            </a:r>
          </a:p>
          <a:p>
            <a:pPr algn="ctr"/>
            <a:r>
              <a:rPr lang="en-US" sz="1100" b="1" dirty="0"/>
              <a:t>(Doing Everything in </a:t>
            </a:r>
            <a:br>
              <a:rPr lang="en-US" sz="1100" b="1" dirty="0"/>
            </a:br>
            <a:r>
              <a:rPr lang="en-US" sz="1100" b="1" dirty="0"/>
              <a:t>Best Possible way)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0C2391A-005E-498B-9717-FC2E094495B4}"/>
              </a:ext>
            </a:extLst>
          </p:cNvPr>
          <p:cNvSpPr txBox="1"/>
          <p:nvPr/>
        </p:nvSpPr>
        <p:spPr>
          <a:xfrm>
            <a:off x="7592796" y="2135817"/>
            <a:ext cx="790310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200" b="1" dirty="0"/>
              <a:t>Leaders</a:t>
            </a:r>
          </a:p>
          <a:p>
            <a:pPr algn="ctr"/>
            <a:r>
              <a:rPr lang="en-US" sz="1100" b="1" dirty="0"/>
              <a:t>(Doing Everything)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ECA004-205D-4E8C-9AE7-BE471A859EB5}"/>
              </a:ext>
            </a:extLst>
          </p:cNvPr>
          <p:cNvSpPr txBox="1"/>
          <p:nvPr/>
        </p:nvSpPr>
        <p:spPr>
          <a:xfrm>
            <a:off x="7336970" y="3032343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200" b="1" dirty="0"/>
              <a:t>Network Builders</a:t>
            </a:r>
          </a:p>
          <a:p>
            <a:pPr algn="ctr"/>
            <a:r>
              <a:rPr lang="en-US" sz="1100" b="1" dirty="0"/>
              <a:t>(Building Networks)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A051FB-2E6E-4D4C-B172-31302810189D}"/>
              </a:ext>
            </a:extLst>
          </p:cNvPr>
          <p:cNvSpPr txBox="1"/>
          <p:nvPr/>
        </p:nvSpPr>
        <p:spPr>
          <a:xfrm>
            <a:off x="7682203" y="3870525"/>
            <a:ext cx="846794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200" b="1" dirty="0"/>
              <a:t>Casual Builders </a:t>
            </a:r>
          </a:p>
          <a:p>
            <a:pPr algn="ctr"/>
            <a:r>
              <a:rPr lang="en-US" sz="1100" b="1" dirty="0"/>
              <a:t>(Weak Networks Builders)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1F3572F-5EF9-4BB3-B0FD-53B9F194A422}"/>
              </a:ext>
            </a:extLst>
          </p:cNvPr>
          <p:cNvCxnSpPr/>
          <p:nvPr/>
        </p:nvCxnSpPr>
        <p:spPr>
          <a:xfrm>
            <a:off x="2335337" y="1885507"/>
            <a:ext cx="6808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CAFA1D9-71A1-4B4A-9486-C40AE0F19087}"/>
              </a:ext>
            </a:extLst>
          </p:cNvPr>
          <p:cNvCxnSpPr/>
          <p:nvPr/>
        </p:nvCxnSpPr>
        <p:spPr>
          <a:xfrm>
            <a:off x="2335337" y="2778642"/>
            <a:ext cx="6808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96D875B-AAB4-49C5-B128-60A4E6091F82}"/>
              </a:ext>
            </a:extLst>
          </p:cNvPr>
          <p:cNvCxnSpPr/>
          <p:nvPr/>
        </p:nvCxnSpPr>
        <p:spPr>
          <a:xfrm>
            <a:off x="2335337" y="3654056"/>
            <a:ext cx="6808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ight Arrow 19">
            <a:extLst>
              <a:ext uri="{FF2B5EF4-FFF2-40B4-BE49-F238E27FC236}">
                <a16:creationId xmlns:a16="http://schemas.microsoft.com/office/drawing/2014/main" id="{F2BA2545-D8DD-4F5A-8D4B-02A913DDC0E7}"/>
              </a:ext>
            </a:extLst>
          </p:cNvPr>
          <p:cNvSpPr/>
          <p:nvPr/>
        </p:nvSpPr>
        <p:spPr>
          <a:xfrm>
            <a:off x="191180" y="2304155"/>
            <a:ext cx="1959496" cy="96669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Business Builders</a:t>
            </a:r>
          </a:p>
        </p:txBody>
      </p:sp>
    </p:spTree>
    <p:extLst>
      <p:ext uri="{BB962C8B-B14F-4D97-AF65-F5344CB8AC3E}">
        <p14:creationId xmlns:p14="http://schemas.microsoft.com/office/powerpoint/2010/main" val="287114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Builders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62847" y="784021"/>
            <a:ext cx="2189637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18% of total customers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Premium Business Partners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Doing Sales, Earning  Commissions</a:t>
            </a:r>
          </a:p>
          <a:p>
            <a:pPr marL="82154" indent="-82154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Growing their network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Continuously improving their </a:t>
            </a:r>
            <a:r>
              <a:rPr lang="en-US" sz="1200" dirty="0" err="1">
                <a:solidFill>
                  <a:schemeClr val="tx1"/>
                </a:solidFill>
              </a:rPr>
              <a:t>Quali</a:t>
            </a:r>
            <a:r>
              <a:rPr lang="en-US" sz="1200" dirty="0">
                <a:solidFill>
                  <a:schemeClr val="tx1"/>
                </a:solidFill>
              </a:rPr>
              <a:t> ranking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92% had subscriptions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2847" y="1081330"/>
            <a:ext cx="2189637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065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64396" y="1587541"/>
            <a:ext cx="3334762" cy="154143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6910" y="1426619"/>
            <a:ext cx="1324402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RECOMMENDATION</a:t>
            </a:r>
          </a:p>
          <a:p>
            <a:endParaRPr lang="en-US" sz="1050" b="1" dirty="0"/>
          </a:p>
        </p:txBody>
      </p:sp>
      <p:sp>
        <p:nvSpPr>
          <p:cNvPr id="20" name="Right Arrow 19"/>
          <p:cNvSpPr/>
          <p:nvPr/>
        </p:nvSpPr>
        <p:spPr>
          <a:xfrm>
            <a:off x="222078" y="2060044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Business Builders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007" y="3017475"/>
            <a:ext cx="1045501" cy="10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8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2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8836" y="4767263"/>
            <a:ext cx="1865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Valuable Female Customers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1,011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1,078)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1,223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19,564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3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95)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93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2,509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7115" y="2760518"/>
            <a:ext cx="486663" cy="48666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&lt;1 %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66745" y="3808290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99%+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D04831"/>
          </a:solidFill>
          <a:ln>
            <a:solidFill>
              <a:srgbClr val="D04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 </a:t>
            </a:r>
          </a:p>
          <a:p>
            <a:pPr algn="ctr"/>
            <a:r>
              <a:rPr lang="en-US" sz="1000" dirty="0"/>
              <a:t>35%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D04831"/>
          </a:solidFill>
          <a:ln>
            <a:solidFill>
              <a:srgbClr val="D04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Customers 134,330</a:t>
            </a:r>
          </a:p>
        </p:txBody>
      </p:sp>
      <p:pic>
        <p:nvPicPr>
          <p:cNvPr id="28" name="Graphic 27" descr="Run">
            <a:extLst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789" y="2643124"/>
            <a:ext cx="1325369" cy="1325369"/>
          </a:xfrm>
          <a:prstGeom prst="rect">
            <a:avLst/>
          </a:prstGeom>
        </p:spPr>
      </p:pic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B762DED5-1BD1-4E8A-A50F-1B03679D4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212023"/>
              </p:ext>
            </p:extLst>
          </p:nvPr>
        </p:nvGraphicFramePr>
        <p:xfrm>
          <a:off x="3414889" y="2575844"/>
          <a:ext cx="2944368" cy="1993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214255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19404</TotalTime>
  <Words>1580</Words>
  <Application>Microsoft Office PowerPoint</Application>
  <PresentationFormat>On-screen Show (16:9)</PresentationFormat>
  <Paragraphs>311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Segment 1 – Behavioral &amp; Demographical Traits </vt:lpstr>
      <vt:lpstr>Evidence of Behavioral Traits of Segment 1 from Commissions &amp; Network</vt:lpstr>
      <vt:lpstr>Segment 1 – Further Segmentation of Business Builders into four distinct groups</vt:lpstr>
      <vt:lpstr>Business Builders – Recommendations</vt:lpstr>
      <vt:lpstr>Segment 2 – Behavioral &amp; Demographical Traits </vt:lpstr>
      <vt:lpstr>Evidence of Behavioral Traits of Segment 2 – Female Performers</vt:lpstr>
      <vt:lpstr>Female Performers  – Recommendations</vt:lpstr>
      <vt:lpstr>Segment 3 – Behavioral &amp; Demographical Traits </vt:lpstr>
      <vt:lpstr>Evidence of Behavioral Traits of Segment 3</vt:lpstr>
      <vt:lpstr>Average Male Performing Customers – Recommendations</vt:lpstr>
      <vt:lpstr>Segment 4 – Behavioral &amp; Demographical Traits </vt:lpstr>
      <vt:lpstr>Evidence of Behavioral Traits of Segment 4</vt:lpstr>
      <vt:lpstr>Poor Female Customers – Recommendations</vt:lpstr>
      <vt:lpstr>Segmentation framework will identify different persona of customers</vt:lpstr>
      <vt:lpstr>Churn Profiling</vt:lpstr>
      <vt:lpstr>PowerPoint Presentation</vt:lpstr>
      <vt:lpstr>Evidence of Behavioral Traits from Sales &amp; Order</vt:lpstr>
      <vt:lpstr>Evidence of Behavioral Traits from Commission &amp; Network Expansion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Zommick</dc:creator>
  <cp:keywords>DirecTechLabs</cp:keywords>
  <cp:lastModifiedBy>Anil Mittal</cp:lastModifiedBy>
  <cp:revision>258</cp:revision>
  <cp:lastPrinted>2017-03-27T17:07:53Z</cp:lastPrinted>
  <dcterms:created xsi:type="dcterms:W3CDTF">2017-02-22T00:20:19Z</dcterms:created>
  <dcterms:modified xsi:type="dcterms:W3CDTF">2017-06-23T05:44:58Z</dcterms:modified>
</cp:coreProperties>
</file>