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83" r:id="rId3"/>
    <p:sldId id="284" r:id="rId4"/>
    <p:sldId id="285" r:id="rId5"/>
    <p:sldId id="272" r:id="rId6"/>
    <p:sldId id="289" r:id="rId7"/>
    <p:sldId id="302" r:id="rId8"/>
    <p:sldId id="297" r:id="rId9"/>
    <p:sldId id="286" r:id="rId10"/>
    <p:sldId id="294" r:id="rId11"/>
    <p:sldId id="299" r:id="rId12"/>
    <p:sldId id="287" r:id="rId13"/>
    <p:sldId id="295" r:id="rId14"/>
    <p:sldId id="300" r:id="rId15"/>
    <p:sldId id="288" r:id="rId16"/>
    <p:sldId id="293" r:id="rId17"/>
    <p:sldId id="301" r:id="rId18"/>
    <p:sldId id="260" r:id="rId19"/>
    <p:sldId id="296" r:id="rId20"/>
    <p:sldId id="303" r:id="rId21"/>
    <p:sldId id="305" r:id="rId22"/>
    <p:sldId id="306" r:id="rId23"/>
    <p:sldId id="292" r:id="rId24"/>
    <p:sldId id="290" r:id="rId25"/>
    <p:sldId id="291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0"/>
    <p:restoredTop sz="94438"/>
  </p:normalViewPr>
  <p:slideViewPr>
    <p:cSldViewPr snapToGrid="0" snapToObjects="1">
      <p:cViewPr varScale="1">
        <p:scale>
          <a:sx n="108" d="100"/>
          <a:sy n="10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368E-2"/>
                  <c:y val="0.178389398572884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39"/>
                  <c:y val="-1.825019267204701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58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503"/>
                      <c:h val="0.174630479102956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0.23548812173822412</c:v>
                </c:pt>
                <c:pt idx="1">
                  <c:v>0.24754878239441339</c:v>
                </c:pt>
                <c:pt idx="2">
                  <c:v>0.14677526224492074</c:v>
                </c:pt>
                <c:pt idx="3">
                  <c:v>8.9941260115693006E-2</c:v>
                </c:pt>
                <c:pt idx="4">
                  <c:v>1.712316019088601E-2</c:v>
                </c:pt>
                <c:pt idx="5">
                  <c:v>6.8172512116497053E-2</c:v>
                </c:pt>
                <c:pt idx="6">
                  <c:v>4.180284542253259E-2</c:v>
                </c:pt>
                <c:pt idx="7">
                  <c:v>1.8686579164836473E-2</c:v>
                </c:pt>
                <c:pt idx="8">
                  <c:v>3.9867183835736779E-2</c:v>
                </c:pt>
                <c:pt idx="9">
                  <c:v>6.5514699860781261E-3</c:v>
                </c:pt>
                <c:pt idx="10">
                  <c:v>2.8811578234229944E-3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44E-2"/>
                  <c:y val="-5.72824082867548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94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33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88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827"/>
                  <c:y val="3.8188272191169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3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067E-2"/>
                  <c:y val="-2.5458848127446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694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9"/>
                  <c:y val="-1.9094136095584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0.32281939976890167</c:v>
                </c:pt>
                <c:pt idx="1">
                  <c:v>0.15866670830600751</c:v>
                </c:pt>
                <c:pt idx="2">
                  <c:v>5.8097290319894239E-2</c:v>
                </c:pt>
                <c:pt idx="3">
                  <c:v>7.9572780362886855E-2</c:v>
                </c:pt>
                <c:pt idx="4">
                  <c:v>4.5657537241185472E-2</c:v>
                </c:pt>
                <c:pt idx="5">
                  <c:v>3.3332292349812102E-2</c:v>
                </c:pt>
                <c:pt idx="6">
                  <c:v>4.9238520554219629E-2</c:v>
                </c:pt>
                <c:pt idx="7">
                  <c:v>3.5185243017603028E-2</c:v>
                </c:pt>
                <c:pt idx="8">
                  <c:v>3.1000489262254977E-2</c:v>
                </c:pt>
                <c:pt idx="9">
                  <c:v>1.003508114466548E-2</c:v>
                </c:pt>
                <c:pt idx="10">
                  <c:v>2.7284178091460814E-2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465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352E-2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0.35907663896583564</c:v>
                </c:pt>
                <c:pt idx="1">
                  <c:v>6.297322253000924E-2</c:v>
                </c:pt>
                <c:pt idx="2">
                  <c:v>5.7248384118190214E-2</c:v>
                </c:pt>
                <c:pt idx="3">
                  <c:v>6.1865189289012003E-2</c:v>
                </c:pt>
                <c:pt idx="4">
                  <c:v>9.5918744228993533E-2</c:v>
                </c:pt>
                <c:pt idx="5">
                  <c:v>3.8633425669436748E-2</c:v>
                </c:pt>
                <c:pt idx="6">
                  <c:v>5.2274546014158201E-2</c:v>
                </c:pt>
                <c:pt idx="7">
                  <c:v>5.1671283471837491E-2</c:v>
                </c:pt>
                <c:pt idx="8">
                  <c:v>8.8888888888888889E-3</c:v>
                </c:pt>
                <c:pt idx="9">
                  <c:v>1.7149892274546014E-2</c:v>
                </c:pt>
                <c:pt idx="10">
                  <c:v>1.9993844259772239E-2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1.svg"/><Relationship Id="rId5" Type="http://schemas.openxmlformats.org/officeDocument/2006/relationships/image" Target="../media/image8.svg"/><Relationship Id="rId10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24.svg"/><Relationship Id="rId5" Type="http://schemas.openxmlformats.org/officeDocument/2006/relationships/image" Target="../media/image8.sv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sv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21.svg"/><Relationship Id="rId5" Type="http://schemas.openxmlformats.org/officeDocument/2006/relationships/image" Target="../media/image28.svg"/><Relationship Id="rId10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4.svg"/><Relationship Id="rId4" Type="http://schemas.openxmlformats.org/officeDocument/2006/relationships/image" Target="../media/image4.sv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2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76910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6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402288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1491" y="1489796"/>
            <a:ext cx="132440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05" y="2777799"/>
            <a:ext cx="1325369" cy="13253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98823" y="1899882"/>
            <a:ext cx="2604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/>
              <a:t>Train them to grow their network and build a business</a:t>
            </a:r>
          </a:p>
        </p:txBody>
      </p:sp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3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767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900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28,807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2,049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96,075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3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81" y="2811909"/>
            <a:ext cx="1449704" cy="14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4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248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290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1423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28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26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485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81,245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4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95% don’t place second order; Only 5% customers in this segment place order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place only one order and leave the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48" y="2241645"/>
            <a:ext cx="1774653" cy="17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7050" y="4887718"/>
            <a:ext cx="250309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588518"/>
            <a:ext cx="1545771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588518"/>
            <a:ext cx="1506380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588518"/>
            <a:ext cx="1607223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588518"/>
            <a:ext cx="1647554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289258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313326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265064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710488" y="3152400"/>
            <a:ext cx="12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125619" y="3152400"/>
            <a:ext cx="11175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88965" y="3152400"/>
            <a:ext cx="1495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414241" y="3152400"/>
            <a:ext cx="85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9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sp>
        <p:nvSpPr>
          <p:cNvPr id="116" name="Right Brace 115"/>
          <p:cNvSpPr/>
          <p:nvPr/>
        </p:nvSpPr>
        <p:spPr>
          <a:xfrm rot="16200000">
            <a:off x="5046926" y="-63416"/>
            <a:ext cx="175150" cy="5030915"/>
          </a:xfrm>
          <a:prstGeom prst="rightBrac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350" kern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4456743" y="2464410"/>
            <a:ext cx="0" cy="82012"/>
          </a:xfrm>
          <a:prstGeom prst="lin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Straight Connector 117"/>
          <p:cNvCxnSpPr/>
          <p:nvPr/>
        </p:nvCxnSpPr>
        <p:spPr>
          <a:xfrm>
            <a:off x="5990309" y="2462616"/>
            <a:ext cx="0" cy="82012"/>
          </a:xfrm>
          <a:prstGeom prst="line">
            <a:avLst/>
          </a:prstGeom>
          <a:noFill/>
          <a:ln w="9525" cap="flat" cmpd="sng" algn="ctr">
            <a:solidFill>
              <a:srgbClr val="00B0F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344" y="2602827"/>
            <a:ext cx="575507" cy="575507"/>
          </a:xfrm>
          <a:prstGeom prst="rect">
            <a:avLst/>
          </a:prstGeom>
        </p:spPr>
      </p:pic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83211" y="2602827"/>
            <a:ext cx="576072" cy="576072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585" y="2602827"/>
            <a:ext cx="576072" cy="576072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241" y="2602827"/>
            <a:ext cx="576072" cy="576072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2475025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280622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10211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975124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21%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75768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95265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775278" y="4509960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95266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06550" y="445048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23604" y="4692677"/>
            <a:ext cx="67335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</a:t>
            </a:r>
          </a:p>
        </p:txBody>
      </p:sp>
    </p:spTree>
    <p:extLst>
      <p:ext uri="{BB962C8B-B14F-4D97-AF65-F5344CB8AC3E}">
        <p14:creationId xmlns:p14="http://schemas.microsoft.com/office/powerpoint/2010/main" val="56434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last 90 days and never seen again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012816" y="836429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battling with high churn, especially in the first 90 days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huge revenue opportunity of retaining existing customers/TPs and would like to identify medium-high value reps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Customer Base v/s Churned Customers each 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808" y="1198151"/>
            <a:ext cx="20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 are around 100,000 active customers each month and this base is increasing Month over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32-35% Customers Churned each Month.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BAAE-1586-49FA-9A3F-52A5D9B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9" y="942076"/>
            <a:ext cx="6053853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Top Four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856166" y="4062351"/>
            <a:ext cx="684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Switzerland is low (20%) and very stable across months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Sweden has been reduced (45% to 37%) in recent months (Feb’16 – June’16)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B41E-6C2A-4A2C-BDCA-AA6F964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811474"/>
            <a:ext cx="7419475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Next Four Top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3926387"/>
            <a:ext cx="819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Japan is low as compared to other countries although it is increasing in recent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Austria is linearly increasing over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Italy is very high and continuously increasing from starting of year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7B02-476A-45BF-A7BF-B31C7799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8" y="889571"/>
            <a:ext cx="7419475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9600" y="1143000"/>
            <a:ext cx="6324600" cy="31432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685801"/>
            <a:ext cx="4584589" cy="2534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3" y="685801"/>
            <a:ext cx="4216451" cy="25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681783"/>
            <a:ext cx="4395528" cy="27556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685801"/>
            <a:ext cx="43530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3,535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895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72 %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18%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67,171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419747"/>
              </p:ext>
            </p:extLst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Further Segmentation of Business Builders into four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95617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8" name="Graphic 47" descr="Lecturer">
            <a:extLst>
              <a:ext uri="{FF2B5EF4-FFF2-40B4-BE49-F238E27FC236}">
                <a16:creationId xmlns:a16="http://schemas.microsoft.com/office/drawing/2014/main" id="{EC9C3E9A-58FA-4F7F-9E8C-0CB3250F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7" y="3032343"/>
            <a:ext cx="983517" cy="98351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24FE7F7-4042-46A5-A9CD-C5B1EB41C8B1}"/>
              </a:ext>
            </a:extLst>
          </p:cNvPr>
          <p:cNvGrpSpPr/>
          <p:nvPr/>
        </p:nvGrpSpPr>
        <p:grpSpPr>
          <a:xfrm>
            <a:off x="3637691" y="547396"/>
            <a:ext cx="3810960" cy="4049490"/>
            <a:chOff x="2900495" y="566641"/>
            <a:chExt cx="3810960" cy="40494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BFEE71-E591-429F-9A77-0AE0AD9DCDFF}"/>
                </a:ext>
              </a:extLst>
            </p:cNvPr>
            <p:cNvSpPr txBox="1"/>
            <p:nvPr/>
          </p:nvSpPr>
          <p:spPr>
            <a:xfrm>
              <a:off x="2900495" y="807980"/>
              <a:ext cx="1416662" cy="2634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/>
                <a:t>Average </a:t>
              </a:r>
            </a:p>
            <a:p>
              <a:pPr algn="ctr"/>
              <a:r>
                <a:rPr lang="en-US" sz="1100" b="1" dirty="0"/>
                <a:t>Life Time Sales</a:t>
              </a:r>
            </a:p>
          </p:txBody>
        </p:sp>
        <p:pic>
          <p:nvPicPr>
            <p:cNvPr id="51" name="Graphic 50" descr="Money">
              <a:extLst>
                <a:ext uri="{FF2B5EF4-FFF2-40B4-BE49-F238E27FC236}">
                  <a16:creationId xmlns:a16="http://schemas.microsoft.com/office/drawing/2014/main" id="{8CCE9094-B2F3-4DB3-8AAF-90270417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4593" y="659650"/>
              <a:ext cx="624136" cy="624136"/>
            </a:xfrm>
            <a:prstGeom prst="rect">
              <a:avLst/>
            </a:prstGeom>
          </p:spPr>
        </p:pic>
        <p:pic>
          <p:nvPicPr>
            <p:cNvPr id="52" name="Graphic 51" descr="Coins">
              <a:extLst>
                <a:ext uri="{FF2B5EF4-FFF2-40B4-BE49-F238E27FC236}">
                  <a16:creationId xmlns:a16="http://schemas.microsoft.com/office/drawing/2014/main" id="{07C72834-34EE-4332-B3E2-B4636AEE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6396" y="566641"/>
              <a:ext cx="605059" cy="60505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05BA90-3522-4B54-B3B1-5491743B4CA8}"/>
                </a:ext>
              </a:extLst>
            </p:cNvPr>
            <p:cNvSpPr txBox="1"/>
            <p:nvPr/>
          </p:nvSpPr>
          <p:spPr>
            <a:xfrm>
              <a:off x="5155143" y="794563"/>
              <a:ext cx="895319" cy="2634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/>
                <a:t>Average </a:t>
              </a:r>
            </a:p>
            <a:p>
              <a:pPr algn="ctr"/>
              <a:r>
                <a:rPr lang="en-US" sz="1100" b="1" dirty="0"/>
                <a:t>Life Time Commissions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9A8CCD-970F-4C11-8285-DE1EA3C33ED0}"/>
                </a:ext>
              </a:extLst>
            </p:cNvPr>
            <p:cNvSpPr txBox="1"/>
            <p:nvPr/>
          </p:nvSpPr>
          <p:spPr>
            <a:xfrm>
              <a:off x="3183059" y="1269186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10,430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D54A59-FACD-4803-AD47-97A445373B51}"/>
                </a:ext>
              </a:extLst>
            </p:cNvPr>
            <p:cNvSpPr txBox="1"/>
            <p:nvPr/>
          </p:nvSpPr>
          <p:spPr>
            <a:xfrm>
              <a:off x="4921566" y="1257634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9,217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350748-898C-4F3F-ABF1-341E83DEDB12}"/>
                </a:ext>
              </a:extLst>
            </p:cNvPr>
            <p:cNvSpPr txBox="1"/>
            <p:nvPr/>
          </p:nvSpPr>
          <p:spPr>
            <a:xfrm>
              <a:off x="3179705" y="2123265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6,270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946EF7-C3E0-49EA-B588-0B2FBB37C5A6}"/>
                </a:ext>
              </a:extLst>
            </p:cNvPr>
            <p:cNvSpPr txBox="1"/>
            <p:nvPr/>
          </p:nvSpPr>
          <p:spPr>
            <a:xfrm>
              <a:off x="4918212" y="2111713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1,679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2174A-F6F6-4655-8439-82051FFD77EA}"/>
                </a:ext>
              </a:extLst>
            </p:cNvPr>
            <p:cNvSpPr txBox="1"/>
            <p:nvPr/>
          </p:nvSpPr>
          <p:spPr>
            <a:xfrm>
              <a:off x="3179705" y="2993720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2,694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5420C5-15B5-414D-AF58-8F6C913ED4A7}"/>
                </a:ext>
              </a:extLst>
            </p:cNvPr>
            <p:cNvSpPr txBox="1"/>
            <p:nvPr/>
          </p:nvSpPr>
          <p:spPr>
            <a:xfrm>
              <a:off x="4918212" y="2982168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342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61625B-FEC1-422C-A06C-AF8430B42C5C}"/>
                </a:ext>
              </a:extLst>
            </p:cNvPr>
            <p:cNvSpPr txBox="1"/>
            <p:nvPr/>
          </p:nvSpPr>
          <p:spPr>
            <a:xfrm>
              <a:off x="3179705" y="3856601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2,857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17BCE-29FC-49CA-A012-11951437FF4D}"/>
                </a:ext>
              </a:extLst>
            </p:cNvPr>
            <p:cNvSpPr txBox="1"/>
            <p:nvPr/>
          </p:nvSpPr>
          <p:spPr>
            <a:xfrm>
              <a:off x="4918212" y="3845049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127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F0B388-F94E-4E93-A77D-5E66F803F823}"/>
                </a:ext>
              </a:extLst>
            </p:cNvPr>
            <p:cNvSpPr/>
            <p:nvPr/>
          </p:nvSpPr>
          <p:spPr>
            <a:xfrm>
              <a:off x="2965653" y="4412998"/>
              <a:ext cx="1797288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(Average of all customers - EUR 1,237)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68A607-569D-406D-B370-6DC640C02DC2}"/>
                </a:ext>
              </a:extLst>
            </p:cNvPr>
            <p:cNvSpPr/>
            <p:nvPr/>
          </p:nvSpPr>
          <p:spPr>
            <a:xfrm>
              <a:off x="4742631" y="4412998"/>
              <a:ext cx="1720344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(Average of all customers - EUR 734)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F88ED2-8EE6-4460-8031-EA49D0A8EFC5}"/>
              </a:ext>
            </a:extLst>
          </p:cNvPr>
          <p:cNvGrpSpPr/>
          <p:nvPr/>
        </p:nvGrpSpPr>
        <p:grpSpPr>
          <a:xfrm>
            <a:off x="2335337" y="1259149"/>
            <a:ext cx="1372721" cy="3024884"/>
            <a:chOff x="6567096" y="1259149"/>
            <a:chExt cx="1372721" cy="30248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97C222-DB5D-4216-A362-FA9F2CE68E92}"/>
                </a:ext>
              </a:extLst>
            </p:cNvPr>
            <p:cNvSpPr txBox="1"/>
            <p:nvPr/>
          </p:nvSpPr>
          <p:spPr>
            <a:xfrm>
              <a:off x="6567097" y="1259149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3,570 (1%)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088FD0-CB56-48A9-9289-96B154A2B4C1}"/>
                </a:ext>
              </a:extLst>
            </p:cNvPr>
            <p:cNvSpPr txBox="1"/>
            <p:nvPr/>
          </p:nvSpPr>
          <p:spPr>
            <a:xfrm>
              <a:off x="6570632" y="2118414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7,055 (2%)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9C85F1-60D6-495A-87DF-491886A475EC}"/>
                </a:ext>
              </a:extLst>
            </p:cNvPr>
            <p:cNvSpPr txBox="1"/>
            <p:nvPr/>
          </p:nvSpPr>
          <p:spPr>
            <a:xfrm>
              <a:off x="6567096" y="2993726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34,502 (9%)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0771A4-C942-4291-AC71-C82E339C0163}"/>
                </a:ext>
              </a:extLst>
            </p:cNvPr>
            <p:cNvSpPr txBox="1"/>
            <p:nvPr/>
          </p:nvSpPr>
          <p:spPr>
            <a:xfrm>
              <a:off x="6567097" y="3845049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22,044 (6%)</a:t>
              </a:r>
            </a:p>
          </p:txBody>
        </p:sp>
      </p:grpSp>
      <p:pic>
        <p:nvPicPr>
          <p:cNvPr id="72" name="Graphic 71" descr="Team">
            <a:extLst>
              <a:ext uri="{FF2B5EF4-FFF2-40B4-BE49-F238E27FC236}">
                <a16:creationId xmlns:a16="http://schemas.microsoft.com/office/drawing/2014/main" id="{99152F2D-C7F0-47A2-9059-D6C9450A6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0273" y="750558"/>
            <a:ext cx="506794" cy="50679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F1EDE4D-E5F4-4954-9B2A-6C51470A5EE4}"/>
              </a:ext>
            </a:extLst>
          </p:cNvPr>
          <p:cNvSpPr txBox="1"/>
          <p:nvPr/>
        </p:nvSpPr>
        <p:spPr>
          <a:xfrm>
            <a:off x="2181574" y="8648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Count (%)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3D8401-3AA9-439E-9A5F-DD9FFA55A394}"/>
              </a:ext>
            </a:extLst>
          </p:cNvPr>
          <p:cNvSpPr txBox="1"/>
          <p:nvPr/>
        </p:nvSpPr>
        <p:spPr>
          <a:xfrm>
            <a:off x="7397269" y="1260529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Top Sales Execs</a:t>
            </a:r>
          </a:p>
          <a:p>
            <a:pPr algn="ctr"/>
            <a:r>
              <a:rPr lang="en-US" sz="1100" b="1" dirty="0"/>
              <a:t>(Doing Everything in </a:t>
            </a:r>
            <a:br>
              <a:rPr lang="en-US" sz="1100" b="1" dirty="0"/>
            </a:br>
            <a:r>
              <a:rPr lang="en-US" sz="1100" b="1" dirty="0"/>
              <a:t>Best Possible way)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C2391A-005E-498B-9717-FC2E094495B4}"/>
              </a:ext>
            </a:extLst>
          </p:cNvPr>
          <p:cNvSpPr txBox="1"/>
          <p:nvPr/>
        </p:nvSpPr>
        <p:spPr>
          <a:xfrm>
            <a:off x="7592796" y="2135817"/>
            <a:ext cx="790310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Leaders</a:t>
            </a:r>
          </a:p>
          <a:p>
            <a:pPr algn="ctr"/>
            <a:r>
              <a:rPr lang="en-US" sz="1100" b="1" dirty="0"/>
              <a:t>(Doing Everything)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ECA004-205D-4E8C-9AE7-BE471A859EB5}"/>
              </a:ext>
            </a:extLst>
          </p:cNvPr>
          <p:cNvSpPr txBox="1"/>
          <p:nvPr/>
        </p:nvSpPr>
        <p:spPr>
          <a:xfrm>
            <a:off x="7336970" y="3032343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Network Builders</a:t>
            </a:r>
          </a:p>
          <a:p>
            <a:pPr algn="ctr"/>
            <a:r>
              <a:rPr lang="en-US" sz="1100" b="1" dirty="0"/>
              <a:t>(Building Networks)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A051FB-2E6E-4D4C-B172-31302810189D}"/>
              </a:ext>
            </a:extLst>
          </p:cNvPr>
          <p:cNvSpPr txBox="1"/>
          <p:nvPr/>
        </p:nvSpPr>
        <p:spPr>
          <a:xfrm>
            <a:off x="7682203" y="3870525"/>
            <a:ext cx="846794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Casual Builders </a:t>
            </a:r>
          </a:p>
          <a:p>
            <a:pPr algn="ctr"/>
            <a:r>
              <a:rPr lang="en-US" sz="1100" b="1" dirty="0"/>
              <a:t>(Weak Networks Builders)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F3572F-5EF9-4BB3-B0FD-53B9F194A422}"/>
              </a:ext>
            </a:extLst>
          </p:cNvPr>
          <p:cNvCxnSpPr/>
          <p:nvPr/>
        </p:nvCxnSpPr>
        <p:spPr>
          <a:xfrm>
            <a:off x="2335337" y="1885507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AFA1D9-71A1-4B4A-9486-C40AE0F19087}"/>
              </a:ext>
            </a:extLst>
          </p:cNvPr>
          <p:cNvCxnSpPr/>
          <p:nvPr/>
        </p:nvCxnSpPr>
        <p:spPr>
          <a:xfrm>
            <a:off x="2335337" y="2778642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6D875B-AAB4-49C5-B128-60A4E6091F82}"/>
              </a:ext>
            </a:extLst>
          </p:cNvPr>
          <p:cNvCxnSpPr/>
          <p:nvPr/>
        </p:nvCxnSpPr>
        <p:spPr>
          <a:xfrm>
            <a:off x="2335337" y="3654056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19">
            <a:extLst>
              <a:ext uri="{FF2B5EF4-FFF2-40B4-BE49-F238E27FC236}">
                <a16:creationId xmlns:a16="http://schemas.microsoft.com/office/drawing/2014/main" id="{F2BA2545-D8DD-4F5A-8D4B-02A913DDC0E7}"/>
              </a:ext>
            </a:extLst>
          </p:cNvPr>
          <p:cNvSpPr/>
          <p:nvPr/>
        </p:nvSpPr>
        <p:spPr>
          <a:xfrm>
            <a:off x="191180" y="2304155"/>
            <a:ext cx="1959496" cy="9666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</p:spTree>
    <p:extLst>
      <p:ext uri="{BB962C8B-B14F-4D97-AF65-F5344CB8AC3E}">
        <p14:creationId xmlns:p14="http://schemas.microsoft.com/office/powerpoint/2010/main" val="287114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07" y="3017475"/>
            <a:ext cx="1045501" cy="10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2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67263"/>
            <a:ext cx="1865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1,027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1,223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19,564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78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93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2,509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134,330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22273</TotalTime>
  <Words>1822</Words>
  <Application>Microsoft Office PowerPoint</Application>
  <PresentationFormat>On-screen Show (16:9)</PresentationFormat>
  <Paragraphs>361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Segment 1 – Behavioral &amp; Demographical Traits </vt:lpstr>
      <vt:lpstr>Evidence of Behavioral Traits of Segment 1 from Commissions &amp; Network</vt:lpstr>
      <vt:lpstr>Segment 1 – Further Segmentation of Business Builders into four distinct groups</vt:lpstr>
      <vt:lpstr>Business Builders – Recommendations</vt:lpstr>
      <vt:lpstr>Segment 2 – Behavioral &amp; Demographical Traits </vt:lpstr>
      <vt:lpstr>Evidence of Behavioral Traits of Segment 2 – Female Performers</vt:lpstr>
      <vt:lpstr>Female Performers  – Recommendations</vt:lpstr>
      <vt:lpstr>Segment 3 – Behavioral &amp; Demographical Traits </vt:lpstr>
      <vt:lpstr>Evidence of Behavioral Traits of Segment 3</vt:lpstr>
      <vt:lpstr>Average Male Performing Customers – Recommendations</vt:lpstr>
      <vt:lpstr>Segment 4 – Behavioral &amp; Demographical Traits </vt:lpstr>
      <vt:lpstr>Evidence of Behavioral Traits of Segment 4</vt:lpstr>
      <vt:lpstr>Poor Female Customers – Recommendations</vt:lpstr>
      <vt:lpstr>Segmentation framework will identify different persona of customers</vt:lpstr>
      <vt:lpstr>Churn Profiling</vt:lpstr>
      <vt:lpstr>Active Customer Base v/s Churned Customers each Month</vt:lpstr>
      <vt:lpstr>Churn Percentage Across Top Four Countries</vt:lpstr>
      <vt:lpstr>Churn Percentage Across Next Four Top Countries</vt:lpstr>
      <vt:lpstr>PowerPoint Presentation</vt:lpstr>
      <vt:lpstr>Evidence of Behavioral Traits from Sales &amp; Order</vt:lpstr>
      <vt:lpstr>Evidence of Behavioral Traits from Commission &amp; Network Expansion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267</cp:revision>
  <cp:lastPrinted>2017-03-27T17:07:53Z</cp:lastPrinted>
  <dcterms:created xsi:type="dcterms:W3CDTF">2017-02-22T00:20:19Z</dcterms:created>
  <dcterms:modified xsi:type="dcterms:W3CDTF">2017-06-28T11:30:18Z</dcterms:modified>
</cp:coreProperties>
</file>