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83" r:id="rId3"/>
    <p:sldId id="284" r:id="rId4"/>
    <p:sldId id="285" r:id="rId5"/>
    <p:sldId id="308" r:id="rId6"/>
    <p:sldId id="310" r:id="rId7"/>
    <p:sldId id="311" r:id="rId8"/>
    <p:sldId id="317" r:id="rId9"/>
    <p:sldId id="272" r:id="rId10"/>
    <p:sldId id="312" r:id="rId11"/>
    <p:sldId id="313" r:id="rId12"/>
    <p:sldId id="314" r:id="rId13"/>
    <p:sldId id="289" r:id="rId14"/>
    <p:sldId id="297" r:id="rId15"/>
    <p:sldId id="286" r:id="rId16"/>
    <p:sldId id="294" r:id="rId17"/>
    <p:sldId id="299" r:id="rId18"/>
    <p:sldId id="287" r:id="rId19"/>
    <p:sldId id="295" r:id="rId20"/>
    <p:sldId id="300" r:id="rId21"/>
    <p:sldId id="288" r:id="rId22"/>
    <p:sldId id="293" r:id="rId23"/>
    <p:sldId id="301" r:id="rId24"/>
    <p:sldId id="309" r:id="rId25"/>
    <p:sldId id="296" r:id="rId26"/>
    <p:sldId id="303" r:id="rId27"/>
    <p:sldId id="305" r:id="rId28"/>
    <p:sldId id="306" r:id="rId29"/>
    <p:sldId id="307" r:id="rId30"/>
    <p:sldId id="292" r:id="rId31"/>
    <p:sldId id="290" r:id="rId32"/>
    <p:sldId id="291" r:id="rId33"/>
    <p:sldId id="318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4427"/>
  </p:normalViewPr>
  <p:slideViewPr>
    <p:cSldViewPr snapToGrid="0" snapToObjects="1">
      <p:cViewPr varScale="1">
        <p:scale>
          <a:sx n="108" d="100"/>
          <a:sy n="108" d="100"/>
        </p:scale>
        <p:origin x="11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hurn%20Numb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299E-2"/>
                  <c:y val="0.178389398572884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"/>
                  <c:y val="-1.825019267204699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498"/>
                      <c:h val="0.174630479102956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</c:v>
                </c:pt>
                <c:pt idx="1">
                  <c:v>0.247548782394413</c:v>
                </c:pt>
                <c:pt idx="2">
                  <c:v>0.14677526224492099</c:v>
                </c:pt>
                <c:pt idx="3">
                  <c:v>8.9941260115693006E-2</c:v>
                </c:pt>
                <c:pt idx="4">
                  <c:v>1.7123160190886E-2</c:v>
                </c:pt>
                <c:pt idx="5">
                  <c:v>6.8172512116496997E-2</c:v>
                </c:pt>
                <c:pt idx="6">
                  <c:v>4.1802845422532597E-2</c:v>
                </c:pt>
                <c:pt idx="7">
                  <c:v>1.86865791648365E-2</c:v>
                </c:pt>
                <c:pt idx="8">
                  <c:v>3.98671838357368E-2</c:v>
                </c:pt>
                <c:pt idx="9">
                  <c:v>6.5514699860781296E-3</c:v>
                </c:pt>
                <c:pt idx="10">
                  <c:v>2.88115782342299E-3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03E-2"/>
                  <c:y val="-5.728240828675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89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29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99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799"/>
                  <c:y val="3.81882721911699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1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102E-2"/>
                  <c:y val="-2.54588481274466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7"/>
                      <c:h val="0.174456756793328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1"/>
                  <c:y val="-1.9094136095584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0.322819399768902</c:v>
                </c:pt>
                <c:pt idx="1">
                  <c:v>0.15866670830600699</c:v>
                </c:pt>
                <c:pt idx="2">
                  <c:v>5.8097290319894197E-2</c:v>
                </c:pt>
                <c:pt idx="3">
                  <c:v>7.9572780362886897E-2</c:v>
                </c:pt>
                <c:pt idx="4">
                  <c:v>4.56575372411855E-2</c:v>
                </c:pt>
                <c:pt idx="5">
                  <c:v>3.3332292349812102E-2</c:v>
                </c:pt>
                <c:pt idx="6">
                  <c:v>4.9238520554219602E-2</c:v>
                </c:pt>
                <c:pt idx="7">
                  <c:v>3.5185243017603E-2</c:v>
                </c:pt>
                <c:pt idx="8">
                  <c:v>3.1000489262255002E-2</c:v>
                </c:pt>
                <c:pt idx="9">
                  <c:v>1.00350811446655E-2</c:v>
                </c:pt>
                <c:pt idx="10">
                  <c:v>2.72841780914608E-2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501"/>
                  <c:y val="-1.06359120192312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4E-2"/>
                  <c:y val="-1.06359120192312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0.35907663896583603</c:v>
                </c:pt>
                <c:pt idx="1">
                  <c:v>6.2973222530009199E-2</c:v>
                </c:pt>
                <c:pt idx="2">
                  <c:v>5.72483841181902E-2</c:v>
                </c:pt>
                <c:pt idx="3">
                  <c:v>6.1865189289012003E-2</c:v>
                </c:pt>
                <c:pt idx="4">
                  <c:v>9.5918744228993505E-2</c:v>
                </c:pt>
                <c:pt idx="5">
                  <c:v>3.86334256694367E-2</c:v>
                </c:pt>
                <c:pt idx="6">
                  <c:v>5.2274546014158201E-2</c:v>
                </c:pt>
                <c:pt idx="7">
                  <c:v>5.1671283471837498E-2</c:v>
                </c:pt>
                <c:pt idx="8">
                  <c:v>8.8888888888888906E-3</c:v>
                </c:pt>
                <c:pt idx="9">
                  <c:v>1.7149892274546E-2</c:v>
                </c:pt>
                <c:pt idx="10">
                  <c:v>1.99938442597722E-2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61154855643001E-2"/>
          <c:y val="4.11985018726592E-2"/>
          <c:w val="0.95620551181102398"/>
          <c:h val="0.78265563714648001"/>
        </c:manualLayout>
      </c:layout>
      <c:lineChart>
        <c:grouping val="standard"/>
        <c:varyColors val="0"/>
        <c:ser>
          <c:idx val="0"/>
          <c:order val="0"/>
          <c:tx>
            <c:strRef>
              <c:f>Sheet4!$V$32</c:f>
              <c:strCache>
                <c:ptCount val="1"/>
                <c:pt idx="0">
                  <c:v>20-30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Sheet4!$W$32:$AI$32</c:f>
              <c:numCache>
                <c:formatCode>0%</c:formatCode>
                <c:ptCount val="13"/>
                <c:pt idx="0">
                  <c:v>0.45262088237784798</c:v>
                </c:pt>
                <c:pt idx="1">
                  <c:v>0.47181008902077198</c:v>
                </c:pt>
                <c:pt idx="2">
                  <c:v>0.48837209302325602</c:v>
                </c:pt>
                <c:pt idx="3">
                  <c:v>0.49481157837247403</c:v>
                </c:pt>
                <c:pt idx="4">
                  <c:v>0.49534267322983699</c:v>
                </c:pt>
                <c:pt idx="5">
                  <c:v>0.48886102095013301</c:v>
                </c:pt>
                <c:pt idx="6">
                  <c:v>0.484225759768452</c:v>
                </c:pt>
                <c:pt idx="7">
                  <c:v>0.48102466793168902</c:v>
                </c:pt>
                <c:pt idx="8">
                  <c:v>0.47467313865184402</c:v>
                </c:pt>
                <c:pt idx="9">
                  <c:v>0.480502017032721</c:v>
                </c:pt>
                <c:pt idx="10">
                  <c:v>0.49832938883474898</c:v>
                </c:pt>
                <c:pt idx="11">
                  <c:v>0.51454581436770197</c:v>
                </c:pt>
                <c:pt idx="12">
                  <c:v>0.53176352074545097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A-472F-ADEF-C6C0C184D554}"/>
            </c:ext>
          </c:extLst>
        </c:ser>
        <c:ser>
          <c:idx val="1"/>
          <c:order val="1"/>
          <c:tx>
            <c:strRef>
              <c:f>Sheet4!$V$33</c:f>
              <c:strCache>
                <c:ptCount val="1"/>
                <c:pt idx="0">
                  <c:v>30-40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Sheet4!$W$33:$AI$33</c:f>
              <c:numCache>
                <c:formatCode>0%</c:formatCode>
                <c:ptCount val="13"/>
                <c:pt idx="0">
                  <c:v>0.35988720479379599</c:v>
                </c:pt>
                <c:pt idx="1">
                  <c:v>0.36404886561954602</c:v>
                </c:pt>
                <c:pt idx="2">
                  <c:v>0.37863911405411599</c:v>
                </c:pt>
                <c:pt idx="3">
                  <c:v>0.38534749889331599</c:v>
                </c:pt>
                <c:pt idx="4">
                  <c:v>0.38604197169350901</c:v>
                </c:pt>
                <c:pt idx="5">
                  <c:v>0.38488137035854902</c:v>
                </c:pt>
                <c:pt idx="6">
                  <c:v>0.38343332280812498</c:v>
                </c:pt>
                <c:pt idx="7">
                  <c:v>0.38256672030183703</c:v>
                </c:pt>
                <c:pt idx="8">
                  <c:v>0.37870582323711699</c:v>
                </c:pt>
                <c:pt idx="9">
                  <c:v>0.38775622054148801</c:v>
                </c:pt>
                <c:pt idx="10">
                  <c:v>0.39862853497767398</c:v>
                </c:pt>
                <c:pt idx="11">
                  <c:v>0.41304235403630302</c:v>
                </c:pt>
                <c:pt idx="12">
                  <c:v>0.43116715484287299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A-472F-ADEF-C6C0C184D554}"/>
            </c:ext>
          </c:extLst>
        </c:ser>
        <c:ser>
          <c:idx val="2"/>
          <c:order val="2"/>
          <c:tx>
            <c:strRef>
              <c:f>Sheet4!$V$34</c:f>
              <c:strCache>
                <c:ptCount val="1"/>
                <c:pt idx="0">
                  <c:v>40-50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Sheet4!$W$34:$AI$34</c:f>
              <c:numCache>
                <c:formatCode>0%</c:formatCode>
                <c:ptCount val="13"/>
                <c:pt idx="0">
                  <c:v>0.30614675374567801</c:v>
                </c:pt>
                <c:pt idx="1">
                  <c:v>0.30932122553321401</c:v>
                </c:pt>
                <c:pt idx="2">
                  <c:v>0.31919138683933101</c:v>
                </c:pt>
                <c:pt idx="3">
                  <c:v>0.323661293311099</c:v>
                </c:pt>
                <c:pt idx="4">
                  <c:v>0.329376638508593</c:v>
                </c:pt>
                <c:pt idx="5">
                  <c:v>0.32744633498456499</c:v>
                </c:pt>
                <c:pt idx="6">
                  <c:v>0.325203541081523</c:v>
                </c:pt>
                <c:pt idx="7">
                  <c:v>0.326772241727049</c:v>
                </c:pt>
                <c:pt idx="8">
                  <c:v>0.32722483955929799</c:v>
                </c:pt>
                <c:pt idx="9">
                  <c:v>0.33179621499981599</c:v>
                </c:pt>
                <c:pt idx="10">
                  <c:v>0.34709206667143599</c:v>
                </c:pt>
                <c:pt idx="11">
                  <c:v>0.359699467807576</c:v>
                </c:pt>
                <c:pt idx="12">
                  <c:v>0.37518956627236899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A-472F-ADEF-C6C0C184D554}"/>
            </c:ext>
          </c:extLst>
        </c:ser>
        <c:ser>
          <c:idx val="3"/>
          <c:order val="3"/>
          <c:tx>
            <c:strRef>
              <c:f>Sheet4!$V$35</c:f>
              <c:strCache>
                <c:ptCount val="1"/>
                <c:pt idx="0">
                  <c:v>50-60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Sheet4!$W$35:$AI$35</c:f>
              <c:numCache>
                <c:formatCode>0%</c:formatCode>
                <c:ptCount val="13"/>
                <c:pt idx="0">
                  <c:v>0.27253899150429001</c:v>
                </c:pt>
                <c:pt idx="1">
                  <c:v>0.28013247809499903</c:v>
                </c:pt>
                <c:pt idx="2">
                  <c:v>0.29474381808391698</c:v>
                </c:pt>
                <c:pt idx="3">
                  <c:v>0.30024114112886702</c:v>
                </c:pt>
                <c:pt idx="4">
                  <c:v>0.30115267947421598</c:v>
                </c:pt>
                <c:pt idx="5">
                  <c:v>0.302167207467051</c:v>
                </c:pt>
                <c:pt idx="6">
                  <c:v>0.30493113819851198</c:v>
                </c:pt>
                <c:pt idx="7">
                  <c:v>0.30372547522711701</c:v>
                </c:pt>
                <c:pt idx="8">
                  <c:v>0.29941569923887101</c:v>
                </c:pt>
                <c:pt idx="9">
                  <c:v>0.30268843932846401</c:v>
                </c:pt>
                <c:pt idx="10">
                  <c:v>0.31268569709278299</c:v>
                </c:pt>
                <c:pt idx="11">
                  <c:v>0.32114775479783902</c:v>
                </c:pt>
                <c:pt idx="12">
                  <c:v>0.34006302213102702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A-472F-ADEF-C6C0C184D554}"/>
            </c:ext>
          </c:extLst>
        </c:ser>
        <c:ser>
          <c:idx val="4"/>
          <c:order val="4"/>
          <c:tx>
            <c:strRef>
              <c:f>Sheet4!$V$36</c:f>
              <c:strCache>
                <c:ptCount val="1"/>
                <c:pt idx="0">
                  <c:v>60-70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Sheet4!$W$36:$AI$36</c:f>
              <c:numCache>
                <c:formatCode>0%</c:formatCode>
                <c:ptCount val="13"/>
                <c:pt idx="0">
                  <c:v>0.27620420624151998</c:v>
                </c:pt>
                <c:pt idx="1">
                  <c:v>0.28241291418861503</c:v>
                </c:pt>
                <c:pt idx="2">
                  <c:v>0.29533417402269901</c:v>
                </c:pt>
                <c:pt idx="3">
                  <c:v>0.30054826383120098</c:v>
                </c:pt>
                <c:pt idx="4">
                  <c:v>0.30738474092207302</c:v>
                </c:pt>
                <c:pt idx="5">
                  <c:v>0.30309394943048701</c:v>
                </c:pt>
                <c:pt idx="6">
                  <c:v>0.30014558395341301</c:v>
                </c:pt>
                <c:pt idx="7">
                  <c:v>0.29329102447869398</c:v>
                </c:pt>
                <c:pt idx="8">
                  <c:v>0.28349679511931403</c:v>
                </c:pt>
                <c:pt idx="9">
                  <c:v>0.28912117692605499</c:v>
                </c:pt>
                <c:pt idx="10">
                  <c:v>0.30012328556017898</c:v>
                </c:pt>
                <c:pt idx="11">
                  <c:v>0.315781475571765</c:v>
                </c:pt>
                <c:pt idx="12">
                  <c:v>0.33320878792407699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A-472F-ADEF-C6C0C184D554}"/>
            </c:ext>
          </c:extLst>
        </c:ser>
        <c:ser>
          <c:idx val="5"/>
          <c:order val="5"/>
          <c:tx>
            <c:strRef>
              <c:f>Sheet4!$V$37</c:f>
              <c:strCache>
                <c:ptCount val="1"/>
                <c:pt idx="0">
                  <c:v>70-80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Sheet4!$W$37:$AI$37</c:f>
              <c:numCache>
                <c:formatCode>0%</c:formatCode>
                <c:ptCount val="13"/>
                <c:pt idx="0">
                  <c:v>0.27104770813844697</c:v>
                </c:pt>
                <c:pt idx="1">
                  <c:v>0.27654028436019001</c:v>
                </c:pt>
                <c:pt idx="2">
                  <c:v>0.28725146198830398</c:v>
                </c:pt>
                <c:pt idx="3">
                  <c:v>0.28508568781843402</c:v>
                </c:pt>
                <c:pt idx="4">
                  <c:v>0.28933425478000502</c:v>
                </c:pt>
                <c:pt idx="5">
                  <c:v>0.29332726030516998</c:v>
                </c:pt>
                <c:pt idx="6">
                  <c:v>0.29410435961147502</c:v>
                </c:pt>
                <c:pt idx="7">
                  <c:v>0.28787878787878801</c:v>
                </c:pt>
                <c:pt idx="8">
                  <c:v>0.28370307167235498</c:v>
                </c:pt>
                <c:pt idx="9">
                  <c:v>0.28781014023732499</c:v>
                </c:pt>
                <c:pt idx="10">
                  <c:v>0.30017263703064301</c:v>
                </c:pt>
                <c:pt idx="11">
                  <c:v>0.31575548859233699</c:v>
                </c:pt>
                <c:pt idx="12">
                  <c:v>0.32944173211632299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A-472F-ADEF-C6C0C184D5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6645216"/>
        <c:axId val="676647504"/>
      </c:lineChart>
      <c:dateAx>
        <c:axId val="67664521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47504"/>
        <c:crosses val="autoZero"/>
        <c:auto val="1"/>
        <c:lblOffset val="100"/>
        <c:baseTimeUnit val="months"/>
      </c:dateAx>
      <c:valAx>
        <c:axId val="6766475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7664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% of the whole # of TP’s was</a:t>
            </a:r>
            <a:r>
              <a:rPr lang="en-US" baseline="0" dirty="0"/>
              <a:t> each group in 2016.   What % of the TPs were the same in each group.  I want to see the # of customers and % for 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</a:t>
            </a:r>
            <a:r>
              <a:rPr lang="en-US" baseline="0" dirty="0"/>
              <a:t> show top rank achieved here as well.  The name not the number please.  </a:t>
            </a:r>
            <a:r>
              <a:rPr lang="en-US" baseline="0" dirty="0" err="1"/>
              <a:t>Whats</a:t>
            </a:r>
            <a:r>
              <a:rPr lang="en-US" baseline="0" dirty="0"/>
              <a:t> the </a:t>
            </a:r>
            <a:r>
              <a:rPr lang="en-US" baseline="0" dirty="0" err="1"/>
              <a:t>avg</a:t>
            </a:r>
            <a:r>
              <a:rPr lang="en-US" baseline="0" dirty="0"/>
              <a:t> rank in this and all other segments. By name not number, please.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 dirty="0" err="1"/>
              <a:t>chage</a:t>
            </a:r>
            <a:r>
              <a:rPr lang="en-US" baseline="0" dirty="0"/>
              <a:t> the # of </a:t>
            </a:r>
            <a:r>
              <a:rPr lang="en-US" baseline="0" dirty="0" err="1"/>
              <a:t>Qual</a:t>
            </a:r>
            <a:r>
              <a:rPr lang="en-US" baseline="0" dirty="0"/>
              <a:t> rank improvement to the name of the rank achieved.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6.png"/><Relationship Id="rId17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7.png"/><Relationship Id="rId17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image" Target="../media/image38.png"/><Relationship Id="rId17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1.png"/><Relationship Id="rId18" Type="http://schemas.openxmlformats.org/officeDocument/2006/relationships/image" Target="../media/image34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1.xml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4.png"/><Relationship Id="rId18" Type="http://schemas.openxmlformats.org/officeDocument/2006/relationships/image" Target="../media/image34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2.xml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1.svg"/><Relationship Id="rId5" Type="http://schemas.openxmlformats.org/officeDocument/2006/relationships/image" Target="../media/image23.svg"/><Relationship Id="rId1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18" Type="http://schemas.openxmlformats.org/officeDocument/2006/relationships/image" Target="../media/image34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3.xml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5" Type="http://schemas.openxmlformats.org/officeDocument/2006/relationships/image" Target="../media/image23.sv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4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7.png"/><Relationship Id="rId7" Type="http://schemas.openxmlformats.org/officeDocument/2006/relationships/image" Target="../media/image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svg"/><Relationship Id="rId10" Type="http://schemas.openxmlformats.org/officeDocument/2006/relationships/image" Target="../media/image25.svg"/><Relationship Id="rId19" Type="http://schemas.openxmlformats.org/officeDocument/2006/relationships/image" Target="../media/image34.svg"/><Relationship Id="rId4" Type="http://schemas.openxmlformats.org/officeDocument/2006/relationships/image" Target="../media/image7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5.png"/><Relationship Id="rId18" Type="http://schemas.openxmlformats.org/officeDocument/2006/relationships/image" Target="../media/image30.sv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3.png"/><Relationship Id="rId10" Type="http://schemas.openxmlformats.org/officeDocument/2006/relationships/image" Target="../media/image25.svg"/><Relationship Id="rId19" Type="http://schemas.openxmlformats.org/officeDocument/2006/relationships/image" Target="../media/image31.png"/><Relationship Id="rId4" Type="http://schemas.openxmlformats.org/officeDocument/2006/relationships/image" Target="../media/image7.svg"/><Relationship Id="rId9" Type="http://schemas.openxmlformats.org/officeDocument/2006/relationships/image" Target="../media/image24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July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389862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8181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6,730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84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2644" y="516028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77363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2,070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69 %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7,388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37380-C768-4340-912E-ECE8D8399B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30" t="2253" r="3296" b="2574"/>
          <a:stretch/>
        </p:blipFill>
        <p:spPr>
          <a:xfrm>
            <a:off x="3239386" y="2466753"/>
            <a:ext cx="3373914" cy="2119424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7C20F2EE-A97A-4C74-909B-A0B9D21C8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B3E1D6-7857-4132-B07C-CD362786596A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FCDCE7BA-A4E7-4125-8411-7BDFB228E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9218" y="585140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5ECB33-6354-4489-A60C-0C5E987C7AF5}"/>
              </a:ext>
            </a:extLst>
          </p:cNvPr>
          <p:cNvSpPr txBox="1"/>
          <p:nvPr/>
        </p:nvSpPr>
        <p:spPr>
          <a:xfrm>
            <a:off x="6566256" y="105943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15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3769E9B2-B15A-4546-A774-93ED6D5E97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6593" y="656556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927FDB-E35E-4481-9E0F-C25EBA7152A0}"/>
              </a:ext>
            </a:extLst>
          </p:cNvPr>
          <p:cNvSpPr txBox="1"/>
          <p:nvPr/>
        </p:nvSpPr>
        <p:spPr>
          <a:xfrm>
            <a:off x="7868500" y="669923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3C168-BD6D-4C30-9ABD-E499C3B073B4}"/>
              </a:ext>
            </a:extLst>
          </p:cNvPr>
          <p:cNvSpPr/>
          <p:nvPr/>
        </p:nvSpPr>
        <p:spPr>
          <a:xfrm>
            <a:off x="8067546" y="1198627"/>
            <a:ext cx="931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Sales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7707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2223" y="68613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Network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4,688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0026" y="445084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473" y="46209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41404" y="68751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5986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1225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43,050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0A85-C15D-48D5-9B2F-C5EEBED7841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01" t="2295" r="1088" b="3254"/>
          <a:stretch/>
        </p:blipFill>
        <p:spPr>
          <a:xfrm>
            <a:off x="3083442" y="2516372"/>
            <a:ext cx="3476876" cy="2091070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2BE3EEB1-8619-4021-AB2C-CA876CF4DE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0B633E-3402-4E05-8FEA-EA57C2B5B271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 Years 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84AB15F2-4BF9-4243-A562-2887D63396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7232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C626DF-4CA9-418C-AF40-34FF597C1614}"/>
              </a:ext>
            </a:extLst>
          </p:cNvPr>
          <p:cNvSpPr txBox="1"/>
          <p:nvPr/>
        </p:nvSpPr>
        <p:spPr>
          <a:xfrm>
            <a:off x="6565402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7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B07C65F5-BAFE-4CF5-9EF8-BE6176212D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3230" y="573349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ABFD43-C600-4B4C-B76C-1BAA380D3199}"/>
              </a:ext>
            </a:extLst>
          </p:cNvPr>
          <p:cNvSpPr txBox="1"/>
          <p:nvPr/>
        </p:nvSpPr>
        <p:spPr>
          <a:xfrm>
            <a:off x="7815137" y="586716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F54B68-CE43-487A-ADCF-F9111A410FDB}"/>
              </a:ext>
            </a:extLst>
          </p:cNvPr>
          <p:cNvSpPr/>
          <p:nvPr/>
        </p:nvSpPr>
        <p:spPr>
          <a:xfrm>
            <a:off x="7978840" y="1284746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67229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Casual Builders–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44172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56413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Casual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3,088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4216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733" y="509455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23582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09575" y="1058998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370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78 %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23,129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5F9ED-9BE7-4AAD-84BF-8BB3CF08CA0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8" t="2243" r="2222" b="2879"/>
          <a:stretch/>
        </p:blipFill>
        <p:spPr>
          <a:xfrm>
            <a:off x="3172139" y="2509284"/>
            <a:ext cx="3402315" cy="2112335"/>
          </a:xfrm>
          <a:prstGeom prst="rect">
            <a:avLst/>
          </a:prstGeom>
        </p:spPr>
      </p:pic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A9B9CCE-F213-4FBD-964C-7A03561BCC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765F28-9405-4B91-B6BD-E008FBD63EC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15 months</a:t>
            </a:r>
          </a:p>
        </p:txBody>
      </p:sp>
      <p:pic>
        <p:nvPicPr>
          <p:cNvPr id="28" name="Graphic 27" descr="Team">
            <a:extLst>
              <a:ext uri="{FF2B5EF4-FFF2-40B4-BE49-F238E27FC236}">
                <a16:creationId xmlns:a16="http://schemas.microsoft.com/office/drawing/2014/main" id="{5D29B862-C682-4D3E-B6AB-A6C751ED43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73848" y="582509"/>
            <a:ext cx="466837" cy="4668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FD3CD6-937B-4E09-9048-0804FF1A64F8}"/>
              </a:ext>
            </a:extLst>
          </p:cNvPr>
          <p:cNvSpPr txBox="1"/>
          <p:nvPr/>
        </p:nvSpPr>
        <p:spPr>
          <a:xfrm>
            <a:off x="6442018" y="1056807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4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 descr="Upward trend">
            <a:extLst>
              <a:ext uri="{FF2B5EF4-FFF2-40B4-BE49-F238E27FC236}">
                <a16:creationId xmlns:a16="http://schemas.microsoft.com/office/drawing/2014/main" id="{01A686A8-CE87-4760-AA87-AA2A19136A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7754" y="611426"/>
            <a:ext cx="461390" cy="4613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1FBCAD-0AE6-42A0-8D1F-84E9691872DE}"/>
              </a:ext>
            </a:extLst>
          </p:cNvPr>
          <p:cNvSpPr txBox="1"/>
          <p:nvPr/>
        </p:nvSpPr>
        <p:spPr>
          <a:xfrm>
            <a:off x="7789661" y="624793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5155D3-4EA6-43AA-BA90-961BCA4332AA}"/>
              </a:ext>
            </a:extLst>
          </p:cNvPr>
          <p:cNvSpPr/>
          <p:nvPr/>
        </p:nvSpPr>
        <p:spPr>
          <a:xfrm>
            <a:off x="7978840" y="1284746"/>
            <a:ext cx="93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293308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665CA23-F3EB-4C65-841E-BED5790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5198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98% get commission in first 90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5198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5416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82822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751" y="3017475"/>
            <a:ext cx="1045501" cy="10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Valuable Female Customers–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5612" y="74013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1,472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105" y="49301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9732" y="556010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127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93697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</a:t>
            </a:r>
            <a:r>
              <a:rPr lang="en-US" sz="1400" dirty="0">
                <a:solidFill>
                  <a:schemeClr val="bg1"/>
                </a:solidFill>
              </a:rPr>
              <a:t>236</a:t>
            </a:r>
            <a:endParaRPr lang="en-US" sz="1400" kern="1200" dirty="0">
              <a:solidFill>
                <a:schemeClr val="bg1"/>
              </a:solidFill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36%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158,920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9FB0DCB0-8A0D-47FC-AE18-06B3AA7E6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5482F4-3E71-4763-85B2-C203E2C47A6E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11 months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BFF8884E-24D9-4979-8B02-6246BB8013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5001" y="60415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7EF4D7-8E11-43F6-A284-B295F6C248E8}"/>
              </a:ext>
            </a:extLst>
          </p:cNvPr>
          <p:cNvSpPr txBox="1"/>
          <p:nvPr/>
        </p:nvSpPr>
        <p:spPr>
          <a:xfrm>
            <a:off x="6557014" y="1049632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5BE3EC7C-8515-43EB-8B0D-B0BD737078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2167" y="581257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9C0E76-7BA4-4694-827B-1E79FAD4A68E}"/>
              </a:ext>
            </a:extLst>
          </p:cNvPr>
          <p:cNvSpPr txBox="1"/>
          <p:nvPr/>
        </p:nvSpPr>
        <p:spPr>
          <a:xfrm>
            <a:off x="7844074" y="594624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B5E4F9-209E-48B4-B3E8-F513FBF60428}"/>
              </a:ext>
            </a:extLst>
          </p:cNvPr>
          <p:cNvSpPr/>
          <p:nvPr/>
        </p:nvSpPr>
        <p:spPr>
          <a:xfrm>
            <a:off x="7845439" y="1211924"/>
            <a:ext cx="129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Team Partner</a:t>
            </a:r>
          </a:p>
        </p:txBody>
      </p:sp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FB97DD-3772-4193-B6AC-FE2A9F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9754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9754" y="1081330"/>
            <a:ext cx="2501549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444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89906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3" y="2777799"/>
            <a:ext cx="1325369" cy="1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5650" y="76234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1112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91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3606" y="53830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50537" y="76372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62629" y="104520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112,805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33A954A6-13CE-4FD5-A308-F8F674037C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173FFB-777A-449D-A881-6F026E569D13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9 months</a:t>
            </a:r>
          </a:p>
        </p:txBody>
      </p:sp>
      <p:pic>
        <p:nvPicPr>
          <p:cNvPr id="30" name="Graphic 29" descr="Team">
            <a:extLst>
              <a:ext uri="{FF2B5EF4-FFF2-40B4-BE49-F238E27FC236}">
                <a16:creationId xmlns:a16="http://schemas.microsoft.com/office/drawing/2014/main" id="{48CC0BFA-0751-431A-9506-2CE1A6E86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05078" y="579610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D247EB-CDA5-438D-97B2-E9069F7A01F4}"/>
              </a:ext>
            </a:extLst>
          </p:cNvPr>
          <p:cNvSpPr txBox="1"/>
          <p:nvPr/>
        </p:nvSpPr>
        <p:spPr>
          <a:xfrm>
            <a:off x="6573248" y="105390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3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ABAD6313-D524-4079-AAF1-9F73542622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46900" y="622145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8A90C8-71B7-4A22-83F7-60CA4B6F99B9}"/>
              </a:ext>
            </a:extLst>
          </p:cNvPr>
          <p:cNvSpPr txBox="1"/>
          <p:nvPr/>
        </p:nvSpPr>
        <p:spPr>
          <a:xfrm>
            <a:off x="7818807" y="635512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16460F-F941-425C-BC38-6B27B6E54BCE}"/>
              </a:ext>
            </a:extLst>
          </p:cNvPr>
          <p:cNvSpPr/>
          <p:nvPr/>
        </p:nvSpPr>
        <p:spPr>
          <a:xfrm>
            <a:off x="7866069" y="1291637"/>
            <a:ext cx="129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Team Partner</a:t>
            </a:r>
          </a:p>
        </p:txBody>
      </p:sp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Average Male Performers 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613595-9D6C-4E75-B849-3BA4AD5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322A03-C582-4F6A-88F3-98C6BE6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802705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3051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051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4152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881295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698" y="2811909"/>
            <a:ext cx="1449704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Performers–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69830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271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633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7923" y="537523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56864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877074" y="1056807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89,385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C100B8AC-37DD-4510-88C9-5B581197B0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932520-DCD2-4947-8CD3-96E07DB3D4B7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3 months</a:t>
            </a:r>
          </a:p>
        </p:txBody>
      </p:sp>
      <p:pic>
        <p:nvPicPr>
          <p:cNvPr id="29" name="Graphic 28" descr="Team">
            <a:extLst>
              <a:ext uri="{FF2B5EF4-FFF2-40B4-BE49-F238E27FC236}">
                <a16:creationId xmlns:a16="http://schemas.microsoft.com/office/drawing/2014/main" id="{C3CD1FC7-F2EE-40A1-8856-849B87319A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8530" y="590435"/>
            <a:ext cx="466837" cy="4668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1B1B37-10EA-4C05-8EA5-4E7D298112C5}"/>
              </a:ext>
            </a:extLst>
          </p:cNvPr>
          <p:cNvSpPr txBox="1"/>
          <p:nvPr/>
        </p:nvSpPr>
        <p:spPr>
          <a:xfrm>
            <a:off x="6506700" y="1064733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EE5F6945-4634-4E8F-9125-C4F434FAAC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60453" y="605460"/>
            <a:ext cx="461390" cy="4613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37F426-CB34-437F-9A84-6999F77D199D}"/>
              </a:ext>
            </a:extLst>
          </p:cNvPr>
          <p:cNvSpPr txBox="1"/>
          <p:nvPr/>
        </p:nvSpPr>
        <p:spPr>
          <a:xfrm>
            <a:off x="7832360" y="618827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343FF3-8DED-4BD6-86CB-E8B9A623753D}"/>
              </a:ext>
            </a:extLst>
          </p:cNvPr>
          <p:cNvSpPr/>
          <p:nvPr/>
        </p:nvSpPr>
        <p:spPr>
          <a:xfrm>
            <a:off x="7911394" y="1088659"/>
            <a:ext cx="1116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 Direct </a:t>
            </a:r>
          </a:p>
          <a:p>
            <a:r>
              <a:rPr lang="en-US" sz="1600" dirty="0"/>
              <a:t>Customers </a:t>
            </a:r>
          </a:p>
          <a:p>
            <a:r>
              <a:rPr lang="en-US" sz="1600" dirty="0"/>
              <a:t>   &amp; TPs</a:t>
            </a:r>
          </a:p>
        </p:txBody>
      </p:sp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– Poor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Less than 5% customers in this segment place order every month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B6EB27-3EF8-4933-A6DD-D0EF7F4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19232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doesn’t place second order in next 180 days.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37%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97%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3% receives commission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9232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9450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959275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045" y="2241645"/>
            <a:ext cx="1774653" cy="17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Insights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CF3886-458B-4179-8A3F-AFC25B3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A92652-E4BA-40BF-99CA-8C7CCEB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FC9A-118F-413A-9771-857B31E5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5" y="4062351"/>
            <a:ext cx="770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Germany is also increasing linearly in first half of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A148-7765-4BDD-838B-60EEF3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733892-1432-4090-BCD0-B429ED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3110269" y="4449404"/>
            <a:ext cx="434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Customers with lower age has higher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1567F-E785-4557-90C2-9C1524A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7338"/>
              </p:ext>
            </p:extLst>
          </p:nvPr>
        </p:nvGraphicFramePr>
        <p:xfrm>
          <a:off x="1590601" y="712983"/>
          <a:ext cx="722733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41DE1-5131-49C8-B9EF-9ADDAD3C5229}"/>
              </a:ext>
            </a:extLst>
          </p:cNvPr>
          <p:cNvCxnSpPr>
            <a:cxnSpLocks/>
          </p:cNvCxnSpPr>
          <p:nvPr/>
        </p:nvCxnSpPr>
        <p:spPr>
          <a:xfrm>
            <a:off x="1290084" y="159123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7187-5070-444B-B40B-4EF4B8328D12}"/>
              </a:ext>
            </a:extLst>
          </p:cNvPr>
          <p:cNvSpPr txBox="1"/>
          <p:nvPr/>
        </p:nvSpPr>
        <p:spPr>
          <a:xfrm>
            <a:off x="124485" y="126806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45% Customers in age group of 20-30 churned in the month of June’15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30FBD45-98B7-4B50-B8C6-DDCFF95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C26CB6E-6531-4E68-B4CA-4108BA3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57293" y="880729"/>
            <a:ext cx="6324600" cy="314325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B697EA-0A35-41E5-A673-DA2CE9C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150"/>
          <a:stretch/>
        </p:blipFill>
        <p:spPr>
          <a:xfrm>
            <a:off x="4441371" y="976422"/>
            <a:ext cx="4584589" cy="2277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10150"/>
          <a:stretch/>
        </p:blipFill>
        <p:spPr>
          <a:xfrm>
            <a:off x="166863" y="976422"/>
            <a:ext cx="4216451" cy="2277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DD6A91-6844-4A88-83D3-139D7BAE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Graphic 6" descr="Lecturer">
            <a:extLst>
              <a:ext uri="{FF2B5EF4-FFF2-40B4-BE49-F238E27FC236}">
                <a16:creationId xmlns:a16="http://schemas.microsoft.com/office/drawing/2014/main" id="{07F7DEE6-EC0F-42EA-ABC7-45976DD87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2914" y="2130141"/>
            <a:ext cx="335897" cy="335897"/>
          </a:xfrm>
          <a:prstGeom prst="rect">
            <a:avLst/>
          </a:prstGeom>
        </p:spPr>
      </p:pic>
      <p:pic>
        <p:nvPicPr>
          <p:cNvPr id="8" name="Graphic 7" descr="Run">
            <a:extLst>
              <a:ext uri="{FF2B5EF4-FFF2-40B4-BE49-F238E27FC236}">
                <a16:creationId xmlns:a16="http://schemas.microsoft.com/office/drawing/2014/main" id="{FC47788E-C18F-43CD-A697-0F9338AAD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6065" y="2266672"/>
            <a:ext cx="336227" cy="336227"/>
          </a:xfrm>
          <a:prstGeom prst="rect">
            <a:avLst/>
          </a:prstGeom>
        </p:spPr>
      </p:pic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D207837B-B93A-408F-B5FC-87F2EAA479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3597" y="2339435"/>
            <a:ext cx="336227" cy="336227"/>
          </a:xfrm>
          <a:prstGeom prst="rect">
            <a:avLst/>
          </a:prstGeom>
        </p:spPr>
      </p:pic>
      <p:pic>
        <p:nvPicPr>
          <p:cNvPr id="11" name="Graphic 10" descr="Crawl">
            <a:extLst>
              <a:ext uri="{FF2B5EF4-FFF2-40B4-BE49-F238E27FC236}">
                <a16:creationId xmlns:a16="http://schemas.microsoft.com/office/drawing/2014/main" id="{6680E602-8A1C-42C8-8692-07CA9F6F8B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681" y="2555708"/>
            <a:ext cx="336227" cy="336227"/>
          </a:xfrm>
          <a:prstGeom prst="rect">
            <a:avLst/>
          </a:prstGeom>
        </p:spPr>
      </p:pic>
      <p:pic>
        <p:nvPicPr>
          <p:cNvPr id="12" name="Graphic 11" descr="Lecturer">
            <a:extLst>
              <a:ext uri="{FF2B5EF4-FFF2-40B4-BE49-F238E27FC236}">
                <a16:creationId xmlns:a16="http://schemas.microsoft.com/office/drawing/2014/main" id="{A579875A-63AB-4E30-81A1-74B16217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7148" y="1975335"/>
            <a:ext cx="335897" cy="335897"/>
          </a:xfrm>
          <a:prstGeom prst="rect">
            <a:avLst/>
          </a:prstGeom>
        </p:spPr>
      </p:pic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334552F0-A092-47F5-86C1-47FC0C6DC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4575" y="2171321"/>
            <a:ext cx="336227" cy="336227"/>
          </a:xfrm>
          <a:prstGeom prst="rect">
            <a:avLst/>
          </a:prstGeom>
        </p:spPr>
      </p:pic>
      <p:pic>
        <p:nvPicPr>
          <p:cNvPr id="14" name="Graphic 13" descr="Walk">
            <a:extLst>
              <a:ext uri="{FF2B5EF4-FFF2-40B4-BE49-F238E27FC236}">
                <a16:creationId xmlns:a16="http://schemas.microsoft.com/office/drawing/2014/main" id="{136F7715-C293-47D1-9CE2-C06AE0BF8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1777" y="2215617"/>
            <a:ext cx="336227" cy="336227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188C9971-8008-4DF6-8DE3-A4478358C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3206" y="2434785"/>
            <a:ext cx="336227" cy="336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E0D54-3417-4DB8-B816-6E61800BD802}"/>
              </a:ext>
            </a:extLst>
          </p:cNvPr>
          <p:cNvSpPr txBox="1"/>
          <p:nvPr/>
        </p:nvSpPr>
        <p:spPr>
          <a:xfrm>
            <a:off x="108806" y="3209560"/>
            <a:ext cx="411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*0-30 represents sales in 0 to 30 days</a:t>
            </a:r>
          </a:p>
        </p:txBody>
      </p:sp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9759"/>
          <a:stretch/>
        </p:blipFill>
        <p:spPr>
          <a:xfrm>
            <a:off x="101602" y="681783"/>
            <a:ext cx="4395528" cy="2486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b="9905"/>
          <a:stretch/>
        </p:blipFill>
        <p:spPr>
          <a:xfrm>
            <a:off x="4578351" y="685801"/>
            <a:ext cx="4353000" cy="2482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phic 7" descr="Lecturer">
            <a:extLst>
              <a:ext uri="{FF2B5EF4-FFF2-40B4-BE49-F238E27FC236}">
                <a16:creationId xmlns:a16="http://schemas.microsoft.com/office/drawing/2014/main" id="{1B0458E9-8EDB-4D8C-B152-3F6868FC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4965" y="991876"/>
            <a:ext cx="335897" cy="335897"/>
          </a:xfrm>
          <a:prstGeom prst="rect">
            <a:avLst/>
          </a:prstGeom>
        </p:spPr>
      </p:pic>
      <p:pic>
        <p:nvPicPr>
          <p:cNvPr id="9" name="Graphic 8" descr="Run">
            <a:extLst>
              <a:ext uri="{FF2B5EF4-FFF2-40B4-BE49-F238E27FC236}">
                <a16:creationId xmlns:a16="http://schemas.microsoft.com/office/drawing/2014/main" id="{4931AB28-7F71-46E3-84F3-6B6226FCA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672" y="2295818"/>
            <a:ext cx="336227" cy="336227"/>
          </a:xfrm>
          <a:prstGeom prst="rect">
            <a:avLst/>
          </a:prstGeom>
        </p:spPr>
      </p:pic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FAF596B3-78F7-4B02-B180-0E903E387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5230" y="2343300"/>
            <a:ext cx="336227" cy="336227"/>
          </a:xfrm>
          <a:prstGeom prst="rect">
            <a:avLst/>
          </a:prstGeom>
        </p:spPr>
      </p:pic>
      <p:pic>
        <p:nvPicPr>
          <p:cNvPr id="11" name="Graphic 10" descr="Crawl">
            <a:extLst>
              <a:ext uri="{FF2B5EF4-FFF2-40B4-BE49-F238E27FC236}">
                <a16:creationId xmlns:a16="http://schemas.microsoft.com/office/drawing/2014/main" id="{D319831F-570A-4F38-A2B5-6E784FBCB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4158" y="1968660"/>
            <a:ext cx="336227" cy="336227"/>
          </a:xfrm>
          <a:prstGeom prst="rect">
            <a:avLst/>
          </a:prstGeom>
        </p:spPr>
      </p:pic>
      <p:pic>
        <p:nvPicPr>
          <p:cNvPr id="12" name="Graphic 11" descr="Lecturer">
            <a:extLst>
              <a:ext uri="{FF2B5EF4-FFF2-40B4-BE49-F238E27FC236}">
                <a16:creationId xmlns:a16="http://schemas.microsoft.com/office/drawing/2014/main" id="{B3580144-8AB5-4A32-981D-49F026306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8141" y="1036190"/>
            <a:ext cx="335897" cy="335897"/>
          </a:xfrm>
          <a:prstGeom prst="rect">
            <a:avLst/>
          </a:prstGeom>
        </p:spPr>
      </p:pic>
      <p:pic>
        <p:nvPicPr>
          <p:cNvPr id="14" name="Graphic 13" descr="Run">
            <a:extLst>
              <a:ext uri="{FF2B5EF4-FFF2-40B4-BE49-F238E27FC236}">
                <a16:creationId xmlns:a16="http://schemas.microsoft.com/office/drawing/2014/main" id="{25A8704D-F462-46B7-8BED-A1BBE01CC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662" y="2267967"/>
            <a:ext cx="336227" cy="336227"/>
          </a:xfrm>
          <a:prstGeom prst="rect">
            <a:avLst/>
          </a:prstGeom>
        </p:spPr>
      </p:pic>
      <p:pic>
        <p:nvPicPr>
          <p:cNvPr id="15" name="Graphic 14" descr="Walk">
            <a:extLst>
              <a:ext uri="{FF2B5EF4-FFF2-40B4-BE49-F238E27FC236}">
                <a16:creationId xmlns:a16="http://schemas.microsoft.com/office/drawing/2014/main" id="{AEA8AFCE-C3CD-40B3-97A7-B7DC6C2B1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745" y="2037153"/>
            <a:ext cx="336227" cy="336227"/>
          </a:xfrm>
          <a:prstGeom prst="rect">
            <a:avLst/>
          </a:prstGeom>
        </p:spPr>
      </p:pic>
      <p:pic>
        <p:nvPicPr>
          <p:cNvPr id="16" name="Graphic 15" descr="Crawl">
            <a:extLst>
              <a:ext uri="{FF2B5EF4-FFF2-40B4-BE49-F238E27FC236}">
                <a16:creationId xmlns:a16="http://schemas.microsoft.com/office/drawing/2014/main" id="{FC6BE0E5-D188-47DC-BA02-3621E1C88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2638" y="2295819"/>
            <a:ext cx="336227" cy="3362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D6B882-7FD2-4C03-89AB-049617647805}"/>
              </a:ext>
            </a:extLst>
          </p:cNvPr>
          <p:cNvSpPr txBox="1"/>
          <p:nvPr/>
        </p:nvSpPr>
        <p:spPr>
          <a:xfrm>
            <a:off x="20381" y="3167029"/>
            <a:ext cx="411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*0-30 represents commission per customer in 0 to 30 days</a:t>
            </a:r>
          </a:p>
        </p:txBody>
      </p:sp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 and Final Thoughts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-Those that have a subscription longer than 3 months are more likely to churn.  Indicates that engagement is low throughout </a:t>
            </a:r>
            <a:r>
              <a:rPr lang="en-US" dirty="0" err="1"/>
              <a:t>autoship</a:t>
            </a:r>
            <a:r>
              <a:rPr lang="en-US" dirty="0"/>
              <a:t> period.</a:t>
            </a:r>
          </a:p>
          <a:p>
            <a:r>
              <a:rPr lang="en-US" dirty="0"/>
              <a:t>-Correlation between priority shipment and likelihood to churn.</a:t>
            </a:r>
          </a:p>
          <a:p>
            <a:r>
              <a:rPr lang="en-US" dirty="0"/>
              <a:t>-Understanding where personal consumption ends and customer consumption begins will deliver many more insights.  Is there a rule of thumb on personal purchases?</a:t>
            </a:r>
          </a:p>
          <a:p>
            <a:r>
              <a:rPr lang="en-US" dirty="0"/>
              <a:t>-Would be great to be able to identify specific products sold.</a:t>
            </a:r>
          </a:p>
          <a:p>
            <a:r>
              <a:rPr lang="en-US" dirty="0"/>
              <a:t>-Incorporating new data on Back office logins and activity will give even more clarity and insight.</a:t>
            </a:r>
          </a:p>
          <a:p>
            <a:r>
              <a:rPr lang="en-US" dirty="0"/>
              <a:t>-Most people in danger of churn are not business builders.  We need a way to engage them directly and to keep their </a:t>
            </a:r>
            <a:r>
              <a:rPr lang="en-US" dirty="0" err="1"/>
              <a:t>upline</a:t>
            </a:r>
            <a:r>
              <a:rPr lang="en-US" dirty="0"/>
              <a:t> active in the relationship with their customers.</a:t>
            </a:r>
          </a:p>
          <a:p>
            <a:r>
              <a:rPr lang="en-US" dirty="0"/>
              <a:t>-PM needs more ways (digital) to engage people 20-40 years old. </a:t>
            </a:r>
          </a:p>
          <a:p>
            <a:r>
              <a:rPr lang="en-US" dirty="0"/>
              <a:t>-What questions arise for PM?  Do you want us to dig deeper?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DBF1DC-0672-45A9-8C9F-AD4AF00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Customer Segments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F65FB6-E872-4076-BB3D-94C08B6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902" y="4887718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468020"/>
            <a:ext cx="1545771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468020"/>
            <a:ext cx="1506380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468020"/>
            <a:ext cx="1607223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468020"/>
            <a:ext cx="1647554" cy="636207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168760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171563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144566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5DDA2-A20F-41F8-AF20-BEC0C2B09755}"/>
              </a:ext>
            </a:extLst>
          </p:cNvPr>
          <p:cNvGrpSpPr/>
          <p:nvPr/>
        </p:nvGrpSpPr>
        <p:grpSpPr>
          <a:xfrm>
            <a:off x="2125619" y="2364467"/>
            <a:ext cx="6614344" cy="1157265"/>
            <a:chOff x="2125619" y="2364467"/>
            <a:chExt cx="6614344" cy="1157265"/>
          </a:xfrm>
        </p:grpSpPr>
        <p:sp>
          <p:nvSpPr>
            <p:cNvPr id="87" name="TextBox 86"/>
            <p:cNvSpPr txBox="1"/>
            <p:nvPr/>
          </p:nvSpPr>
          <p:spPr>
            <a:xfrm>
              <a:off x="3710488" y="3152400"/>
              <a:ext cx="121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5619" y="3152400"/>
              <a:ext cx="1117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Builders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88965" y="3152400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4241" y="3152400"/>
              <a:ext cx="1325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sp>
          <p:nvSpPr>
            <p:cNvPr id="116" name="Right Brace 115"/>
            <p:cNvSpPr/>
            <p:nvPr/>
          </p:nvSpPr>
          <p:spPr>
            <a:xfrm rot="16200000">
              <a:off x="5267580" y="-284069"/>
              <a:ext cx="192986" cy="5490057"/>
            </a:xfrm>
            <a:prstGeom prst="rightBrac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456743" y="2464410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5990309" y="2462616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pic>
          <p:nvPicPr>
            <p:cNvPr id="77" name="Graphic 76" descr="Lecture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4344" y="2602827"/>
              <a:ext cx="575507" cy="575507"/>
            </a:xfrm>
            <a:prstGeom prst="rect">
              <a:avLst/>
            </a:prstGeom>
          </p:spPr>
        </p:pic>
        <p:pic>
          <p:nvPicPr>
            <p:cNvPr id="79" name="Graphic 78" descr="Run">
              <a:extLst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3211" y="2602827"/>
              <a:ext cx="576072" cy="576072"/>
            </a:xfrm>
            <a:prstGeom prst="rect">
              <a:avLst/>
            </a:prstGeom>
          </p:spPr>
        </p:pic>
        <p:pic>
          <p:nvPicPr>
            <p:cNvPr id="80" name="Graphic 79" descr="Walk"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3585" y="2602827"/>
              <a:ext cx="576072" cy="576072"/>
            </a:xfrm>
            <a:prstGeom prst="rect">
              <a:avLst/>
            </a:prstGeom>
          </p:spPr>
        </p:pic>
        <p:pic>
          <p:nvPicPr>
            <p:cNvPr id="81" name="Graphic 80" descr="Crawl">
              <a:extLst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47387" y="2602827"/>
              <a:ext cx="576072" cy="576072"/>
            </a:xfrm>
            <a:prstGeom prst="rect">
              <a:avLst/>
            </a:prstGeom>
          </p:spPr>
        </p:pic>
      </p:grpSp>
      <p:sp>
        <p:nvSpPr>
          <p:cNvPr id="4" name="Rectangle: Rounded Corners 3"/>
          <p:cNvSpPr/>
          <p:nvPr/>
        </p:nvSpPr>
        <p:spPr>
          <a:xfrm>
            <a:off x="2260549" y="4796618"/>
            <a:ext cx="454298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55%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066335" y="4796617"/>
            <a:ext cx="453973" cy="23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27%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843109" y="4796619"/>
            <a:ext cx="362681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04885"/>
            <a:ext cx="828996" cy="32350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51,717 </a:t>
            </a:r>
            <a:r>
              <a:rPr lang="en-US" sz="800" dirty="0"/>
              <a:t>(22%)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24383"/>
            <a:ext cx="737252" cy="3007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71,402 </a:t>
            </a:r>
            <a:r>
              <a:rPr lang="en-US" sz="900" dirty="0"/>
              <a:t>(31%)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853247" y="4439078"/>
            <a:ext cx="818311" cy="2967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51,703 </a:t>
            </a:r>
            <a:r>
              <a:rPr lang="en-US" sz="900" dirty="0"/>
              <a:t>(22%)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24383"/>
            <a:ext cx="793006" cy="3138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58,923</a:t>
            </a:r>
          </a:p>
          <a:p>
            <a:pPr algn="ctr"/>
            <a:r>
              <a:rPr lang="en-US" sz="900" dirty="0"/>
              <a:t>(25%)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98236" y="4436751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F5195C-D536-4097-983B-0ABA2655FEEF}"/>
              </a:ext>
            </a:extLst>
          </p:cNvPr>
          <p:cNvSpPr/>
          <p:nvPr/>
        </p:nvSpPr>
        <p:spPr>
          <a:xfrm>
            <a:off x="971862" y="4772021"/>
            <a:ext cx="134592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chemeClr val="accent1"/>
                </a:solidFill>
                <a:latin typeface="Calibri"/>
              </a:rPr>
              <a:t>Sales</a:t>
            </a: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 &amp; </a:t>
            </a:r>
            <a:r>
              <a:rPr lang="en-US" sz="900" b="1" kern="0" dirty="0">
                <a:solidFill>
                  <a:schemeClr val="accent2"/>
                </a:solidFill>
                <a:latin typeface="Calibri"/>
              </a:rPr>
              <a:t>Commissions</a:t>
            </a:r>
          </a:p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in Year 2016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28F0663-B33D-40C0-AD84-3BA84181D32D}"/>
              </a:ext>
            </a:extLst>
          </p:cNvPr>
          <p:cNvSpPr/>
          <p:nvPr/>
        </p:nvSpPr>
        <p:spPr>
          <a:xfrm>
            <a:off x="5785777" y="4796619"/>
            <a:ext cx="450077" cy="23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6A3A28A-9DC5-445E-B946-9F1A5E49924E}"/>
              </a:ext>
            </a:extLst>
          </p:cNvPr>
          <p:cNvSpPr/>
          <p:nvPr/>
        </p:nvSpPr>
        <p:spPr>
          <a:xfrm>
            <a:off x="2755188" y="4801528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97%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CBFED30-FC6F-4A3E-A47B-AE2702C66D77}"/>
              </a:ext>
            </a:extLst>
          </p:cNvPr>
          <p:cNvSpPr/>
          <p:nvPr/>
        </p:nvSpPr>
        <p:spPr>
          <a:xfrm>
            <a:off x="4580363" y="4796619"/>
            <a:ext cx="454298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12EECAC-1A34-48C5-9119-C1D59E961015}"/>
              </a:ext>
            </a:extLst>
          </p:cNvPr>
          <p:cNvSpPr/>
          <p:nvPr/>
        </p:nvSpPr>
        <p:spPr>
          <a:xfrm>
            <a:off x="6281381" y="4794440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2%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D28FD4-2080-4D80-BA38-3D31947ABED1}"/>
              </a:ext>
            </a:extLst>
          </p:cNvPr>
          <p:cNvSpPr/>
          <p:nvPr/>
        </p:nvSpPr>
        <p:spPr>
          <a:xfrm>
            <a:off x="8251316" y="4783655"/>
            <a:ext cx="403585" cy="2360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847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6" y="27252"/>
            <a:ext cx="9033065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Segmentation of Business Builders into five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5286" y="4753042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35846" y="1699612"/>
            <a:ext cx="15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91" y="956227"/>
            <a:ext cx="797121" cy="79712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33887-596C-4633-8C82-B69B48879EF7}"/>
              </a:ext>
            </a:extLst>
          </p:cNvPr>
          <p:cNvSpPr/>
          <p:nvPr/>
        </p:nvSpPr>
        <p:spPr>
          <a:xfrm>
            <a:off x="5397767" y="986811"/>
            <a:ext cx="3606914" cy="7999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84366" y="1364044"/>
            <a:ext cx="99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8936" y="1366848"/>
            <a:ext cx="12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66251" y="1388852"/>
            <a:ext cx="906124" cy="24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799" y="1097737"/>
            <a:ext cx="350921" cy="273120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2819" y="1097737"/>
            <a:ext cx="350921" cy="273120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3852" y="1097737"/>
            <a:ext cx="350921" cy="2731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50CB1CC-43F5-41EA-8A22-4722117577EC}"/>
              </a:ext>
            </a:extLst>
          </p:cNvPr>
          <p:cNvSpPr txBox="1"/>
          <p:nvPr/>
        </p:nvSpPr>
        <p:spPr>
          <a:xfrm>
            <a:off x="4423876" y="3287519"/>
            <a:ext cx="121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2F9CD-AA85-47D6-833F-6F3D537604F6}"/>
              </a:ext>
            </a:extLst>
          </p:cNvPr>
          <p:cNvSpPr txBox="1"/>
          <p:nvPr/>
        </p:nvSpPr>
        <p:spPr>
          <a:xfrm>
            <a:off x="2556011" y="3287519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Top Sales Executives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0B891B-BE13-45AB-A0EF-6C6127DC8889}"/>
              </a:ext>
            </a:extLst>
          </p:cNvPr>
          <p:cNvSpPr txBox="1"/>
          <p:nvPr/>
        </p:nvSpPr>
        <p:spPr>
          <a:xfrm>
            <a:off x="5804207" y="3287519"/>
            <a:ext cx="14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Network Builders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BFF6-3285-4E36-84E8-F98FF30F7252}"/>
              </a:ext>
            </a:extLst>
          </p:cNvPr>
          <p:cNvSpPr txBox="1"/>
          <p:nvPr/>
        </p:nvSpPr>
        <p:spPr>
          <a:xfrm>
            <a:off x="7369074" y="3287519"/>
            <a:ext cx="13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Casual Builders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1B553A-F7E5-4BBF-BC1D-D3E17ED61BBB}"/>
              </a:ext>
            </a:extLst>
          </p:cNvPr>
          <p:cNvCxnSpPr/>
          <p:nvPr/>
        </p:nvCxnSpPr>
        <p:spPr>
          <a:xfrm>
            <a:off x="4994766" y="237108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4CEA84-4480-491F-99D2-653617622FBE}"/>
              </a:ext>
            </a:extLst>
          </p:cNvPr>
          <p:cNvCxnSpPr/>
          <p:nvPr/>
        </p:nvCxnSpPr>
        <p:spPr>
          <a:xfrm>
            <a:off x="6450365" y="2383462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3037A0-8ECC-4B99-895A-B87564E25778}"/>
              </a:ext>
            </a:extLst>
          </p:cNvPr>
          <p:cNvCxnSpPr>
            <a:cxnSpLocks/>
          </p:cNvCxnSpPr>
          <p:nvPr/>
        </p:nvCxnSpPr>
        <p:spPr>
          <a:xfrm flipV="1">
            <a:off x="1794372" y="2367526"/>
            <a:ext cx="6168557" cy="1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D65204-C799-4D08-9C9E-7524AE9FEBDF}"/>
              </a:ext>
            </a:extLst>
          </p:cNvPr>
          <p:cNvCxnSpPr/>
          <p:nvPr/>
        </p:nvCxnSpPr>
        <p:spPr>
          <a:xfrm>
            <a:off x="7962929" y="237637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F27C43-94E2-4FB4-BBAB-FE1BFD2D486E}"/>
              </a:ext>
            </a:extLst>
          </p:cNvPr>
          <p:cNvCxnSpPr/>
          <p:nvPr/>
        </p:nvCxnSpPr>
        <p:spPr>
          <a:xfrm>
            <a:off x="3428241" y="2371084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AAF13A-777E-4684-960A-699D8CD01E57}"/>
              </a:ext>
            </a:extLst>
          </p:cNvPr>
          <p:cNvSpPr/>
          <p:nvPr/>
        </p:nvSpPr>
        <p:spPr>
          <a:xfrm>
            <a:off x="3064340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8%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D07179F-F8D6-483E-80E3-4857395FFECC}"/>
              </a:ext>
            </a:extLst>
          </p:cNvPr>
          <p:cNvSpPr/>
          <p:nvPr/>
        </p:nvSpPr>
        <p:spPr>
          <a:xfrm>
            <a:off x="4629117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DB4608-6A70-4DA6-B6D4-0C5D30EABC78}"/>
              </a:ext>
            </a:extLst>
          </p:cNvPr>
          <p:cNvSpPr/>
          <p:nvPr/>
        </p:nvSpPr>
        <p:spPr>
          <a:xfrm>
            <a:off x="6104148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24%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E69E0D-AD83-4C76-9B93-ED46FAC2EE6C}"/>
              </a:ext>
            </a:extLst>
          </p:cNvPr>
          <p:cNvSpPr/>
          <p:nvPr/>
        </p:nvSpPr>
        <p:spPr>
          <a:xfrm>
            <a:off x="7670319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13%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C8A3F6-2A5E-4CA7-B097-FA3047A45042}"/>
              </a:ext>
            </a:extLst>
          </p:cNvPr>
          <p:cNvSpPr/>
          <p:nvPr/>
        </p:nvSpPr>
        <p:spPr>
          <a:xfrm>
            <a:off x="3064340" y="3557813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3,529 </a:t>
            </a:r>
            <a:r>
              <a:rPr lang="en-US" sz="800" dirty="0"/>
              <a:t>(1.5%)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E3BF9C-3009-466A-B269-659D6A5D0BF2}"/>
              </a:ext>
            </a:extLst>
          </p:cNvPr>
          <p:cNvSpPr/>
          <p:nvPr/>
        </p:nvSpPr>
        <p:spPr>
          <a:xfrm>
            <a:off x="4629117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6,250</a:t>
            </a:r>
          </a:p>
          <a:p>
            <a:pPr algn="ctr"/>
            <a:r>
              <a:rPr lang="en-US" sz="800" dirty="0"/>
              <a:t>(2.7%)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AC3B8F-7B29-4190-A1C8-2CDB8ED4AC18}"/>
              </a:ext>
            </a:extLst>
          </p:cNvPr>
          <p:cNvSpPr/>
          <p:nvPr/>
        </p:nvSpPr>
        <p:spPr>
          <a:xfrm>
            <a:off x="6104148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25,121 </a:t>
            </a:r>
            <a:r>
              <a:rPr lang="en-US" sz="800" dirty="0"/>
              <a:t>(10%)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BA34AC-3F5B-4CEB-99A5-77B8461420F2}"/>
              </a:ext>
            </a:extLst>
          </p:cNvPr>
          <p:cNvSpPr/>
          <p:nvPr/>
        </p:nvSpPr>
        <p:spPr>
          <a:xfrm>
            <a:off x="7670319" y="357907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16,533 </a:t>
            </a:r>
            <a:r>
              <a:rPr lang="en-US" sz="800" dirty="0"/>
              <a:t>(7%)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F235DD-ACE2-4C53-B5D7-C08DCCE95AB2}"/>
              </a:ext>
            </a:extLst>
          </p:cNvPr>
          <p:cNvCxnSpPr/>
          <p:nvPr/>
        </p:nvCxnSpPr>
        <p:spPr>
          <a:xfrm>
            <a:off x="4576770" y="1998332"/>
            <a:ext cx="0" cy="3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 descr="Lecturer">
            <a:extLst>
              <a:ext uri="{FF2B5EF4-FFF2-40B4-BE49-F238E27FC236}">
                <a16:creationId xmlns:a16="http://schemas.microsoft.com/office/drawing/2014/main" id="{EC43E6FC-A1B4-4145-888E-61FD6240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340" y="2527731"/>
            <a:ext cx="786952" cy="786952"/>
          </a:xfrm>
          <a:prstGeom prst="rect">
            <a:avLst/>
          </a:prstGeom>
        </p:spPr>
      </p:pic>
      <p:pic>
        <p:nvPicPr>
          <p:cNvPr id="84" name="Graphic 83" descr="Lecturer">
            <a:extLst>
              <a:ext uri="{FF2B5EF4-FFF2-40B4-BE49-F238E27FC236}">
                <a16:creationId xmlns:a16="http://schemas.microsoft.com/office/drawing/2014/main" id="{E63250BD-51DD-4579-8B02-AC6557BA7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4381" y="2592532"/>
            <a:ext cx="678279" cy="678279"/>
          </a:xfrm>
          <a:prstGeom prst="rect">
            <a:avLst/>
          </a:prstGeom>
        </p:spPr>
      </p:pic>
      <p:pic>
        <p:nvPicPr>
          <p:cNvPr id="85" name="Graphic 84" descr="Lecturer">
            <a:extLst>
              <a:ext uri="{FF2B5EF4-FFF2-40B4-BE49-F238E27FC236}">
                <a16:creationId xmlns:a16="http://schemas.microsoft.com/office/drawing/2014/main" id="{AF6C04ED-96E8-43FE-8A16-7A8778C47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1939" y="2671079"/>
            <a:ext cx="521184" cy="521184"/>
          </a:xfrm>
          <a:prstGeom prst="rect">
            <a:avLst/>
          </a:prstGeom>
        </p:spPr>
      </p:pic>
      <p:pic>
        <p:nvPicPr>
          <p:cNvPr id="88" name="Graphic 87" descr="Lecturer">
            <a:extLst>
              <a:ext uri="{FF2B5EF4-FFF2-40B4-BE49-F238E27FC236}">
                <a16:creationId xmlns:a16="http://schemas.microsoft.com/office/drawing/2014/main" id="{5E042A12-09D0-4BB3-AAC9-8AF3F7042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01531" y="2744454"/>
            <a:ext cx="324731" cy="32473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26AA993-0667-4B9F-9425-526B7BFDBCA7}"/>
              </a:ext>
            </a:extLst>
          </p:cNvPr>
          <p:cNvSpPr/>
          <p:nvPr/>
        </p:nvSpPr>
        <p:spPr>
          <a:xfrm>
            <a:off x="501755" y="356036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TPs in Year 2016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6CC431-80CA-4749-965E-DEF6913FB5C3}"/>
              </a:ext>
            </a:extLst>
          </p:cNvPr>
          <p:cNvSpPr/>
          <p:nvPr/>
        </p:nvSpPr>
        <p:spPr>
          <a:xfrm>
            <a:off x="262270" y="3948388"/>
            <a:ext cx="124699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Sales in Year 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9A7A4E-D8F3-437A-95FC-81020CB33353}"/>
              </a:ext>
            </a:extLst>
          </p:cNvPr>
          <p:cNvSpPr txBox="1"/>
          <p:nvPr/>
        </p:nvSpPr>
        <p:spPr>
          <a:xfrm>
            <a:off x="922142" y="3298153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Leaders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9EB989-C3B2-4D86-9BEE-7613213DD2AF}"/>
              </a:ext>
            </a:extLst>
          </p:cNvPr>
          <p:cNvCxnSpPr/>
          <p:nvPr/>
        </p:nvCxnSpPr>
        <p:spPr>
          <a:xfrm>
            <a:off x="1794372" y="2374630"/>
            <a:ext cx="0" cy="820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9AFC72A-2FC7-4A4D-93FF-D00BA027B26F}"/>
              </a:ext>
            </a:extLst>
          </p:cNvPr>
          <p:cNvSpPr/>
          <p:nvPr/>
        </p:nvSpPr>
        <p:spPr>
          <a:xfrm>
            <a:off x="1428476" y="3946778"/>
            <a:ext cx="740664" cy="3017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E2EC4BA-99CE-4983-9EF0-94394B44F6D2}"/>
              </a:ext>
            </a:extLst>
          </p:cNvPr>
          <p:cNvSpPr/>
          <p:nvPr/>
        </p:nvSpPr>
        <p:spPr>
          <a:xfrm>
            <a:off x="1428476" y="3568447"/>
            <a:ext cx="737252" cy="3036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284</a:t>
            </a:r>
          </a:p>
          <a:p>
            <a:pPr algn="ctr"/>
            <a:r>
              <a:rPr lang="en-US" sz="1000" dirty="0"/>
              <a:t> </a:t>
            </a:r>
            <a:r>
              <a:rPr lang="en-US" sz="800" dirty="0"/>
              <a:t>(.12%)</a:t>
            </a:r>
          </a:p>
        </p:txBody>
      </p:sp>
      <p:pic>
        <p:nvPicPr>
          <p:cNvPr id="60" name="Graphic 59" descr="Lecturer">
            <a:extLst>
              <a:ext uri="{FF2B5EF4-FFF2-40B4-BE49-F238E27FC236}">
                <a16:creationId xmlns:a16="http://schemas.microsoft.com/office/drawing/2014/main" id="{2761427E-113C-4A71-8AEB-6B52B50A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094" y="2424468"/>
            <a:ext cx="991272" cy="991272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A292A2-9246-459A-BE78-066125A10CCC}"/>
              </a:ext>
            </a:extLst>
          </p:cNvPr>
          <p:cNvSpPr/>
          <p:nvPr/>
        </p:nvSpPr>
        <p:spPr>
          <a:xfrm>
            <a:off x="3064340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26%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8576D4-9D71-4F8B-873C-6CB186B32FDC}"/>
              </a:ext>
            </a:extLst>
          </p:cNvPr>
          <p:cNvSpPr/>
          <p:nvPr/>
        </p:nvSpPr>
        <p:spPr>
          <a:xfrm>
            <a:off x="4629117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10%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FF2D8CF-87DE-4884-B35A-51D3056C3059}"/>
              </a:ext>
            </a:extLst>
          </p:cNvPr>
          <p:cNvSpPr/>
          <p:nvPr/>
        </p:nvSpPr>
        <p:spPr>
          <a:xfrm>
            <a:off x="6104148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FE17F2-DAAF-4EBD-AA7F-DA82167C9359}"/>
              </a:ext>
            </a:extLst>
          </p:cNvPr>
          <p:cNvSpPr/>
          <p:nvPr/>
        </p:nvSpPr>
        <p:spPr>
          <a:xfrm>
            <a:off x="7670319" y="4340849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5%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7DB2E2-94AE-45E9-A3AF-02FDDD8308A0}"/>
              </a:ext>
            </a:extLst>
          </p:cNvPr>
          <p:cNvSpPr/>
          <p:nvPr/>
        </p:nvSpPr>
        <p:spPr>
          <a:xfrm>
            <a:off x="1428476" y="4340851"/>
            <a:ext cx="740664" cy="301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38%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F4E8D7-4409-4FEE-B1D1-73FFC4D125F7}"/>
              </a:ext>
            </a:extLst>
          </p:cNvPr>
          <p:cNvSpPr/>
          <p:nvPr/>
        </p:nvSpPr>
        <p:spPr>
          <a:xfrm>
            <a:off x="-163034" y="4317350"/>
            <a:ext cx="174343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% Commissions in Year 2016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7132C-A14F-46AE-B6C7-3F672B2FE9F8}"/>
              </a:ext>
            </a:extLst>
          </p:cNvPr>
          <p:cNvSpPr txBox="1"/>
          <p:nvPr/>
        </p:nvSpPr>
        <p:spPr>
          <a:xfrm>
            <a:off x="1591547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74,000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86A0B86-ACAE-495C-B66A-C05FCD2C930E}"/>
              </a:ext>
            </a:extLst>
          </p:cNvPr>
          <p:cNvSpPr/>
          <p:nvPr/>
        </p:nvSpPr>
        <p:spPr>
          <a:xfrm>
            <a:off x="-92183" y="4665834"/>
            <a:ext cx="1580406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/>
              <a:t>Commissions Per TP in Year 2016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990D22-B0BE-4391-BAA4-BBFBDE8D14A4}"/>
              </a:ext>
            </a:extLst>
          </p:cNvPr>
          <p:cNvSpPr txBox="1"/>
          <p:nvPr/>
        </p:nvSpPr>
        <p:spPr>
          <a:xfrm>
            <a:off x="3221441" y="4624169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4,707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3494C1-7448-4A57-87F3-19BC1AACCCC4}"/>
              </a:ext>
            </a:extLst>
          </p:cNvPr>
          <p:cNvSpPr txBox="1"/>
          <p:nvPr/>
        </p:nvSpPr>
        <p:spPr>
          <a:xfrm>
            <a:off x="4785006" y="4624169"/>
            <a:ext cx="88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1,073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E031B4B-5ED3-4B55-B711-649968E87EE3}"/>
              </a:ext>
            </a:extLst>
          </p:cNvPr>
          <p:cNvSpPr txBox="1"/>
          <p:nvPr/>
        </p:nvSpPr>
        <p:spPr>
          <a:xfrm>
            <a:off x="6293283" y="4629931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576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58C559-759B-496E-B63A-A61F251EC960}"/>
              </a:ext>
            </a:extLst>
          </p:cNvPr>
          <p:cNvSpPr txBox="1"/>
          <p:nvPr/>
        </p:nvSpPr>
        <p:spPr>
          <a:xfrm>
            <a:off x="7887961" y="4632828"/>
            <a:ext cx="62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9DB44A-FFF3-4D95-AE54-AEC8CBCBA0DC}"/>
              </a:ext>
            </a:extLst>
          </p:cNvPr>
          <p:cNvSpPr/>
          <p:nvPr/>
        </p:nvSpPr>
        <p:spPr>
          <a:xfrm>
            <a:off x="1495009" y="4622001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8395BEE-5843-41E1-8F0F-A3C0F843BC0F}"/>
              </a:ext>
            </a:extLst>
          </p:cNvPr>
          <p:cNvSpPr/>
          <p:nvPr/>
        </p:nvSpPr>
        <p:spPr>
          <a:xfrm>
            <a:off x="3127478" y="4618839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72DAA-6069-46B2-A09C-AA30C9021363}"/>
              </a:ext>
            </a:extLst>
          </p:cNvPr>
          <p:cNvSpPr/>
          <p:nvPr/>
        </p:nvSpPr>
        <p:spPr>
          <a:xfrm>
            <a:off x="4663389" y="4608680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D45DC3-6089-4C10-B966-3644254A3F54}"/>
              </a:ext>
            </a:extLst>
          </p:cNvPr>
          <p:cNvSpPr/>
          <p:nvPr/>
        </p:nvSpPr>
        <p:spPr>
          <a:xfrm>
            <a:off x="6199300" y="4614542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A4B34F-360C-4E48-8A83-7B5D25248582}"/>
              </a:ext>
            </a:extLst>
          </p:cNvPr>
          <p:cNvSpPr/>
          <p:nvPr/>
        </p:nvSpPr>
        <p:spPr>
          <a:xfrm>
            <a:off x="7786614" y="4617944"/>
            <a:ext cx="168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€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74B31D-2247-409B-B06D-C5BBC8DC104D}"/>
              </a:ext>
            </a:extLst>
          </p:cNvPr>
          <p:cNvCxnSpPr/>
          <p:nvPr/>
        </p:nvCxnSpPr>
        <p:spPr>
          <a:xfrm flipV="1">
            <a:off x="191386" y="3903946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494D7A9-7CC8-427B-9389-A5307A6C651B}"/>
              </a:ext>
            </a:extLst>
          </p:cNvPr>
          <p:cNvCxnSpPr/>
          <p:nvPr/>
        </p:nvCxnSpPr>
        <p:spPr>
          <a:xfrm flipV="1">
            <a:off x="209108" y="4290261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5FB3507-EE36-454C-81E3-E6BDB1CF5C95}"/>
              </a:ext>
            </a:extLst>
          </p:cNvPr>
          <p:cNvCxnSpPr/>
          <p:nvPr/>
        </p:nvCxnSpPr>
        <p:spPr>
          <a:xfrm flipV="1">
            <a:off x="191390" y="4662397"/>
            <a:ext cx="8680989" cy="1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Leaders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6558" y="70880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Leaders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662671" y="1148955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26,118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326" y="562543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2364" y="63208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50802" y="75087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Average 5 Year </a:t>
            </a:r>
          </a:p>
          <a:p>
            <a:pPr algn="ctr"/>
            <a:r>
              <a:rPr lang="en-US" sz="1100" b="1" dirty="0"/>
              <a:t>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5097923" y="1150861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276,385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63 %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TPs</a:t>
            </a:r>
          </a:p>
          <a:p>
            <a:pPr algn="ctr"/>
            <a:r>
              <a:rPr lang="en-US" sz="1000" dirty="0"/>
              <a:t>0.07%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285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F499-6CAB-41FE-BB76-7EE6D34C4AB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49" t="1160" r="2071" b="2733"/>
          <a:stretch/>
        </p:blipFill>
        <p:spPr>
          <a:xfrm>
            <a:off x="3388243" y="2607864"/>
            <a:ext cx="3121296" cy="1930199"/>
          </a:xfrm>
          <a:prstGeom prst="rect">
            <a:avLst/>
          </a:prstGeom>
        </p:spPr>
      </p:pic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90696C9A-9CF2-43C9-B54F-6B75101A84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43" y="4131000"/>
            <a:ext cx="622230" cy="622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384F-5989-49B2-BF1D-3DEC6A948D8B}"/>
              </a:ext>
            </a:extLst>
          </p:cNvPr>
          <p:cNvSpPr txBox="1"/>
          <p:nvPr/>
        </p:nvSpPr>
        <p:spPr>
          <a:xfrm>
            <a:off x="1578914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all 5 Years </a:t>
            </a:r>
          </a:p>
        </p:txBody>
      </p:sp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80DEEFDD-3909-4DFD-8E8E-76BD79763B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22142" y="692267"/>
            <a:ext cx="466837" cy="4668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E6243E-D614-42A6-8278-940968F5CFBB}"/>
              </a:ext>
            </a:extLst>
          </p:cNvPr>
          <p:cNvSpPr txBox="1"/>
          <p:nvPr/>
        </p:nvSpPr>
        <p:spPr>
          <a:xfrm>
            <a:off x="6494780" y="1155792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ysClr val="windowText" lastClr="000000"/>
                </a:solidFill>
              </a:rPr>
              <a:t>81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0C32062C-48CE-4516-B45A-8183FE15EB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51039" y="617082"/>
            <a:ext cx="586803" cy="5868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DA3E26-50A1-4003-A52A-9D50ED0692A8}"/>
              </a:ext>
            </a:extLst>
          </p:cNvPr>
          <p:cNvSpPr txBox="1"/>
          <p:nvPr/>
        </p:nvSpPr>
        <p:spPr>
          <a:xfrm>
            <a:off x="7770269" y="733769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Avg</a:t>
            </a:r>
            <a:r>
              <a:rPr lang="en-US" sz="1100" b="1" dirty="0"/>
              <a:t> Highest Qualification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DC3BF-98CC-4532-A9EC-866ABEA9F207}"/>
              </a:ext>
            </a:extLst>
          </p:cNvPr>
          <p:cNvSpPr txBox="1"/>
          <p:nvPr/>
        </p:nvSpPr>
        <p:spPr>
          <a:xfrm>
            <a:off x="7850752" y="1271714"/>
            <a:ext cx="1205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President’s Team</a:t>
            </a:r>
          </a:p>
        </p:txBody>
      </p:sp>
    </p:spTree>
    <p:extLst>
      <p:ext uri="{BB962C8B-B14F-4D97-AF65-F5344CB8AC3E}">
        <p14:creationId xmlns:p14="http://schemas.microsoft.com/office/powerpoint/2010/main" val="15752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Sales Executives–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3242" y="78941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Top Sales Executives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2826236" y="1134778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5 Year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10,598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1,717)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045" y="548366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7892" y="627575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36636" y="826358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5 Year Commissions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4655359" y="113668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5 Year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8,231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1,873) 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32 %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67 %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0.7%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3,369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61165-FCC2-4DE1-A16D-65287A2D4E1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404" t="4032" r="2302" b="3455"/>
          <a:stretch/>
        </p:blipFill>
        <p:spPr>
          <a:xfrm>
            <a:off x="3180655" y="2627191"/>
            <a:ext cx="3275499" cy="1951898"/>
          </a:xfrm>
          <a:prstGeom prst="rect">
            <a:avLst/>
          </a:prstGeom>
          <a:ln>
            <a:noFill/>
          </a:ln>
        </p:spPr>
      </p:pic>
      <p:pic>
        <p:nvPicPr>
          <p:cNvPr id="9" name="Graphic 8" descr="Upward trend">
            <a:extLst>
              <a:ext uri="{FF2B5EF4-FFF2-40B4-BE49-F238E27FC236}">
                <a16:creationId xmlns:a16="http://schemas.microsoft.com/office/drawing/2014/main" id="{6E765269-218C-46DA-9727-E372D18D3F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3755" y="733010"/>
            <a:ext cx="461390" cy="461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C27D2-7D3D-4190-AAEF-9A5803AF0C9E}"/>
              </a:ext>
            </a:extLst>
          </p:cNvPr>
          <p:cNvSpPr txBox="1"/>
          <p:nvPr/>
        </p:nvSpPr>
        <p:spPr>
          <a:xfrm>
            <a:off x="7705662" y="746377"/>
            <a:ext cx="115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Highest Qualification</a:t>
            </a:r>
          </a:p>
        </p:txBody>
      </p:sp>
      <p:pic>
        <p:nvPicPr>
          <p:cNvPr id="23" name="Graphic 22" descr="Stopwatch">
            <a:extLst>
              <a:ext uri="{FF2B5EF4-FFF2-40B4-BE49-F238E27FC236}">
                <a16:creationId xmlns:a16="http://schemas.microsoft.com/office/drawing/2014/main" id="{B8E945BE-55C4-4A8A-880C-BC743D9E51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266" y="4125515"/>
            <a:ext cx="622230" cy="622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FBA869-B4BC-4FD8-A33B-707FC11D3244}"/>
              </a:ext>
            </a:extLst>
          </p:cNvPr>
          <p:cNvSpPr txBox="1"/>
          <p:nvPr/>
        </p:nvSpPr>
        <p:spPr>
          <a:xfrm>
            <a:off x="1228646" y="4339603"/>
            <a:ext cx="235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for 2.5 Years </a:t>
            </a: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4F307CD2-B989-4F48-8C9C-5F1D62148B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17460" y="660480"/>
            <a:ext cx="466837" cy="466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6FD286-2ACB-4A83-83BE-6E3E69927090}"/>
              </a:ext>
            </a:extLst>
          </p:cNvPr>
          <p:cNvSpPr txBox="1"/>
          <p:nvPr/>
        </p:nvSpPr>
        <p:spPr>
          <a:xfrm>
            <a:off x="6385630" y="1134778"/>
            <a:ext cx="1282809" cy="877222"/>
          </a:xfrm>
          <a:prstGeom prst="rect">
            <a:avLst/>
          </a:prstGeom>
          <a:solidFill>
            <a:srgbClr val="FFC000"/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algn="ctr"/>
            <a:r>
              <a:rPr lang="en-US" sz="1000" b="1" dirty="0" err="1"/>
              <a:t>Avg</a:t>
            </a:r>
            <a:r>
              <a:rPr lang="en-US" sz="1000" b="1" dirty="0"/>
              <a:t> TPs recruited in </a:t>
            </a:r>
          </a:p>
          <a:p>
            <a:pPr algn="ctr"/>
            <a:r>
              <a:rPr lang="en-US" sz="1000" b="1" dirty="0"/>
              <a:t>the last 5 Years</a:t>
            </a:r>
          </a:p>
          <a:p>
            <a:pPr algn="ctr"/>
            <a:r>
              <a:rPr lang="en-US" sz="1000" b="1" dirty="0"/>
              <a:t>By each member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30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3BE12-EB62-4646-8017-9790650F23BC}"/>
              </a:ext>
            </a:extLst>
          </p:cNvPr>
          <p:cNvSpPr/>
          <p:nvPr/>
        </p:nvSpPr>
        <p:spPr>
          <a:xfrm>
            <a:off x="7740525" y="1194400"/>
            <a:ext cx="13087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International </a:t>
            </a:r>
          </a:p>
          <a:p>
            <a:r>
              <a:rPr lang="en-US" sz="1600" dirty="0"/>
              <a:t>Marketing </a:t>
            </a:r>
          </a:p>
          <a:p>
            <a:r>
              <a:rPr lang="en-US" sz="16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24596</TotalTime>
  <Words>2502</Words>
  <Application>Microsoft Office PowerPoint</Application>
  <PresentationFormat>On-screen Show (16:9)</PresentationFormat>
  <Paragraphs>505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Further Segmentation of Business Builders into five distinct groups</vt:lpstr>
      <vt:lpstr>Business Leaders – Behavioral &amp; Demographical Traits </vt:lpstr>
      <vt:lpstr>Top Sales Executives– Behavioral &amp; Demographical Traits </vt:lpstr>
      <vt:lpstr>Leaders – Behavioral &amp; Demographical Traits </vt:lpstr>
      <vt:lpstr>Network Builders– Behavioral &amp; Demographical Traits </vt:lpstr>
      <vt:lpstr>Casual Builders– Behavioral &amp; Demographical Traits </vt:lpstr>
      <vt:lpstr>Evidence of Behavioral Traits of Segment 1 from Commissions &amp; Network</vt:lpstr>
      <vt:lpstr>Business Builders – Recommendations</vt:lpstr>
      <vt:lpstr>Valuable Female Customers– Behavioral &amp; Demographical Traits </vt:lpstr>
      <vt:lpstr>Evidence of Behavioral Traits – Female Performers</vt:lpstr>
      <vt:lpstr>Female Performers  – Recommendations</vt:lpstr>
      <vt:lpstr>Average Male Performers – Behavioral &amp; Demographical Traits </vt:lpstr>
      <vt:lpstr>Evidence of Behavioral Traits of Average Male Performers </vt:lpstr>
      <vt:lpstr>Average Male Performing Customers – Recommendations</vt:lpstr>
      <vt:lpstr>Poor Female Performers– Behavioral &amp; Demographical Traits </vt:lpstr>
      <vt:lpstr>Evidence of Behavioral Traits – Poor Female Performers</vt:lpstr>
      <vt:lpstr>Poor Female Customers – Recommendations</vt:lpstr>
      <vt:lpstr>PowerPoint Presentation</vt:lpstr>
      <vt:lpstr>Churn Profiling</vt:lpstr>
      <vt:lpstr>Active Customer Base v/s Churned Customers each Month</vt:lpstr>
      <vt:lpstr>Churn Percentage Across Top Four Countries</vt:lpstr>
      <vt:lpstr>Churn Percentage Across Next Four Top Countries</vt:lpstr>
      <vt:lpstr>Churn Percentage Across Age Groups</vt:lpstr>
      <vt:lpstr>PowerPoint Presentation</vt:lpstr>
      <vt:lpstr>Evidence of Behavioral Traits from Sales &amp; Order</vt:lpstr>
      <vt:lpstr>Evidence of Behavioral Traits from Commission &amp; Network Expansion </vt:lpstr>
      <vt:lpstr>Questions and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341</cp:revision>
  <cp:lastPrinted>2017-03-27T17:07:53Z</cp:lastPrinted>
  <dcterms:created xsi:type="dcterms:W3CDTF">2017-02-22T00:20:19Z</dcterms:created>
  <dcterms:modified xsi:type="dcterms:W3CDTF">2017-07-07T11:11:11Z</dcterms:modified>
</cp:coreProperties>
</file>