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18"/>
  </p:notesMasterIdLst>
  <p:sldIdLst>
    <p:sldId id="256" r:id="rId5"/>
    <p:sldId id="268" r:id="rId6"/>
    <p:sldId id="259" r:id="rId7"/>
    <p:sldId id="257" r:id="rId8"/>
    <p:sldId id="264" r:id="rId9"/>
    <p:sldId id="266" r:id="rId10"/>
    <p:sldId id="260" r:id="rId11"/>
    <p:sldId id="265" r:id="rId12"/>
    <p:sldId id="261" r:id="rId13"/>
    <p:sldId id="263" r:id="rId14"/>
    <p:sldId id="267" r:id="rId15"/>
    <p:sldId id="258"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A79C1D-ADB7-4EF4-9263-F366DA7BDBB8}" v="69" dt="2022-09-24T20:58:54.4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E535C8-7833-402F-B4A5-83CDA96183A4}" type="datetimeFigureOut">
              <a:rPr lang="tr-TR" smtClean="0"/>
              <a:t>29.09.2022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D3F25-CD5A-45CD-AF4D-5FE71073AF5E}" type="slidenum">
              <a:rPr lang="tr-TR" smtClean="0"/>
              <a:t>‹#›</a:t>
            </a:fld>
            <a:endParaRPr lang="tr-TR"/>
          </a:p>
        </p:txBody>
      </p:sp>
    </p:spTree>
    <p:extLst>
      <p:ext uri="{BB962C8B-B14F-4D97-AF65-F5344CB8AC3E}">
        <p14:creationId xmlns:p14="http://schemas.microsoft.com/office/powerpoint/2010/main" val="2306034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0DCD3F25-CD5A-45CD-AF4D-5FE71073AF5E}" type="slidenum">
              <a:rPr lang="tr-TR" smtClean="0"/>
              <a:t>1</a:t>
            </a:fld>
            <a:endParaRPr lang="tr-TR" dirty="0"/>
          </a:p>
        </p:txBody>
      </p:sp>
    </p:spTree>
    <p:extLst>
      <p:ext uri="{BB962C8B-B14F-4D97-AF65-F5344CB8AC3E}">
        <p14:creationId xmlns:p14="http://schemas.microsoft.com/office/powerpoint/2010/main" val="2458531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DCD3F25-CD5A-45CD-AF4D-5FE71073AF5E}"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tr-T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8883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0DCD3F25-CD5A-45CD-AF4D-5FE71073AF5E}" type="slidenum">
              <a:rPr lang="tr-TR" smtClean="0"/>
              <a:t>13</a:t>
            </a:fld>
            <a:endParaRPr lang="tr-TR"/>
          </a:p>
        </p:txBody>
      </p:sp>
    </p:spTree>
    <p:extLst>
      <p:ext uri="{BB962C8B-B14F-4D97-AF65-F5344CB8AC3E}">
        <p14:creationId xmlns:p14="http://schemas.microsoft.com/office/powerpoint/2010/main" val="1263387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7" name="Date Placeholder 6"/>
          <p:cNvSpPr>
            <a:spLocks noGrp="1"/>
          </p:cNvSpPr>
          <p:nvPr>
            <p:ph type="dt" sz="half" idx="10"/>
          </p:nvPr>
        </p:nvSpPr>
        <p:spPr/>
        <p:txBody>
          <a:bodyPr/>
          <a:lstStyle/>
          <a:p>
            <a:fld id="{3308D048-CA8B-402F-9F5F-F47742575C36}" type="datetimeFigureOut">
              <a:rPr lang="tr-TR" smtClean="0"/>
              <a:t>29.09.2022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FCEB582-A3DF-4999-B388-79C553CFC47B}" type="slidenum">
              <a:rPr lang="tr-TR" smtClean="0"/>
              <a:t>‹#›</a:t>
            </a:fld>
            <a:endParaRPr lang="tr-TR"/>
          </a:p>
        </p:txBody>
      </p:sp>
    </p:spTree>
    <p:extLst>
      <p:ext uri="{BB962C8B-B14F-4D97-AF65-F5344CB8AC3E}">
        <p14:creationId xmlns:p14="http://schemas.microsoft.com/office/powerpoint/2010/main" val="23612694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308D048-CA8B-402F-9F5F-F47742575C36}" type="datetimeFigureOut">
              <a:rPr lang="tr-TR" smtClean="0"/>
              <a:t>29.09.2022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FCEB582-A3DF-4999-B388-79C553CFC47B}" type="slidenum">
              <a:rPr lang="tr-TR" smtClean="0"/>
              <a:t>‹#›</a:t>
            </a:fld>
            <a:endParaRPr lang="tr-TR"/>
          </a:p>
        </p:txBody>
      </p:sp>
    </p:spTree>
    <p:extLst>
      <p:ext uri="{BB962C8B-B14F-4D97-AF65-F5344CB8AC3E}">
        <p14:creationId xmlns:p14="http://schemas.microsoft.com/office/powerpoint/2010/main" val="15127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308D048-CA8B-402F-9F5F-F47742575C36}" type="datetimeFigureOut">
              <a:rPr lang="tr-TR" smtClean="0"/>
              <a:t>29.09.2022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FCEB582-A3DF-4999-B388-79C553CFC47B}" type="slidenum">
              <a:rPr lang="tr-TR" smtClean="0"/>
              <a:t>‹#›</a:t>
            </a:fld>
            <a:endParaRPr lang="tr-TR"/>
          </a:p>
        </p:txBody>
      </p:sp>
    </p:spTree>
    <p:extLst>
      <p:ext uri="{BB962C8B-B14F-4D97-AF65-F5344CB8AC3E}">
        <p14:creationId xmlns:p14="http://schemas.microsoft.com/office/powerpoint/2010/main" val="291994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308D048-CA8B-402F-9F5F-F47742575C36}" type="datetimeFigureOut">
              <a:rPr lang="tr-TR" smtClean="0"/>
              <a:t>29.09.2022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FCEB582-A3DF-4999-B388-79C553CFC47B}" type="slidenum">
              <a:rPr lang="tr-TR" smtClean="0"/>
              <a:t>‹#›</a:t>
            </a:fld>
            <a:endParaRPr lang="tr-TR"/>
          </a:p>
        </p:txBody>
      </p:sp>
    </p:spTree>
    <p:extLst>
      <p:ext uri="{BB962C8B-B14F-4D97-AF65-F5344CB8AC3E}">
        <p14:creationId xmlns:p14="http://schemas.microsoft.com/office/powerpoint/2010/main" val="304504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7" name="Date Placeholder 6"/>
          <p:cNvSpPr>
            <a:spLocks noGrp="1"/>
          </p:cNvSpPr>
          <p:nvPr>
            <p:ph type="dt" sz="half" idx="10"/>
          </p:nvPr>
        </p:nvSpPr>
        <p:spPr/>
        <p:txBody>
          <a:bodyPr/>
          <a:lstStyle/>
          <a:p>
            <a:fld id="{3308D048-CA8B-402F-9F5F-F47742575C36}" type="datetimeFigureOut">
              <a:rPr lang="tr-TR" smtClean="0"/>
              <a:t>29.09.2022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FCEB582-A3DF-4999-B388-79C553CFC47B}" type="slidenum">
              <a:rPr lang="tr-TR" smtClean="0"/>
              <a:t>‹#›</a:t>
            </a:fld>
            <a:endParaRPr lang="tr-TR"/>
          </a:p>
        </p:txBody>
      </p:sp>
    </p:spTree>
    <p:extLst>
      <p:ext uri="{BB962C8B-B14F-4D97-AF65-F5344CB8AC3E}">
        <p14:creationId xmlns:p14="http://schemas.microsoft.com/office/powerpoint/2010/main" val="3582520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8" name="Date Placeholder 7"/>
          <p:cNvSpPr>
            <a:spLocks noGrp="1"/>
          </p:cNvSpPr>
          <p:nvPr>
            <p:ph type="dt" sz="half" idx="10"/>
          </p:nvPr>
        </p:nvSpPr>
        <p:spPr/>
        <p:txBody>
          <a:bodyPr/>
          <a:lstStyle/>
          <a:p>
            <a:fld id="{3308D048-CA8B-402F-9F5F-F47742575C36}" type="datetimeFigureOut">
              <a:rPr lang="tr-TR" smtClean="0"/>
              <a:t>29.09.2022</a:t>
            </a:fld>
            <a:endParaRPr lang="tr-TR"/>
          </a:p>
        </p:txBody>
      </p:sp>
      <p:sp>
        <p:nvSpPr>
          <p:cNvPr id="9" name="Footer Placeholder 8"/>
          <p:cNvSpPr>
            <a:spLocks noGrp="1"/>
          </p:cNvSpPr>
          <p:nvPr>
            <p:ph type="ftr" sz="quarter" idx="11"/>
          </p:nvPr>
        </p:nvSpPr>
        <p:spPr/>
        <p:txBody>
          <a:bodyPr/>
          <a:lstStyle/>
          <a:p>
            <a:endParaRPr lang="tr-TR"/>
          </a:p>
        </p:txBody>
      </p:sp>
      <p:sp>
        <p:nvSpPr>
          <p:cNvPr id="10" name="Slide Number Placeholder 9"/>
          <p:cNvSpPr>
            <a:spLocks noGrp="1"/>
          </p:cNvSpPr>
          <p:nvPr>
            <p:ph type="sldNum" sz="quarter" idx="12"/>
          </p:nvPr>
        </p:nvSpPr>
        <p:spPr/>
        <p:txBody>
          <a:bodyPr/>
          <a:lstStyle/>
          <a:p>
            <a:fld id="{EFCEB582-A3DF-4999-B388-79C553CFC47B}" type="slidenum">
              <a:rPr lang="tr-TR" smtClean="0"/>
              <a:t>‹#›</a:t>
            </a:fld>
            <a:endParaRPr lang="tr-TR"/>
          </a:p>
        </p:txBody>
      </p:sp>
    </p:spTree>
    <p:extLst>
      <p:ext uri="{BB962C8B-B14F-4D97-AF65-F5344CB8AC3E}">
        <p14:creationId xmlns:p14="http://schemas.microsoft.com/office/powerpoint/2010/main" val="2841343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583436" y="3143250"/>
            <a:ext cx="4270248" cy="259677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7" name="Date Placeholder 6"/>
          <p:cNvSpPr>
            <a:spLocks noGrp="1"/>
          </p:cNvSpPr>
          <p:nvPr>
            <p:ph type="dt" sz="half" idx="10"/>
          </p:nvPr>
        </p:nvSpPr>
        <p:spPr/>
        <p:txBody>
          <a:bodyPr/>
          <a:lstStyle/>
          <a:p>
            <a:fld id="{3308D048-CA8B-402F-9F5F-F47742575C36}" type="datetimeFigureOut">
              <a:rPr lang="tr-TR" smtClean="0"/>
              <a:t>29.09.2022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FCEB582-A3DF-4999-B388-79C553CFC47B}" type="slidenum">
              <a:rPr lang="tr-TR" smtClean="0"/>
              <a:t>‹#›</a:t>
            </a:fld>
            <a:endParaRPr lang="tr-TR"/>
          </a:p>
        </p:txBody>
      </p:sp>
      <p:sp>
        <p:nvSpPr>
          <p:cNvPr id="10" name="Title 9"/>
          <p:cNvSpPr>
            <a:spLocks noGrp="1"/>
          </p:cNvSpPr>
          <p:nvPr>
            <p:ph type="title"/>
          </p:nvPr>
        </p:nvSpPr>
        <p:spPr/>
        <p:txBody>
          <a:bodyPr/>
          <a:lstStyle/>
          <a:p>
            <a:r>
              <a:rPr lang="tr-TR"/>
              <a:t>Asıl başlık stilini düzenlemek için tıklayın</a:t>
            </a:r>
            <a:endParaRPr lang="en-US" dirty="0"/>
          </a:p>
        </p:txBody>
      </p:sp>
    </p:spTree>
    <p:extLst>
      <p:ext uri="{BB962C8B-B14F-4D97-AF65-F5344CB8AC3E}">
        <p14:creationId xmlns:p14="http://schemas.microsoft.com/office/powerpoint/2010/main" val="429222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308D048-CA8B-402F-9F5F-F47742575C36}" type="datetimeFigureOut">
              <a:rPr lang="tr-TR" smtClean="0"/>
              <a:t>29.09.2022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FCEB582-A3DF-4999-B388-79C553CFC47B}" type="slidenum">
              <a:rPr lang="tr-TR" smtClean="0"/>
              <a:t>‹#›</a:t>
            </a:fld>
            <a:endParaRPr lang="tr-TR"/>
          </a:p>
        </p:txBody>
      </p:sp>
    </p:spTree>
    <p:extLst>
      <p:ext uri="{BB962C8B-B14F-4D97-AF65-F5344CB8AC3E}">
        <p14:creationId xmlns:p14="http://schemas.microsoft.com/office/powerpoint/2010/main" val="1077136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08D048-CA8B-402F-9F5F-F47742575C36}" type="datetimeFigureOut">
              <a:rPr lang="tr-TR" smtClean="0"/>
              <a:t>29.09.2022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FCEB582-A3DF-4999-B388-79C553CFC47B}" type="slidenum">
              <a:rPr lang="tr-TR" smtClean="0"/>
              <a:t>‹#›</a:t>
            </a:fld>
            <a:endParaRPr lang="tr-TR"/>
          </a:p>
        </p:txBody>
      </p:sp>
    </p:spTree>
    <p:extLst>
      <p:ext uri="{BB962C8B-B14F-4D97-AF65-F5344CB8AC3E}">
        <p14:creationId xmlns:p14="http://schemas.microsoft.com/office/powerpoint/2010/main" val="191531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9" name="Date Placeholder 8"/>
          <p:cNvSpPr>
            <a:spLocks noGrp="1"/>
          </p:cNvSpPr>
          <p:nvPr>
            <p:ph type="dt" sz="half" idx="10"/>
          </p:nvPr>
        </p:nvSpPr>
        <p:spPr/>
        <p:txBody>
          <a:bodyPr/>
          <a:lstStyle/>
          <a:p>
            <a:fld id="{3308D048-CA8B-402F-9F5F-F47742575C36}" type="datetimeFigureOut">
              <a:rPr lang="tr-TR" smtClean="0"/>
              <a:t>29.09.2022</a:t>
            </a:fld>
            <a:endParaRPr lang="tr-T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tr-TR"/>
          </a:p>
        </p:txBody>
      </p:sp>
      <p:sp>
        <p:nvSpPr>
          <p:cNvPr id="11" name="Slide Number Placeholder 10"/>
          <p:cNvSpPr>
            <a:spLocks noGrp="1"/>
          </p:cNvSpPr>
          <p:nvPr>
            <p:ph type="sldNum" sz="quarter" idx="12"/>
          </p:nvPr>
        </p:nvSpPr>
        <p:spPr/>
        <p:txBody>
          <a:bodyPr/>
          <a:lstStyle/>
          <a:p>
            <a:fld id="{EFCEB582-A3DF-4999-B388-79C553CFC47B}" type="slidenum">
              <a:rPr lang="tr-TR" smtClean="0"/>
              <a:t>‹#›</a:t>
            </a:fld>
            <a:endParaRPr lang="tr-TR"/>
          </a:p>
        </p:txBody>
      </p:sp>
    </p:spTree>
    <p:extLst>
      <p:ext uri="{BB962C8B-B14F-4D97-AF65-F5344CB8AC3E}">
        <p14:creationId xmlns:p14="http://schemas.microsoft.com/office/powerpoint/2010/main" val="3455551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308D048-CA8B-402F-9F5F-F47742575C36}" type="datetimeFigureOut">
              <a:rPr lang="tr-TR" smtClean="0"/>
              <a:t>29.09.2022</a:t>
            </a:fld>
            <a:endParaRPr lang="tr-T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tr-TR"/>
          </a:p>
        </p:txBody>
      </p:sp>
      <p:sp>
        <p:nvSpPr>
          <p:cNvPr id="10" name="Slide Number Placeholder 9"/>
          <p:cNvSpPr>
            <a:spLocks noGrp="1"/>
          </p:cNvSpPr>
          <p:nvPr>
            <p:ph type="sldNum" sz="quarter" idx="12"/>
          </p:nvPr>
        </p:nvSpPr>
        <p:spPr/>
        <p:txBody>
          <a:bodyPr/>
          <a:lstStyle/>
          <a:p>
            <a:fld id="{EFCEB582-A3DF-4999-B388-79C553CFC47B}" type="slidenum">
              <a:rPr lang="tr-TR" smtClean="0"/>
              <a:t>‹#›</a:t>
            </a:fld>
            <a:endParaRPr lang="tr-TR"/>
          </a:p>
        </p:txBody>
      </p:sp>
    </p:spTree>
    <p:extLst>
      <p:ext uri="{BB962C8B-B14F-4D97-AF65-F5344CB8AC3E}">
        <p14:creationId xmlns:p14="http://schemas.microsoft.com/office/powerpoint/2010/main" val="317034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308D048-CA8B-402F-9F5F-F47742575C36}" type="datetimeFigureOut">
              <a:rPr lang="tr-TR" smtClean="0"/>
              <a:t>29.09.2022</a:t>
            </a:fld>
            <a:endParaRPr lang="tr-T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tr-T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FCEB582-A3DF-4999-B388-79C553CFC47B}" type="slidenum">
              <a:rPr lang="tr-TR" smtClean="0"/>
              <a:t>‹#›</a:t>
            </a:fld>
            <a:endParaRPr lang="tr-TR"/>
          </a:p>
        </p:txBody>
      </p:sp>
    </p:spTree>
    <p:extLst>
      <p:ext uri="{BB962C8B-B14F-4D97-AF65-F5344CB8AC3E}">
        <p14:creationId xmlns:p14="http://schemas.microsoft.com/office/powerpoint/2010/main" val="410419566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bilgisayarkavramlari.com/2012/11/07/caching-mekanizmalari/" TargetMode="External"/><Relationship Id="rId3" Type="http://schemas.openxmlformats.org/officeDocument/2006/relationships/hyperlink" Target="https://tr.wikipedia.org/wiki/Hazelcast" TargetMode="External"/><Relationship Id="rId7" Type="http://schemas.openxmlformats.org/officeDocument/2006/relationships/hyperlink" Target="https://blog.burakkutbay.com/hazelcast-nedir.html/" TargetMode="External"/><Relationship Id="rId2" Type="http://schemas.openxmlformats.org/officeDocument/2006/relationships/hyperlink" Target="https://docs.hazelcast.com/imdg/4.2/overview/what-is-imdg" TargetMode="External"/><Relationship Id="rId1" Type="http://schemas.openxmlformats.org/officeDocument/2006/relationships/slideLayout" Target="../slideLayouts/slideLayout2.xml"/><Relationship Id="rId6" Type="http://schemas.openxmlformats.org/officeDocument/2006/relationships/hyperlink" Target="https://medium.com/@nurdankaya/hazelcast-7124c61fa43c" TargetMode="External"/><Relationship Id="rId5" Type="http://schemas.openxmlformats.org/officeDocument/2006/relationships/hyperlink" Target="https://prezi.com/l3lkzbjsphd6/hazelcast/" TargetMode="External"/><Relationship Id="rId10" Type="http://schemas.openxmlformats.org/officeDocument/2006/relationships/image" Target="../media/image2.png"/><Relationship Id="rId4" Type="http://schemas.openxmlformats.org/officeDocument/2006/relationships/hyperlink" Target="https://en.wikipedia.org/wiki/Hazelcast" TargetMode="External"/><Relationship Id="rId9"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nilozgo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linkedin.com/in/an&#305;l-can-&#246;zg&#246;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06AC72-E9D3-5C80-C7CC-AC96CCE55CE1}"/>
              </a:ext>
            </a:extLst>
          </p:cNvPr>
          <p:cNvSpPr>
            <a:spLocks noGrp="1"/>
          </p:cNvSpPr>
          <p:nvPr>
            <p:ph type="ctrTitle"/>
          </p:nvPr>
        </p:nvSpPr>
        <p:spPr>
          <a:xfrm>
            <a:off x="1600200" y="1174377"/>
            <a:ext cx="8991600" cy="1828800"/>
          </a:xfrm>
          <a:noFill/>
          <a:ln>
            <a:solidFill>
              <a:schemeClr val="tx1"/>
            </a:solidFill>
          </a:ln>
        </p:spPr>
        <p:txBody>
          <a:bodyPr>
            <a:normAutofit/>
          </a:bodyPr>
          <a:lstStyle/>
          <a:p>
            <a:r>
              <a:rPr lang="tr-TR" sz="3200" dirty="0">
                <a:solidFill>
                  <a:schemeClr val="tx1"/>
                </a:solidFill>
              </a:rPr>
              <a:t>Hazelcast ımdg</a:t>
            </a:r>
          </a:p>
        </p:txBody>
      </p:sp>
      <p:sp>
        <p:nvSpPr>
          <p:cNvPr id="3" name="Alt Başlık 2">
            <a:extLst>
              <a:ext uri="{FF2B5EF4-FFF2-40B4-BE49-F238E27FC236}">
                <a16:creationId xmlns:a16="http://schemas.microsoft.com/office/drawing/2014/main" id="{BED15BDB-696E-519A-A6D4-63F4B6D4E720}"/>
              </a:ext>
            </a:extLst>
          </p:cNvPr>
          <p:cNvSpPr>
            <a:spLocks noGrp="1"/>
          </p:cNvSpPr>
          <p:nvPr>
            <p:ph type="subTitle" idx="1"/>
          </p:nvPr>
        </p:nvSpPr>
        <p:spPr>
          <a:xfrm>
            <a:off x="2027323" y="3417980"/>
            <a:ext cx="7735242" cy="1250576"/>
          </a:xfrm>
        </p:spPr>
        <p:txBody>
          <a:bodyPr>
            <a:normAutofit/>
          </a:bodyPr>
          <a:lstStyle/>
          <a:p>
            <a:r>
              <a:rPr lang="tr-TR" sz="3200" dirty="0"/>
              <a:t>Anıl Can ÖZGÖK</a:t>
            </a:r>
          </a:p>
          <a:p>
            <a:r>
              <a:rPr lang="tr-TR" sz="3200" dirty="0"/>
              <a:t>27.09.2022</a:t>
            </a:r>
          </a:p>
        </p:txBody>
      </p:sp>
      <p:pic>
        <p:nvPicPr>
          <p:cNvPr id="7" name="Resim 6">
            <a:extLst>
              <a:ext uri="{FF2B5EF4-FFF2-40B4-BE49-F238E27FC236}">
                <a16:creationId xmlns:a16="http://schemas.microsoft.com/office/drawing/2014/main" id="{5F0CA91E-57D5-6634-A4CE-4834D45E5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2565" y="6333936"/>
            <a:ext cx="2224378" cy="301610"/>
          </a:xfrm>
          <a:prstGeom prst="rect">
            <a:avLst/>
          </a:prstGeom>
        </p:spPr>
      </p:pic>
      <p:pic>
        <p:nvPicPr>
          <p:cNvPr id="9" name="Resim 8">
            <a:extLst>
              <a:ext uri="{FF2B5EF4-FFF2-40B4-BE49-F238E27FC236}">
                <a16:creationId xmlns:a16="http://schemas.microsoft.com/office/drawing/2014/main" id="{110585EB-276A-77BB-73A8-B52EA82F70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642" y="6059769"/>
            <a:ext cx="1352558" cy="548334"/>
          </a:xfrm>
          <a:prstGeom prst="rect">
            <a:avLst/>
          </a:prstGeom>
        </p:spPr>
      </p:pic>
    </p:spTree>
    <p:extLst>
      <p:ext uri="{BB962C8B-B14F-4D97-AF65-F5344CB8AC3E}">
        <p14:creationId xmlns:p14="http://schemas.microsoft.com/office/powerpoint/2010/main" val="947073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Başlık 1">
            <a:extLst>
              <a:ext uri="{FF2B5EF4-FFF2-40B4-BE49-F238E27FC236}">
                <a16:creationId xmlns:a16="http://schemas.microsoft.com/office/drawing/2014/main" id="{9CA0633D-59CE-E1B8-B11B-B28CC0C7EAED}"/>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tr-TR" dirty="0" err="1">
                <a:solidFill>
                  <a:schemeClr val="tx1"/>
                </a:solidFill>
              </a:rPr>
              <a:t>In</a:t>
            </a:r>
            <a:r>
              <a:rPr lang="tr-TR" dirty="0">
                <a:solidFill>
                  <a:schemeClr val="tx1"/>
                </a:solidFill>
              </a:rPr>
              <a:t> </a:t>
            </a:r>
            <a:r>
              <a:rPr lang="tr-TR" dirty="0" err="1">
                <a:solidFill>
                  <a:schemeClr val="tx1"/>
                </a:solidFill>
              </a:rPr>
              <a:t>whıch</a:t>
            </a:r>
            <a:r>
              <a:rPr lang="tr-TR" dirty="0">
                <a:solidFill>
                  <a:schemeClr val="tx1"/>
                </a:solidFill>
              </a:rPr>
              <a:t> </a:t>
            </a:r>
            <a:r>
              <a:rPr lang="tr-TR" dirty="0" err="1">
                <a:solidFill>
                  <a:schemeClr val="tx1"/>
                </a:solidFill>
              </a:rPr>
              <a:t>cases</a:t>
            </a:r>
            <a:r>
              <a:rPr lang="tr-TR" dirty="0">
                <a:solidFill>
                  <a:schemeClr val="tx1"/>
                </a:solidFill>
              </a:rPr>
              <a:t> should we </a:t>
            </a:r>
            <a:r>
              <a:rPr lang="tr-TR" dirty="0" err="1">
                <a:solidFill>
                  <a:schemeClr val="tx1"/>
                </a:solidFill>
              </a:rPr>
              <a:t>use</a:t>
            </a:r>
            <a:r>
              <a:rPr lang="tr-TR" dirty="0">
                <a:solidFill>
                  <a:schemeClr val="tx1"/>
                </a:solidFill>
              </a:rPr>
              <a:t> Hazelcast </a:t>
            </a:r>
            <a:r>
              <a:rPr lang="tr-TR" dirty="0" err="1">
                <a:solidFill>
                  <a:schemeClr val="tx1"/>
                </a:solidFill>
              </a:rPr>
              <a:t>ımdg</a:t>
            </a:r>
            <a:r>
              <a:rPr lang="tr-TR" dirty="0">
                <a:solidFill>
                  <a:schemeClr val="tx1"/>
                </a:solidFill>
              </a:rPr>
              <a:t>?</a:t>
            </a:r>
          </a:p>
        </p:txBody>
      </p:sp>
      <p:sp>
        <p:nvSpPr>
          <p:cNvPr id="3" name="İçerik Yer Tutucusu 2">
            <a:extLst>
              <a:ext uri="{FF2B5EF4-FFF2-40B4-BE49-F238E27FC236}">
                <a16:creationId xmlns:a16="http://schemas.microsoft.com/office/drawing/2014/main" id="{DD393F95-8343-74C9-82BA-ED29442389CB}"/>
              </a:ext>
            </a:extLst>
          </p:cNvPr>
          <p:cNvSpPr>
            <a:spLocks noGrp="1"/>
          </p:cNvSpPr>
          <p:nvPr>
            <p:ph idx="1"/>
          </p:nvPr>
        </p:nvSpPr>
        <p:spPr>
          <a:xfrm>
            <a:off x="2231136" y="2638044"/>
            <a:ext cx="7729728" cy="3511744"/>
          </a:xfrm>
        </p:spPr>
        <p:txBody>
          <a:bodyPr>
            <a:normAutofit fontScale="92500" lnSpcReduction="20000"/>
          </a:bodyPr>
          <a:lstStyle/>
          <a:p>
            <a:r>
              <a:rPr lang="tr-TR" dirty="0" err="1"/>
              <a:t>If</a:t>
            </a:r>
            <a:r>
              <a:rPr lang="tr-TR" dirty="0"/>
              <a:t> the data is to be </a:t>
            </a:r>
            <a:r>
              <a:rPr lang="tr-TR" dirty="0" err="1"/>
              <a:t>distributed</a:t>
            </a:r>
            <a:r>
              <a:rPr lang="tr-TR" dirty="0"/>
              <a:t> to </a:t>
            </a:r>
            <a:r>
              <a:rPr lang="tr-TR" dirty="0" err="1"/>
              <a:t>several</a:t>
            </a:r>
            <a:r>
              <a:rPr lang="tr-TR" dirty="0"/>
              <a:t> </a:t>
            </a:r>
            <a:r>
              <a:rPr lang="tr-TR" dirty="0" err="1"/>
              <a:t>servers</a:t>
            </a:r>
            <a:r>
              <a:rPr lang="tr-TR" dirty="0"/>
              <a:t>,</a:t>
            </a:r>
          </a:p>
          <a:p>
            <a:r>
              <a:rPr lang="tr-TR" dirty="0" err="1"/>
              <a:t>If</a:t>
            </a:r>
            <a:r>
              <a:rPr lang="tr-TR" dirty="0"/>
              <a:t> the data is to be </a:t>
            </a:r>
            <a:r>
              <a:rPr lang="tr-TR" dirty="0" err="1"/>
              <a:t>cached</a:t>
            </a:r>
            <a:r>
              <a:rPr lang="tr-TR" dirty="0"/>
              <a:t> (</a:t>
            </a:r>
            <a:r>
              <a:rPr lang="tr-TR" dirty="0" err="1"/>
              <a:t>distributed</a:t>
            </a:r>
            <a:r>
              <a:rPr lang="tr-TR" dirty="0"/>
              <a:t> </a:t>
            </a:r>
            <a:r>
              <a:rPr lang="tr-TR" dirty="0" err="1"/>
              <a:t>cache</a:t>
            </a:r>
            <a:r>
              <a:rPr lang="tr-TR" dirty="0"/>
              <a:t>),</a:t>
            </a:r>
          </a:p>
          <a:p>
            <a:r>
              <a:rPr lang="tr-TR" dirty="0" err="1"/>
              <a:t>If</a:t>
            </a:r>
            <a:r>
              <a:rPr lang="tr-TR" dirty="0"/>
              <a:t> the </a:t>
            </a:r>
            <a:r>
              <a:rPr lang="tr-TR" dirty="0" err="1"/>
              <a:t>application</a:t>
            </a:r>
            <a:r>
              <a:rPr lang="tr-TR" dirty="0"/>
              <a:t> is to be </a:t>
            </a:r>
            <a:r>
              <a:rPr lang="tr-TR" dirty="0" err="1"/>
              <a:t>clustered</a:t>
            </a:r>
            <a:r>
              <a:rPr lang="tr-TR" dirty="0"/>
              <a:t>,</a:t>
            </a:r>
          </a:p>
          <a:p>
            <a:r>
              <a:rPr lang="tr-TR" dirty="0" err="1"/>
              <a:t>If</a:t>
            </a:r>
            <a:r>
              <a:rPr lang="tr-TR" dirty="0"/>
              <a:t> </a:t>
            </a:r>
            <a:r>
              <a:rPr lang="tr-TR" dirty="0" err="1"/>
              <a:t>secure</a:t>
            </a:r>
            <a:r>
              <a:rPr lang="tr-TR" dirty="0"/>
              <a:t> </a:t>
            </a:r>
            <a:r>
              <a:rPr lang="tr-TR" dirty="0" err="1"/>
              <a:t>communication</a:t>
            </a:r>
            <a:r>
              <a:rPr lang="tr-TR" dirty="0"/>
              <a:t> is to be </a:t>
            </a:r>
            <a:r>
              <a:rPr lang="tr-TR" dirty="0" err="1"/>
              <a:t>provided</a:t>
            </a:r>
            <a:r>
              <a:rPr lang="tr-TR" dirty="0"/>
              <a:t> </a:t>
            </a:r>
            <a:r>
              <a:rPr lang="tr-TR" dirty="0" err="1"/>
              <a:t>between</a:t>
            </a:r>
            <a:r>
              <a:rPr lang="tr-TR" dirty="0"/>
              <a:t> </a:t>
            </a:r>
            <a:r>
              <a:rPr lang="tr-TR" dirty="0" err="1"/>
              <a:t>servers</a:t>
            </a:r>
            <a:r>
              <a:rPr lang="tr-TR" dirty="0"/>
              <a:t>,</a:t>
            </a:r>
          </a:p>
          <a:p>
            <a:r>
              <a:rPr lang="tr-TR" dirty="0" err="1"/>
              <a:t>If</a:t>
            </a:r>
            <a:r>
              <a:rPr lang="tr-TR" dirty="0"/>
              <a:t> the data in RAM is to be </a:t>
            </a:r>
            <a:r>
              <a:rPr lang="tr-TR" dirty="0" err="1"/>
              <a:t>partitioned</a:t>
            </a:r>
            <a:r>
              <a:rPr lang="tr-TR" dirty="0"/>
              <a:t>,</a:t>
            </a:r>
          </a:p>
          <a:p>
            <a:r>
              <a:rPr lang="tr-TR" dirty="0" err="1"/>
              <a:t>If</a:t>
            </a:r>
            <a:r>
              <a:rPr lang="tr-TR" dirty="0"/>
              <a:t> the </a:t>
            </a:r>
            <a:r>
              <a:rPr lang="tr-TR" dirty="0" err="1"/>
              <a:t>work</a:t>
            </a:r>
            <a:r>
              <a:rPr lang="tr-TR" dirty="0"/>
              <a:t> is to be </a:t>
            </a:r>
            <a:r>
              <a:rPr lang="tr-TR" dirty="0" err="1"/>
              <a:t>distributed</a:t>
            </a:r>
            <a:r>
              <a:rPr lang="tr-TR" dirty="0"/>
              <a:t> to </a:t>
            </a:r>
            <a:r>
              <a:rPr lang="tr-TR" dirty="0" err="1"/>
              <a:t>many</a:t>
            </a:r>
            <a:r>
              <a:rPr lang="tr-TR" dirty="0"/>
              <a:t> </a:t>
            </a:r>
            <a:r>
              <a:rPr lang="tr-TR" dirty="0" err="1"/>
              <a:t>servers</a:t>
            </a:r>
            <a:endParaRPr lang="tr-TR" dirty="0"/>
          </a:p>
          <a:p>
            <a:r>
              <a:rPr lang="tr-TR" dirty="0" err="1"/>
              <a:t>If</a:t>
            </a:r>
            <a:r>
              <a:rPr lang="tr-TR" dirty="0"/>
              <a:t> we </a:t>
            </a:r>
            <a:r>
              <a:rPr lang="tr-TR" dirty="0" err="1"/>
              <a:t>want</a:t>
            </a:r>
            <a:r>
              <a:rPr lang="tr-TR" dirty="0"/>
              <a:t> to </a:t>
            </a:r>
            <a:r>
              <a:rPr lang="tr-TR" dirty="0" err="1"/>
              <a:t>use</a:t>
            </a:r>
            <a:r>
              <a:rPr lang="tr-TR" dirty="0"/>
              <a:t> the </a:t>
            </a:r>
            <a:r>
              <a:rPr lang="tr-TR" dirty="0" err="1"/>
              <a:t>benefits</a:t>
            </a:r>
            <a:r>
              <a:rPr lang="tr-TR" dirty="0"/>
              <a:t> of </a:t>
            </a:r>
            <a:r>
              <a:rPr lang="tr-TR" dirty="0" err="1"/>
              <a:t>parallel</a:t>
            </a:r>
            <a:r>
              <a:rPr lang="tr-TR" dirty="0"/>
              <a:t> </a:t>
            </a:r>
            <a:r>
              <a:rPr lang="tr-TR" dirty="0" err="1"/>
              <a:t>processing</a:t>
            </a:r>
            <a:r>
              <a:rPr lang="tr-TR" dirty="0"/>
              <a:t>,</a:t>
            </a:r>
          </a:p>
          <a:p>
            <a:r>
              <a:rPr lang="tr-TR" dirty="0" err="1"/>
              <a:t>If</a:t>
            </a:r>
            <a:r>
              <a:rPr lang="tr-TR" dirty="0"/>
              <a:t> the data </a:t>
            </a:r>
            <a:r>
              <a:rPr lang="tr-TR" dirty="0" err="1"/>
              <a:t>management</a:t>
            </a:r>
            <a:r>
              <a:rPr lang="tr-TR" dirty="0"/>
              <a:t> </a:t>
            </a:r>
            <a:r>
              <a:rPr lang="tr-TR" dirty="0" err="1"/>
              <a:t>will</a:t>
            </a:r>
            <a:r>
              <a:rPr lang="tr-TR" dirty="0"/>
              <a:t> be </a:t>
            </a:r>
            <a:r>
              <a:rPr lang="tr-TR" dirty="0" err="1"/>
              <a:t>implemented</a:t>
            </a:r>
            <a:r>
              <a:rPr lang="tr-TR" dirty="0"/>
              <a:t> </a:t>
            </a:r>
            <a:r>
              <a:rPr lang="tr-TR" dirty="0" err="1"/>
              <a:t>without</a:t>
            </a:r>
            <a:r>
              <a:rPr lang="tr-TR" dirty="0"/>
              <a:t> data </a:t>
            </a:r>
            <a:r>
              <a:rPr lang="tr-TR" dirty="0" err="1"/>
              <a:t>loss</a:t>
            </a:r>
            <a:r>
              <a:rPr lang="tr-TR" dirty="0"/>
              <a:t>.</a:t>
            </a:r>
          </a:p>
          <a:p>
            <a:pPr marL="0" indent="0">
              <a:buNone/>
            </a:pPr>
            <a:endParaRPr lang="tr-TR" dirty="0"/>
          </a:p>
          <a:p>
            <a:pPr marL="0" indent="0">
              <a:buNone/>
            </a:pPr>
            <a:r>
              <a:rPr lang="tr-TR" dirty="0" err="1"/>
              <a:t>In</a:t>
            </a:r>
            <a:r>
              <a:rPr lang="tr-TR" dirty="0"/>
              <a:t> </a:t>
            </a:r>
            <a:r>
              <a:rPr lang="tr-TR" dirty="0" err="1"/>
              <a:t>these</a:t>
            </a:r>
            <a:r>
              <a:rPr lang="tr-TR" dirty="0"/>
              <a:t> </a:t>
            </a:r>
            <a:r>
              <a:rPr lang="tr-TR" dirty="0" err="1"/>
              <a:t>cases</a:t>
            </a:r>
            <a:r>
              <a:rPr lang="tr-TR" dirty="0"/>
              <a:t>, we should </a:t>
            </a:r>
            <a:r>
              <a:rPr lang="tr-TR" dirty="0" err="1"/>
              <a:t>use</a:t>
            </a:r>
            <a:r>
              <a:rPr lang="tr-TR" dirty="0"/>
              <a:t> Hazelcast.</a:t>
            </a:r>
          </a:p>
        </p:txBody>
      </p:sp>
      <p:pic>
        <p:nvPicPr>
          <p:cNvPr id="4" name="Resim 3">
            <a:extLst>
              <a:ext uri="{FF2B5EF4-FFF2-40B4-BE49-F238E27FC236}">
                <a16:creationId xmlns:a16="http://schemas.microsoft.com/office/drawing/2014/main" id="{90231284-75EC-1DF3-B083-A16DE56B8A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2549" y="6454356"/>
            <a:ext cx="1753861" cy="237812"/>
          </a:xfrm>
          <a:prstGeom prst="rect">
            <a:avLst/>
          </a:prstGeom>
        </p:spPr>
      </p:pic>
      <p:pic>
        <p:nvPicPr>
          <p:cNvPr id="5" name="Resim 4">
            <a:extLst>
              <a:ext uri="{FF2B5EF4-FFF2-40B4-BE49-F238E27FC236}">
                <a16:creationId xmlns:a16="http://schemas.microsoft.com/office/drawing/2014/main" id="{C78FA0FA-7D36-6F31-CA7F-447F3A2BA9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42" y="6059769"/>
            <a:ext cx="1352558" cy="548334"/>
          </a:xfrm>
          <a:prstGeom prst="rect">
            <a:avLst/>
          </a:prstGeom>
        </p:spPr>
      </p:pic>
    </p:spTree>
    <p:extLst>
      <p:ext uri="{BB962C8B-B14F-4D97-AF65-F5344CB8AC3E}">
        <p14:creationId xmlns:p14="http://schemas.microsoft.com/office/powerpoint/2010/main" val="104087987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Başlık 1">
            <a:extLst>
              <a:ext uri="{FF2B5EF4-FFF2-40B4-BE49-F238E27FC236}">
                <a16:creationId xmlns:a16="http://schemas.microsoft.com/office/drawing/2014/main" id="{9CA0633D-59CE-E1B8-B11B-B28CC0C7EAED}"/>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tr-TR" dirty="0" err="1">
                <a:solidFill>
                  <a:schemeClr val="tx1"/>
                </a:solidFill>
              </a:rPr>
              <a:t>Example</a:t>
            </a:r>
            <a:r>
              <a:rPr lang="tr-TR" dirty="0">
                <a:solidFill>
                  <a:schemeClr val="tx1"/>
                </a:solidFill>
              </a:rPr>
              <a:t> </a:t>
            </a:r>
            <a:r>
              <a:rPr lang="tr-TR" dirty="0" err="1">
                <a:solidFill>
                  <a:schemeClr val="tx1"/>
                </a:solidFill>
              </a:rPr>
              <a:t>usage</a:t>
            </a:r>
            <a:r>
              <a:rPr lang="tr-TR" dirty="0">
                <a:solidFill>
                  <a:schemeClr val="tx1"/>
                </a:solidFill>
              </a:rPr>
              <a:t> of Hazelcast IMDG</a:t>
            </a:r>
          </a:p>
        </p:txBody>
      </p:sp>
      <p:sp>
        <p:nvSpPr>
          <p:cNvPr id="5" name="Rectangle 2">
            <a:extLst>
              <a:ext uri="{FF2B5EF4-FFF2-40B4-BE49-F238E27FC236}">
                <a16:creationId xmlns:a16="http://schemas.microsoft.com/office/drawing/2014/main" id="{7C25BE67-F3FE-F62A-EE6E-BF9861B6A135}"/>
              </a:ext>
            </a:extLst>
          </p:cNvPr>
          <p:cNvSpPr>
            <a:spLocks noGrp="1" noChangeArrowheads="1"/>
          </p:cNvSpPr>
          <p:nvPr>
            <p:ph idx="1"/>
          </p:nvPr>
        </p:nvSpPr>
        <p:spPr bwMode="auto">
          <a:xfrm>
            <a:off x="2231136" y="3118104"/>
            <a:ext cx="3616375" cy="1115629"/>
          </a:xfrm>
          <a:prstGeom prst="rect">
            <a:avLst/>
          </a:prstGeom>
          <a:solidFill>
            <a:srgbClr val="E9E9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200" b="0" i="0" u="none" strike="noStrike" cap="none" normalizeH="0" baseline="0" dirty="0">
                <a:ln>
                  <a:noFill/>
                </a:ln>
                <a:solidFill>
                  <a:srgbClr val="626A7F"/>
                </a:solidFill>
                <a:effectLst/>
                <a:latin typeface="Inconsolata" pitchFamily="1" charset="-94"/>
              </a:rPr>
              <a:t>&lt;</a:t>
            </a:r>
            <a:r>
              <a:rPr kumimoji="0" lang="tr-TR" altLang="tr-TR" sz="1200" b="0" i="0" u="none" strike="noStrike" cap="none" normalizeH="0" baseline="0" dirty="0" err="1">
                <a:ln>
                  <a:noFill/>
                </a:ln>
                <a:solidFill>
                  <a:srgbClr val="626A7F"/>
                </a:solidFill>
                <a:effectLst/>
                <a:latin typeface="Inconsolata" pitchFamily="1" charset="-94"/>
              </a:rPr>
              <a:t>dependency</a:t>
            </a:r>
            <a:r>
              <a:rPr kumimoji="0" lang="tr-TR" altLang="tr-TR" sz="1200" b="0" i="0" u="none" strike="noStrike" cap="none" normalizeH="0" baseline="0" dirty="0">
                <a:ln>
                  <a:noFill/>
                </a:ln>
                <a:solidFill>
                  <a:srgbClr val="626A7F"/>
                </a:solidFill>
                <a:effectLst/>
                <a:latin typeface="Inconsolata" pitchFamily="1" charset="-94"/>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200" b="0" i="0" u="none" strike="noStrike" cap="none" normalizeH="0" baseline="0" dirty="0">
                <a:ln>
                  <a:noFill/>
                </a:ln>
                <a:solidFill>
                  <a:srgbClr val="626A7F"/>
                </a:solidFill>
                <a:effectLst/>
                <a:latin typeface="Inconsolata" pitchFamily="1" charset="-94"/>
              </a:rPr>
              <a:t>	&lt;</a:t>
            </a:r>
            <a:r>
              <a:rPr kumimoji="0" lang="tr-TR" altLang="tr-TR" sz="1200" b="0" i="0" u="none" strike="noStrike" cap="none" normalizeH="0" baseline="0" dirty="0" err="1">
                <a:ln>
                  <a:noFill/>
                </a:ln>
                <a:solidFill>
                  <a:srgbClr val="626A7F"/>
                </a:solidFill>
                <a:effectLst/>
                <a:latin typeface="Inconsolata" pitchFamily="1" charset="-94"/>
              </a:rPr>
              <a:t>groupId</a:t>
            </a:r>
            <a:r>
              <a:rPr kumimoji="0" lang="tr-TR" altLang="tr-TR" sz="1200" b="0" i="0" u="none" strike="noStrike" cap="none" normalizeH="0" baseline="0" dirty="0">
                <a:ln>
                  <a:noFill/>
                </a:ln>
                <a:solidFill>
                  <a:srgbClr val="626A7F"/>
                </a:solidFill>
                <a:effectLst/>
                <a:latin typeface="Inconsolata" pitchFamily="1" charset="-94"/>
              </a:rPr>
              <a:t>&gt;</a:t>
            </a:r>
            <a:r>
              <a:rPr kumimoji="0" lang="tr-TR" altLang="tr-TR" sz="1200" b="0" i="0" u="none" strike="noStrike" cap="none" normalizeH="0" baseline="0" dirty="0" err="1">
                <a:ln>
                  <a:noFill/>
                </a:ln>
                <a:solidFill>
                  <a:srgbClr val="626A7F"/>
                </a:solidFill>
                <a:effectLst/>
                <a:latin typeface="Inconsolata" pitchFamily="1" charset="-94"/>
              </a:rPr>
              <a:t>com.hazelcast</a:t>
            </a:r>
            <a:r>
              <a:rPr kumimoji="0" lang="tr-TR" altLang="tr-TR" sz="1200" b="0" i="0" u="none" strike="noStrike" cap="none" normalizeH="0" baseline="0" dirty="0">
                <a:ln>
                  <a:noFill/>
                </a:ln>
                <a:solidFill>
                  <a:srgbClr val="626A7F"/>
                </a:solidFill>
                <a:effectLst/>
                <a:latin typeface="Inconsolata" pitchFamily="1" charset="-94"/>
              </a:rPr>
              <a:t>&lt;/</a:t>
            </a:r>
            <a:r>
              <a:rPr kumimoji="0" lang="tr-TR" altLang="tr-TR" sz="1200" b="0" i="0" u="none" strike="noStrike" cap="none" normalizeH="0" baseline="0" dirty="0" err="1">
                <a:ln>
                  <a:noFill/>
                </a:ln>
                <a:solidFill>
                  <a:srgbClr val="626A7F"/>
                </a:solidFill>
                <a:effectLst/>
                <a:latin typeface="Inconsolata" pitchFamily="1" charset="-94"/>
              </a:rPr>
              <a:t>groupId</a:t>
            </a:r>
            <a:r>
              <a:rPr kumimoji="0" lang="tr-TR" altLang="tr-TR" sz="1200" b="0" i="0" u="none" strike="noStrike" cap="none" normalizeH="0" baseline="0" dirty="0">
                <a:ln>
                  <a:noFill/>
                </a:ln>
                <a:solidFill>
                  <a:srgbClr val="626A7F"/>
                </a:solidFill>
                <a:effectLst/>
                <a:latin typeface="Inconsolata" pitchFamily="1" charset="-94"/>
              </a:rPr>
              <a:t>&gt; </a:t>
            </a:r>
          </a:p>
          <a:p>
            <a:pPr marL="0" marR="0" lvl="0" indent="0" algn="l" defTabSz="914400" rtl="0" eaLnBrk="0" fontAlgn="base" latinLnBrk="0" hangingPunct="0">
              <a:lnSpc>
                <a:spcPct val="100000"/>
              </a:lnSpc>
              <a:spcBef>
                <a:spcPct val="0"/>
              </a:spcBef>
              <a:spcAft>
                <a:spcPct val="0"/>
              </a:spcAft>
              <a:buClrTx/>
              <a:buSzTx/>
              <a:buFontTx/>
              <a:buNone/>
              <a:tabLst/>
            </a:pPr>
            <a:r>
              <a:rPr lang="tr-TR" altLang="tr-TR" sz="1200" dirty="0">
                <a:solidFill>
                  <a:srgbClr val="626A7F"/>
                </a:solidFill>
                <a:latin typeface="Inconsolata" pitchFamily="1" charset="-94"/>
              </a:rPr>
              <a:t>	</a:t>
            </a:r>
            <a:r>
              <a:rPr kumimoji="0" lang="tr-TR" altLang="tr-TR" sz="1200" b="0" i="0" u="none" strike="noStrike" cap="none" normalizeH="0" baseline="0" dirty="0">
                <a:ln>
                  <a:noFill/>
                </a:ln>
                <a:solidFill>
                  <a:srgbClr val="626A7F"/>
                </a:solidFill>
                <a:effectLst/>
                <a:latin typeface="Inconsolata" pitchFamily="1" charset="-94"/>
              </a:rPr>
              <a:t>&lt;</a:t>
            </a:r>
            <a:r>
              <a:rPr kumimoji="0" lang="tr-TR" altLang="tr-TR" sz="1200" b="0" i="0" u="none" strike="noStrike" cap="none" normalizeH="0" baseline="0" dirty="0" err="1">
                <a:ln>
                  <a:noFill/>
                </a:ln>
                <a:solidFill>
                  <a:srgbClr val="626A7F"/>
                </a:solidFill>
                <a:effectLst/>
                <a:latin typeface="Inconsolata" pitchFamily="1" charset="-94"/>
              </a:rPr>
              <a:t>artifactId</a:t>
            </a:r>
            <a:r>
              <a:rPr kumimoji="0" lang="tr-TR" altLang="tr-TR" sz="1200" b="0" i="0" u="none" strike="noStrike" cap="none" normalizeH="0" baseline="0" dirty="0">
                <a:ln>
                  <a:noFill/>
                </a:ln>
                <a:solidFill>
                  <a:srgbClr val="626A7F"/>
                </a:solidFill>
                <a:effectLst/>
                <a:latin typeface="Inconsolata" pitchFamily="1" charset="-94"/>
              </a:rPr>
              <a:t>&gt;</a:t>
            </a:r>
            <a:r>
              <a:rPr kumimoji="0" lang="tr-TR" altLang="tr-TR" sz="1200" b="0" i="0" u="none" strike="noStrike" cap="none" normalizeH="0" baseline="0" dirty="0" err="1">
                <a:ln>
                  <a:noFill/>
                </a:ln>
                <a:solidFill>
                  <a:srgbClr val="626A7F"/>
                </a:solidFill>
                <a:effectLst/>
                <a:latin typeface="Inconsolata" pitchFamily="1" charset="-94"/>
              </a:rPr>
              <a:t>hazelcast</a:t>
            </a:r>
            <a:r>
              <a:rPr kumimoji="0" lang="tr-TR" altLang="tr-TR" sz="1200" b="0" i="0" u="none" strike="noStrike" cap="none" normalizeH="0" baseline="0" dirty="0">
                <a:ln>
                  <a:noFill/>
                </a:ln>
                <a:solidFill>
                  <a:srgbClr val="626A7F"/>
                </a:solidFill>
                <a:effectLst/>
                <a:latin typeface="Inconsolata" pitchFamily="1" charset="-94"/>
              </a:rPr>
              <a:t>&lt;/</a:t>
            </a:r>
            <a:r>
              <a:rPr kumimoji="0" lang="tr-TR" altLang="tr-TR" sz="1200" b="0" i="0" u="none" strike="noStrike" cap="none" normalizeH="0" baseline="0" dirty="0" err="1">
                <a:ln>
                  <a:noFill/>
                </a:ln>
                <a:solidFill>
                  <a:srgbClr val="626A7F"/>
                </a:solidFill>
                <a:effectLst/>
                <a:latin typeface="Inconsolata" pitchFamily="1" charset="-94"/>
              </a:rPr>
              <a:t>artifactId</a:t>
            </a:r>
            <a:r>
              <a:rPr kumimoji="0" lang="tr-TR" altLang="tr-TR" sz="1200" b="0" i="0" u="none" strike="noStrike" cap="none" normalizeH="0" baseline="0" dirty="0">
                <a:ln>
                  <a:noFill/>
                </a:ln>
                <a:solidFill>
                  <a:srgbClr val="626A7F"/>
                </a:solidFill>
                <a:effectLst/>
                <a:latin typeface="Inconsolata" pitchFamily="1" charset="-94"/>
              </a:rPr>
              <a:t>&gt; </a:t>
            </a:r>
          </a:p>
          <a:p>
            <a:pPr marL="0" marR="0" lvl="0" indent="0" algn="l" defTabSz="914400" rtl="0" eaLnBrk="0" fontAlgn="base" latinLnBrk="0" hangingPunct="0">
              <a:lnSpc>
                <a:spcPct val="100000"/>
              </a:lnSpc>
              <a:spcBef>
                <a:spcPct val="0"/>
              </a:spcBef>
              <a:spcAft>
                <a:spcPct val="0"/>
              </a:spcAft>
              <a:buClrTx/>
              <a:buSzTx/>
              <a:buFontTx/>
              <a:buNone/>
              <a:tabLst/>
            </a:pPr>
            <a:r>
              <a:rPr lang="tr-TR" altLang="tr-TR" sz="1200" dirty="0">
                <a:solidFill>
                  <a:srgbClr val="626A7F"/>
                </a:solidFill>
                <a:latin typeface="Inconsolata" pitchFamily="1" charset="-94"/>
              </a:rPr>
              <a:t>	</a:t>
            </a:r>
            <a:r>
              <a:rPr kumimoji="0" lang="tr-TR" altLang="tr-TR" sz="1200" b="0" i="0" u="none" strike="noStrike" cap="none" normalizeH="0" baseline="0" dirty="0">
                <a:ln>
                  <a:noFill/>
                </a:ln>
                <a:solidFill>
                  <a:srgbClr val="626A7F"/>
                </a:solidFill>
                <a:effectLst/>
                <a:latin typeface="Inconsolata" pitchFamily="1" charset="-94"/>
              </a:rPr>
              <a:t>&lt;</a:t>
            </a:r>
            <a:r>
              <a:rPr kumimoji="0" lang="tr-TR" altLang="tr-TR" sz="1200" b="0" i="0" u="none" strike="noStrike" cap="none" normalizeH="0" baseline="0" dirty="0" err="1">
                <a:ln>
                  <a:noFill/>
                </a:ln>
                <a:solidFill>
                  <a:srgbClr val="626A7F"/>
                </a:solidFill>
                <a:effectLst/>
                <a:latin typeface="Inconsolata" pitchFamily="1" charset="-94"/>
              </a:rPr>
              <a:t>version</a:t>
            </a:r>
            <a:r>
              <a:rPr kumimoji="0" lang="tr-TR" altLang="tr-TR" sz="1200" b="0" i="0" u="none" strike="noStrike" cap="none" normalizeH="0" baseline="0" dirty="0">
                <a:ln>
                  <a:noFill/>
                </a:ln>
                <a:solidFill>
                  <a:srgbClr val="626A7F"/>
                </a:solidFill>
                <a:effectLst/>
                <a:latin typeface="Inconsolata" pitchFamily="1" charset="-94"/>
              </a:rPr>
              <a:t>&gt;3.5.3&lt;/</a:t>
            </a:r>
            <a:r>
              <a:rPr kumimoji="0" lang="tr-TR" altLang="tr-TR" sz="1200" b="0" i="0" u="none" strike="noStrike" cap="none" normalizeH="0" baseline="0" dirty="0" err="1">
                <a:ln>
                  <a:noFill/>
                </a:ln>
                <a:solidFill>
                  <a:srgbClr val="626A7F"/>
                </a:solidFill>
                <a:effectLst/>
                <a:latin typeface="Inconsolata" pitchFamily="1" charset="-94"/>
              </a:rPr>
              <a:t>version</a:t>
            </a:r>
            <a:r>
              <a:rPr kumimoji="0" lang="tr-TR" altLang="tr-TR" sz="1200" b="0" i="0" u="none" strike="noStrike" cap="none" normalizeH="0" baseline="0" dirty="0">
                <a:ln>
                  <a:noFill/>
                </a:ln>
                <a:solidFill>
                  <a:srgbClr val="626A7F"/>
                </a:solidFill>
                <a:effectLst/>
                <a:latin typeface="Inconsolata" pitchFamily="1" charset="-94"/>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200" b="0" i="0" u="none" strike="noStrike" cap="none" normalizeH="0" baseline="0" dirty="0">
                <a:ln>
                  <a:noFill/>
                </a:ln>
                <a:solidFill>
                  <a:srgbClr val="626A7F"/>
                </a:solidFill>
                <a:effectLst/>
                <a:latin typeface="Inconsolata" pitchFamily="1" charset="-94"/>
              </a:rPr>
              <a:t>&lt;/</a:t>
            </a:r>
            <a:r>
              <a:rPr kumimoji="0" lang="tr-TR" altLang="tr-TR" sz="1200" b="0" i="0" u="none" strike="noStrike" cap="none" normalizeH="0" baseline="0" dirty="0" err="1">
                <a:ln>
                  <a:noFill/>
                </a:ln>
                <a:solidFill>
                  <a:srgbClr val="626A7F"/>
                </a:solidFill>
                <a:effectLst/>
                <a:latin typeface="Inconsolata" pitchFamily="1" charset="-94"/>
              </a:rPr>
              <a:t>dependency</a:t>
            </a:r>
            <a:r>
              <a:rPr kumimoji="0" lang="tr-TR" altLang="tr-TR" sz="1200" b="0" i="0" u="none" strike="noStrike" cap="none" normalizeH="0" baseline="0" dirty="0">
                <a:ln>
                  <a:noFill/>
                </a:ln>
                <a:solidFill>
                  <a:srgbClr val="626A7F"/>
                </a:solidFill>
                <a:effectLst/>
                <a:latin typeface="Inconsolata" pitchFamily="1" charset="-94"/>
              </a:rPr>
              <a:t>&gt;</a:t>
            </a: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6" name="Metin kutusu 5">
            <a:extLst>
              <a:ext uri="{FF2B5EF4-FFF2-40B4-BE49-F238E27FC236}">
                <a16:creationId xmlns:a16="http://schemas.microsoft.com/office/drawing/2014/main" id="{87CD587B-BE20-2867-E856-9F82B5FDE9AB}"/>
              </a:ext>
            </a:extLst>
          </p:cNvPr>
          <p:cNvSpPr txBox="1"/>
          <p:nvPr/>
        </p:nvSpPr>
        <p:spPr>
          <a:xfrm>
            <a:off x="2116277" y="2427459"/>
            <a:ext cx="4184159" cy="307777"/>
          </a:xfrm>
          <a:prstGeom prst="rect">
            <a:avLst/>
          </a:prstGeom>
          <a:noFill/>
        </p:spPr>
        <p:txBody>
          <a:bodyPr wrap="none" rtlCol="0">
            <a:spAutoFit/>
          </a:bodyPr>
          <a:lstStyle/>
          <a:p>
            <a:r>
              <a:rPr lang="tr-TR" sz="1400" b="1" dirty="0" err="1">
                <a:cs typeface="Calibri" panose="020F0502020204030204" pitchFamily="34" charset="0"/>
              </a:rPr>
              <a:t>Include</a:t>
            </a:r>
            <a:r>
              <a:rPr lang="tr-TR" sz="1400" b="1" dirty="0">
                <a:cs typeface="Calibri" panose="020F0502020204030204" pitchFamily="34" charset="0"/>
              </a:rPr>
              <a:t> Hazelcast into your Project </a:t>
            </a:r>
            <a:r>
              <a:rPr lang="tr-TR" sz="1400" b="1" dirty="0" err="1">
                <a:cs typeface="Calibri" panose="020F0502020204030204" pitchFamily="34" charset="0"/>
              </a:rPr>
              <a:t>using</a:t>
            </a:r>
            <a:r>
              <a:rPr lang="tr-TR" sz="1400" b="1" dirty="0">
                <a:cs typeface="Calibri" panose="020F0502020204030204" pitchFamily="34" charset="0"/>
              </a:rPr>
              <a:t> </a:t>
            </a:r>
            <a:r>
              <a:rPr lang="tr-TR" sz="1400" b="1" dirty="0" err="1">
                <a:cs typeface="Calibri" panose="020F0502020204030204" pitchFamily="34" charset="0"/>
              </a:rPr>
              <a:t>Maven</a:t>
            </a:r>
            <a:endParaRPr lang="tr-TR" sz="1400" b="1" dirty="0">
              <a:cs typeface="Calibri" panose="020F0502020204030204" pitchFamily="34" charset="0"/>
            </a:endParaRPr>
          </a:p>
        </p:txBody>
      </p:sp>
      <p:sp>
        <p:nvSpPr>
          <p:cNvPr id="10" name="Rectangle 4">
            <a:extLst>
              <a:ext uri="{FF2B5EF4-FFF2-40B4-BE49-F238E27FC236}">
                <a16:creationId xmlns:a16="http://schemas.microsoft.com/office/drawing/2014/main" id="{DB88FE66-4D76-3416-2EB6-FB413CE4F996}"/>
              </a:ext>
            </a:extLst>
          </p:cNvPr>
          <p:cNvSpPr>
            <a:spLocks noChangeArrowheads="1"/>
          </p:cNvSpPr>
          <p:nvPr/>
        </p:nvSpPr>
        <p:spPr bwMode="auto">
          <a:xfrm>
            <a:off x="2225987" y="4899106"/>
            <a:ext cx="2337178" cy="561632"/>
          </a:xfrm>
          <a:prstGeom prst="rect">
            <a:avLst/>
          </a:prstGeom>
          <a:solidFill>
            <a:srgbClr val="E9E9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200" b="0" i="0" u="none" strike="noStrike" cap="none" normalizeH="0" baseline="0" dirty="0" err="1">
                <a:ln>
                  <a:noFill/>
                </a:ln>
                <a:solidFill>
                  <a:srgbClr val="626A7F"/>
                </a:solidFill>
                <a:effectLst/>
                <a:latin typeface="Inconsolata" pitchFamily="1" charset="-94"/>
              </a:rPr>
              <a:t>import</a:t>
            </a:r>
            <a:r>
              <a:rPr kumimoji="0" lang="tr-TR" altLang="tr-TR" sz="1200" b="0" i="0" u="none" strike="noStrike" cap="none" normalizeH="0" baseline="0" dirty="0">
                <a:ln>
                  <a:noFill/>
                </a:ln>
                <a:solidFill>
                  <a:srgbClr val="626A7F"/>
                </a:solidFill>
                <a:effectLst/>
                <a:latin typeface="Inconsolata" pitchFamily="1" charset="-94"/>
              </a:rPr>
              <a:t> </a:t>
            </a:r>
            <a:r>
              <a:rPr kumimoji="0" lang="tr-TR" altLang="tr-TR" sz="1200" b="0" i="0" u="none" strike="noStrike" cap="none" normalizeH="0" baseline="0" dirty="0" err="1">
                <a:ln>
                  <a:noFill/>
                </a:ln>
                <a:solidFill>
                  <a:srgbClr val="626A7F"/>
                </a:solidFill>
                <a:effectLst/>
                <a:latin typeface="Inconsolata" pitchFamily="1" charset="-94"/>
              </a:rPr>
              <a:t>com.hazelcast.core</a:t>
            </a:r>
            <a:r>
              <a:rPr kumimoji="0" lang="tr-TR" altLang="tr-TR" sz="1200" b="0" i="0" u="none" strike="noStrike" cap="none" normalizeH="0" baseline="0" dirty="0">
                <a:ln>
                  <a:noFill/>
                </a:ln>
                <a:solidFill>
                  <a:srgbClr val="626A7F"/>
                </a:solidFill>
                <a:effectLst/>
                <a:latin typeface="Inconsolata" pitchFamily="1" charset="-94"/>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200" b="0" i="0" u="none" strike="noStrike" cap="none" normalizeH="0" baseline="0" dirty="0" err="1">
                <a:ln>
                  <a:noFill/>
                </a:ln>
                <a:solidFill>
                  <a:srgbClr val="626A7F"/>
                </a:solidFill>
                <a:effectLst/>
                <a:latin typeface="Inconsolata" pitchFamily="1" charset="-94"/>
              </a:rPr>
              <a:t>import</a:t>
            </a:r>
            <a:r>
              <a:rPr kumimoji="0" lang="tr-TR" altLang="tr-TR" sz="1200" b="0" i="0" u="none" strike="noStrike" cap="none" normalizeH="0" baseline="0" dirty="0">
                <a:ln>
                  <a:noFill/>
                </a:ln>
                <a:solidFill>
                  <a:srgbClr val="626A7F"/>
                </a:solidFill>
                <a:effectLst/>
                <a:latin typeface="Inconsolata" pitchFamily="1" charset="-94"/>
              </a:rPr>
              <a:t> </a:t>
            </a:r>
            <a:r>
              <a:rPr kumimoji="0" lang="tr-TR" altLang="tr-TR" sz="1200" b="0" i="0" u="none" strike="noStrike" cap="none" normalizeH="0" baseline="0" dirty="0" err="1">
                <a:ln>
                  <a:noFill/>
                </a:ln>
                <a:solidFill>
                  <a:srgbClr val="626A7F"/>
                </a:solidFill>
                <a:effectLst/>
                <a:latin typeface="Inconsolata" pitchFamily="1" charset="-94"/>
              </a:rPr>
              <a:t>com.hazelcast.config</a:t>
            </a:r>
            <a:r>
              <a:rPr kumimoji="0" lang="tr-TR" altLang="tr-TR" sz="1200" b="0" i="0" u="none" strike="noStrike" cap="none" normalizeH="0" baseline="0" dirty="0">
                <a:ln>
                  <a:noFill/>
                </a:ln>
                <a:solidFill>
                  <a:srgbClr val="626A7F"/>
                </a:solidFill>
                <a:effectLst/>
                <a:latin typeface="Inconsolata" pitchFamily="1" charset="-94"/>
              </a:rPr>
              <a:t>.*;</a:t>
            </a: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11" name="Metin kutusu 10">
            <a:extLst>
              <a:ext uri="{FF2B5EF4-FFF2-40B4-BE49-F238E27FC236}">
                <a16:creationId xmlns:a16="http://schemas.microsoft.com/office/drawing/2014/main" id="{E93394DC-C273-D3A2-9330-9EFE46795AF4}"/>
              </a:ext>
            </a:extLst>
          </p:cNvPr>
          <p:cNvSpPr txBox="1"/>
          <p:nvPr/>
        </p:nvSpPr>
        <p:spPr>
          <a:xfrm>
            <a:off x="2116277" y="4442343"/>
            <a:ext cx="771750" cy="307777"/>
          </a:xfrm>
          <a:prstGeom prst="rect">
            <a:avLst/>
          </a:prstGeom>
          <a:noFill/>
        </p:spPr>
        <p:txBody>
          <a:bodyPr wrap="none" rtlCol="0">
            <a:spAutoFit/>
          </a:bodyPr>
          <a:lstStyle/>
          <a:p>
            <a:r>
              <a:rPr lang="tr-TR" sz="1400" b="1" dirty="0" err="1">
                <a:cs typeface="Calibri" panose="020F0502020204030204" pitchFamily="34" charset="0"/>
              </a:rPr>
              <a:t>import</a:t>
            </a:r>
            <a:endParaRPr lang="tr-TR" sz="1400" b="1" dirty="0">
              <a:cs typeface="Calibri" panose="020F0502020204030204" pitchFamily="34" charset="0"/>
            </a:endParaRPr>
          </a:p>
        </p:txBody>
      </p:sp>
      <p:sp>
        <p:nvSpPr>
          <p:cNvPr id="12" name="Rectangle 5">
            <a:extLst>
              <a:ext uri="{FF2B5EF4-FFF2-40B4-BE49-F238E27FC236}">
                <a16:creationId xmlns:a16="http://schemas.microsoft.com/office/drawing/2014/main" id="{7885C15A-A14F-CA69-9EAE-B30DEFBD1497}"/>
              </a:ext>
            </a:extLst>
          </p:cNvPr>
          <p:cNvSpPr>
            <a:spLocks noChangeArrowheads="1"/>
          </p:cNvSpPr>
          <p:nvPr/>
        </p:nvSpPr>
        <p:spPr bwMode="auto">
          <a:xfrm>
            <a:off x="6695980" y="3318729"/>
            <a:ext cx="5030223" cy="561632"/>
          </a:xfrm>
          <a:prstGeom prst="rect">
            <a:avLst/>
          </a:prstGeom>
          <a:solidFill>
            <a:srgbClr val="E9E9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200" b="0" i="0" u="none" strike="noStrike" cap="none" normalizeH="0" baseline="0" dirty="0" err="1">
                <a:ln>
                  <a:noFill/>
                </a:ln>
                <a:solidFill>
                  <a:srgbClr val="626A7F"/>
                </a:solidFill>
                <a:effectLst/>
                <a:latin typeface="Inconsolata" pitchFamily="1" charset="-94"/>
              </a:rPr>
              <a:t>Config</a:t>
            </a:r>
            <a:r>
              <a:rPr kumimoji="0" lang="tr-TR" altLang="tr-TR" sz="1200" b="0" i="0" u="none" strike="noStrike" cap="none" normalizeH="0" baseline="0" dirty="0">
                <a:ln>
                  <a:noFill/>
                </a:ln>
                <a:solidFill>
                  <a:srgbClr val="626A7F"/>
                </a:solidFill>
                <a:effectLst/>
                <a:latin typeface="Inconsolata" pitchFamily="1" charset="-94"/>
              </a:rPr>
              <a:t> </a:t>
            </a:r>
            <a:r>
              <a:rPr kumimoji="0" lang="tr-TR" altLang="tr-TR" sz="1200" b="0" i="0" u="none" strike="noStrike" cap="none" normalizeH="0" baseline="0" dirty="0" err="1">
                <a:ln>
                  <a:noFill/>
                </a:ln>
                <a:solidFill>
                  <a:srgbClr val="626A7F"/>
                </a:solidFill>
                <a:effectLst/>
                <a:latin typeface="Inconsolata" pitchFamily="1" charset="-94"/>
              </a:rPr>
              <a:t>cfg</a:t>
            </a:r>
            <a:r>
              <a:rPr kumimoji="0" lang="tr-TR" altLang="tr-TR" sz="1200" b="0" i="0" u="none" strike="noStrike" cap="none" normalizeH="0" baseline="0" dirty="0">
                <a:ln>
                  <a:noFill/>
                </a:ln>
                <a:solidFill>
                  <a:srgbClr val="626A7F"/>
                </a:solidFill>
                <a:effectLst/>
                <a:latin typeface="Inconsolata" pitchFamily="1" charset="-94"/>
              </a:rPr>
              <a:t> = </a:t>
            </a:r>
            <a:r>
              <a:rPr kumimoji="0" lang="tr-TR" altLang="tr-TR" sz="1200" b="0" i="0" u="none" strike="noStrike" cap="none" normalizeH="0" baseline="0" dirty="0" err="1">
                <a:ln>
                  <a:noFill/>
                </a:ln>
                <a:solidFill>
                  <a:srgbClr val="626A7F"/>
                </a:solidFill>
                <a:effectLst/>
                <a:latin typeface="Inconsolata" pitchFamily="1" charset="-94"/>
              </a:rPr>
              <a:t>new</a:t>
            </a:r>
            <a:r>
              <a:rPr kumimoji="0" lang="tr-TR" altLang="tr-TR" sz="1200" b="0" i="0" u="none" strike="noStrike" cap="none" normalizeH="0" baseline="0" dirty="0">
                <a:ln>
                  <a:noFill/>
                </a:ln>
                <a:solidFill>
                  <a:srgbClr val="626A7F"/>
                </a:solidFill>
                <a:effectLst/>
                <a:latin typeface="Inconsolata" pitchFamily="1" charset="-94"/>
              </a:rPr>
              <a:t> </a:t>
            </a:r>
            <a:r>
              <a:rPr kumimoji="0" lang="tr-TR" altLang="tr-TR" sz="1200" b="0" i="0" u="none" strike="noStrike" cap="none" normalizeH="0" baseline="0" dirty="0" err="1">
                <a:ln>
                  <a:noFill/>
                </a:ln>
                <a:solidFill>
                  <a:srgbClr val="626A7F"/>
                </a:solidFill>
                <a:effectLst/>
                <a:latin typeface="Inconsolata" pitchFamily="1" charset="-94"/>
              </a:rPr>
              <a:t>Config</a:t>
            </a:r>
            <a:r>
              <a:rPr kumimoji="0" lang="tr-TR" altLang="tr-TR" sz="1200" b="0" i="0" u="none" strike="noStrike" cap="none" normalizeH="0" baseline="0" dirty="0">
                <a:ln>
                  <a:noFill/>
                </a:ln>
                <a:solidFill>
                  <a:srgbClr val="626A7F"/>
                </a:solidFill>
                <a:effectLst/>
                <a:latin typeface="Inconsolata" pitchFamily="1" charset="-94"/>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200" b="0" i="0" u="none" strike="noStrike" cap="none" normalizeH="0" baseline="0" dirty="0" err="1">
                <a:ln>
                  <a:noFill/>
                </a:ln>
                <a:solidFill>
                  <a:srgbClr val="626A7F"/>
                </a:solidFill>
                <a:effectLst/>
                <a:latin typeface="Inconsolata" pitchFamily="1" charset="-94"/>
              </a:rPr>
              <a:t>HazelcastInstance</a:t>
            </a:r>
            <a:r>
              <a:rPr kumimoji="0" lang="tr-TR" altLang="tr-TR" sz="1200" b="0" i="0" u="none" strike="noStrike" cap="none" normalizeH="0" baseline="0" dirty="0">
                <a:ln>
                  <a:noFill/>
                </a:ln>
                <a:solidFill>
                  <a:srgbClr val="626A7F"/>
                </a:solidFill>
                <a:effectLst/>
                <a:latin typeface="Inconsolata" pitchFamily="1" charset="-94"/>
              </a:rPr>
              <a:t> </a:t>
            </a:r>
            <a:r>
              <a:rPr kumimoji="0" lang="tr-TR" altLang="tr-TR" sz="1200" b="0" i="0" u="none" strike="noStrike" cap="none" normalizeH="0" baseline="0" dirty="0" err="1">
                <a:ln>
                  <a:noFill/>
                </a:ln>
                <a:solidFill>
                  <a:srgbClr val="626A7F"/>
                </a:solidFill>
                <a:effectLst/>
                <a:latin typeface="Inconsolata" pitchFamily="1" charset="-94"/>
              </a:rPr>
              <a:t>instance</a:t>
            </a:r>
            <a:r>
              <a:rPr kumimoji="0" lang="tr-TR" altLang="tr-TR" sz="1200" b="0" i="0" u="none" strike="noStrike" cap="none" normalizeH="0" baseline="0" dirty="0">
                <a:ln>
                  <a:noFill/>
                </a:ln>
                <a:solidFill>
                  <a:srgbClr val="626A7F"/>
                </a:solidFill>
                <a:effectLst/>
                <a:latin typeface="Inconsolata" pitchFamily="1" charset="-94"/>
              </a:rPr>
              <a:t> = </a:t>
            </a:r>
            <a:r>
              <a:rPr kumimoji="0" lang="tr-TR" altLang="tr-TR" sz="1200" b="0" i="0" u="none" strike="noStrike" cap="none" normalizeH="0" baseline="0" dirty="0" err="1">
                <a:ln>
                  <a:noFill/>
                </a:ln>
                <a:solidFill>
                  <a:srgbClr val="626A7F"/>
                </a:solidFill>
                <a:effectLst/>
                <a:latin typeface="Inconsolata" pitchFamily="1" charset="-94"/>
              </a:rPr>
              <a:t>Hazelcast.newHazelcastInstance</a:t>
            </a:r>
            <a:r>
              <a:rPr kumimoji="0" lang="tr-TR" altLang="tr-TR" sz="1200" b="0" i="0" u="none" strike="noStrike" cap="none" normalizeH="0" baseline="0" dirty="0">
                <a:ln>
                  <a:noFill/>
                </a:ln>
                <a:solidFill>
                  <a:srgbClr val="626A7F"/>
                </a:solidFill>
                <a:effectLst/>
                <a:latin typeface="Inconsolata" pitchFamily="1" charset="-94"/>
              </a:rPr>
              <a:t>(</a:t>
            </a:r>
            <a:r>
              <a:rPr kumimoji="0" lang="tr-TR" altLang="tr-TR" sz="1200" b="0" i="0" u="none" strike="noStrike" cap="none" normalizeH="0" baseline="0" dirty="0" err="1">
                <a:ln>
                  <a:noFill/>
                </a:ln>
                <a:solidFill>
                  <a:srgbClr val="626A7F"/>
                </a:solidFill>
                <a:effectLst/>
                <a:latin typeface="Inconsolata" pitchFamily="1" charset="-94"/>
              </a:rPr>
              <a:t>cfg</a:t>
            </a:r>
            <a:r>
              <a:rPr kumimoji="0" lang="tr-TR" altLang="tr-TR" sz="1200" b="0" i="0" u="none" strike="noStrike" cap="none" normalizeH="0" baseline="0" dirty="0">
                <a:ln>
                  <a:noFill/>
                </a:ln>
                <a:solidFill>
                  <a:srgbClr val="626A7F"/>
                </a:solidFill>
                <a:effectLst/>
                <a:latin typeface="Inconsolata" pitchFamily="1" charset="-94"/>
              </a:rPr>
              <a:t>);</a:t>
            </a: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13" name="Metin kutusu 12">
            <a:extLst>
              <a:ext uri="{FF2B5EF4-FFF2-40B4-BE49-F238E27FC236}">
                <a16:creationId xmlns:a16="http://schemas.microsoft.com/office/drawing/2014/main" id="{2B6717C1-2798-8A04-DF2A-13053CB26CD2}"/>
              </a:ext>
            </a:extLst>
          </p:cNvPr>
          <p:cNvSpPr txBox="1"/>
          <p:nvPr/>
        </p:nvSpPr>
        <p:spPr>
          <a:xfrm>
            <a:off x="6618866" y="2950679"/>
            <a:ext cx="2245166" cy="307777"/>
          </a:xfrm>
          <a:prstGeom prst="rect">
            <a:avLst/>
          </a:prstGeom>
          <a:noFill/>
        </p:spPr>
        <p:txBody>
          <a:bodyPr wrap="none" rtlCol="0">
            <a:spAutoFit/>
          </a:bodyPr>
          <a:lstStyle/>
          <a:p>
            <a:r>
              <a:rPr lang="tr-TR" sz="1400" b="1" dirty="0" err="1">
                <a:cs typeface="Calibri" panose="020F0502020204030204" pitchFamily="34" charset="0"/>
              </a:rPr>
              <a:t>Use</a:t>
            </a:r>
            <a:r>
              <a:rPr lang="tr-TR" sz="1400" b="1" dirty="0">
                <a:cs typeface="Calibri" panose="020F0502020204030204" pitchFamily="34" charset="0"/>
              </a:rPr>
              <a:t> </a:t>
            </a:r>
            <a:r>
              <a:rPr lang="tr-TR" sz="1400" b="1" dirty="0" err="1">
                <a:cs typeface="Calibri" panose="020F0502020204030204" pitchFamily="34" charset="0"/>
              </a:rPr>
              <a:t>wherever</a:t>
            </a:r>
            <a:r>
              <a:rPr lang="tr-TR" sz="1400" b="1" dirty="0">
                <a:cs typeface="Calibri" panose="020F0502020204030204" pitchFamily="34" charset="0"/>
              </a:rPr>
              <a:t> </a:t>
            </a:r>
            <a:r>
              <a:rPr lang="tr-TR" sz="1400" b="1" dirty="0" err="1">
                <a:cs typeface="Calibri" panose="020F0502020204030204" pitchFamily="34" charset="0"/>
              </a:rPr>
              <a:t>you</a:t>
            </a:r>
            <a:r>
              <a:rPr lang="tr-TR" sz="1400" b="1" dirty="0">
                <a:cs typeface="Calibri" panose="020F0502020204030204" pitchFamily="34" charset="0"/>
              </a:rPr>
              <a:t> </a:t>
            </a:r>
            <a:r>
              <a:rPr lang="tr-TR" sz="1400" b="1" dirty="0" err="1">
                <a:cs typeface="Calibri" panose="020F0502020204030204" pitchFamily="34" charset="0"/>
              </a:rPr>
              <a:t>want</a:t>
            </a:r>
            <a:r>
              <a:rPr lang="tr-TR" sz="1400" b="1" dirty="0">
                <a:cs typeface="Calibri" panose="020F0502020204030204" pitchFamily="34" charset="0"/>
              </a:rPr>
              <a:t> !</a:t>
            </a:r>
          </a:p>
        </p:txBody>
      </p:sp>
      <p:sp>
        <p:nvSpPr>
          <p:cNvPr id="14" name="Rectangle 6">
            <a:extLst>
              <a:ext uri="{FF2B5EF4-FFF2-40B4-BE49-F238E27FC236}">
                <a16:creationId xmlns:a16="http://schemas.microsoft.com/office/drawing/2014/main" id="{9306631D-9424-6B68-7770-47B30FDE090C}"/>
              </a:ext>
            </a:extLst>
          </p:cNvPr>
          <p:cNvSpPr>
            <a:spLocks noChangeArrowheads="1"/>
          </p:cNvSpPr>
          <p:nvPr/>
        </p:nvSpPr>
        <p:spPr bwMode="auto">
          <a:xfrm>
            <a:off x="6695980" y="4806773"/>
            <a:ext cx="4308872" cy="746298"/>
          </a:xfrm>
          <a:prstGeom prst="rect">
            <a:avLst/>
          </a:prstGeom>
          <a:solidFill>
            <a:srgbClr val="E9E9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200" b="0" i="0" u="none" strike="noStrike" cap="none" normalizeH="0" baseline="0" dirty="0">
                <a:ln>
                  <a:noFill/>
                </a:ln>
                <a:solidFill>
                  <a:srgbClr val="626A7F"/>
                </a:solidFill>
                <a:effectLst/>
                <a:latin typeface="Inconsolata" pitchFamily="1" charset="-94"/>
              </a:rPr>
              <a:t>Map&lt;</a:t>
            </a:r>
            <a:r>
              <a:rPr kumimoji="0" lang="tr-TR" altLang="tr-TR" sz="1200" b="0" i="0" u="none" strike="noStrike" cap="none" normalizeH="0" baseline="0" dirty="0" err="1">
                <a:ln>
                  <a:noFill/>
                </a:ln>
                <a:solidFill>
                  <a:srgbClr val="626A7F"/>
                </a:solidFill>
                <a:effectLst/>
                <a:latin typeface="Inconsolata" pitchFamily="1" charset="-94"/>
              </a:rPr>
              <a:t>Integer</a:t>
            </a:r>
            <a:r>
              <a:rPr kumimoji="0" lang="tr-TR" altLang="tr-TR" sz="1200" b="0" i="0" u="none" strike="noStrike" cap="none" normalizeH="0" baseline="0" dirty="0">
                <a:ln>
                  <a:noFill/>
                </a:ln>
                <a:solidFill>
                  <a:srgbClr val="626A7F"/>
                </a:solidFill>
                <a:effectLst/>
                <a:latin typeface="Inconsolata" pitchFamily="1" charset="-94"/>
              </a:rPr>
              <a:t>, </a:t>
            </a:r>
            <a:r>
              <a:rPr kumimoji="0" lang="tr-TR" altLang="tr-TR" sz="1200" b="0" i="0" u="none" strike="noStrike" cap="none" normalizeH="0" baseline="0" dirty="0" err="1">
                <a:ln>
                  <a:noFill/>
                </a:ln>
                <a:solidFill>
                  <a:srgbClr val="626A7F"/>
                </a:solidFill>
                <a:effectLst/>
                <a:latin typeface="Inconsolata" pitchFamily="1" charset="-94"/>
              </a:rPr>
              <a:t>String</a:t>
            </a:r>
            <a:r>
              <a:rPr kumimoji="0" lang="tr-TR" altLang="tr-TR" sz="1200" b="0" i="0" u="none" strike="noStrike" cap="none" normalizeH="0" baseline="0" dirty="0">
                <a:ln>
                  <a:noFill/>
                </a:ln>
                <a:solidFill>
                  <a:srgbClr val="626A7F"/>
                </a:solidFill>
                <a:effectLst/>
                <a:latin typeface="Inconsolata" pitchFamily="1" charset="-94"/>
              </a:rPr>
              <a:t>&gt; </a:t>
            </a:r>
            <a:r>
              <a:rPr kumimoji="0" lang="tr-TR" altLang="tr-TR" sz="1200" b="0" i="0" u="none" strike="noStrike" cap="none" normalizeH="0" baseline="0" dirty="0" err="1">
                <a:ln>
                  <a:noFill/>
                </a:ln>
                <a:solidFill>
                  <a:srgbClr val="626A7F"/>
                </a:solidFill>
                <a:effectLst/>
                <a:latin typeface="Inconsolata" pitchFamily="1" charset="-94"/>
              </a:rPr>
              <a:t>mapKisi</a:t>
            </a:r>
            <a:r>
              <a:rPr kumimoji="0" lang="tr-TR" altLang="tr-TR" sz="1200" b="0" i="0" u="none" strike="noStrike" cap="none" normalizeH="0" baseline="0" dirty="0">
                <a:ln>
                  <a:noFill/>
                </a:ln>
                <a:solidFill>
                  <a:srgbClr val="626A7F"/>
                </a:solidFill>
                <a:effectLst/>
                <a:latin typeface="Inconsolata" pitchFamily="1" charset="-94"/>
              </a:rPr>
              <a:t> = </a:t>
            </a:r>
            <a:r>
              <a:rPr kumimoji="0" lang="tr-TR" altLang="tr-TR" sz="1200" b="0" i="0" u="none" strike="noStrike" cap="none" normalizeH="0" baseline="0" dirty="0" err="1">
                <a:ln>
                  <a:noFill/>
                </a:ln>
                <a:solidFill>
                  <a:srgbClr val="626A7F"/>
                </a:solidFill>
                <a:effectLst/>
                <a:latin typeface="Inconsolata" pitchFamily="1" charset="-94"/>
              </a:rPr>
              <a:t>instance.getMap</a:t>
            </a:r>
            <a:r>
              <a:rPr kumimoji="0" lang="tr-TR" altLang="tr-TR" sz="1200" b="0" i="0" u="none" strike="noStrike" cap="none" normalizeH="0" baseline="0" dirty="0">
                <a:ln>
                  <a:noFill/>
                </a:ln>
                <a:solidFill>
                  <a:srgbClr val="626A7F"/>
                </a:solidFill>
                <a:effectLst/>
                <a:latin typeface="Inconsolata" pitchFamily="1" charset="-94"/>
              </a:rPr>
              <a:t>("</a:t>
            </a:r>
            <a:r>
              <a:rPr kumimoji="0" lang="tr-TR" altLang="tr-TR" sz="1200" b="0" i="0" u="none" strike="noStrike" cap="none" normalizeH="0" baseline="0" dirty="0" err="1">
                <a:ln>
                  <a:noFill/>
                </a:ln>
                <a:solidFill>
                  <a:srgbClr val="626A7F"/>
                </a:solidFill>
                <a:effectLst/>
                <a:latin typeface="Inconsolata" pitchFamily="1" charset="-94"/>
              </a:rPr>
              <a:t>kisi</a:t>
            </a:r>
            <a:r>
              <a:rPr kumimoji="0" lang="tr-TR" altLang="tr-TR" sz="1200" b="0" i="0" u="none" strike="noStrike" cap="none" normalizeH="0" baseline="0" dirty="0">
                <a:ln>
                  <a:noFill/>
                </a:ln>
                <a:solidFill>
                  <a:srgbClr val="626A7F"/>
                </a:solidFill>
                <a:effectLst/>
                <a:latin typeface="Inconsolata" pitchFamily="1" charset="-94"/>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200" b="0" i="0" u="none" strike="noStrike" cap="none" normalizeH="0" baseline="0" dirty="0" err="1">
                <a:ln>
                  <a:noFill/>
                </a:ln>
                <a:solidFill>
                  <a:srgbClr val="626A7F"/>
                </a:solidFill>
                <a:effectLst/>
                <a:latin typeface="Inconsolata" pitchFamily="1" charset="-94"/>
              </a:rPr>
              <a:t>mapKisi.put</a:t>
            </a:r>
            <a:r>
              <a:rPr kumimoji="0" lang="tr-TR" altLang="tr-TR" sz="1200" b="0" i="0" u="none" strike="noStrike" cap="none" normalizeH="0" baseline="0" dirty="0">
                <a:ln>
                  <a:noFill/>
                </a:ln>
                <a:solidFill>
                  <a:srgbClr val="626A7F"/>
                </a:solidFill>
                <a:effectLst/>
                <a:latin typeface="Inconsolata" pitchFamily="1" charset="-94"/>
              </a:rPr>
              <a:t>(1, "Burak");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200" b="0" i="0" u="none" strike="noStrike" cap="none" normalizeH="0" baseline="0" dirty="0" err="1">
                <a:ln>
                  <a:noFill/>
                </a:ln>
                <a:solidFill>
                  <a:srgbClr val="626A7F"/>
                </a:solidFill>
                <a:effectLst/>
                <a:latin typeface="Inconsolata" pitchFamily="1" charset="-94"/>
              </a:rPr>
              <a:t>mapKisi.put</a:t>
            </a:r>
            <a:r>
              <a:rPr kumimoji="0" lang="tr-TR" altLang="tr-TR" sz="1200" b="0" i="0" u="none" strike="noStrike" cap="none" normalizeH="0" baseline="0" dirty="0">
                <a:ln>
                  <a:noFill/>
                </a:ln>
                <a:solidFill>
                  <a:srgbClr val="626A7F"/>
                </a:solidFill>
                <a:effectLst/>
                <a:latin typeface="Inconsolata" pitchFamily="1" charset="-94"/>
              </a:rPr>
              <a:t>(2, "Ahmet");</a:t>
            </a: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15" name="Metin kutusu 14">
            <a:extLst>
              <a:ext uri="{FF2B5EF4-FFF2-40B4-BE49-F238E27FC236}">
                <a16:creationId xmlns:a16="http://schemas.microsoft.com/office/drawing/2014/main" id="{B9CF9590-A9AF-3A7A-A28B-41600538A6A0}"/>
              </a:ext>
            </a:extLst>
          </p:cNvPr>
          <p:cNvSpPr txBox="1"/>
          <p:nvPr/>
        </p:nvSpPr>
        <p:spPr>
          <a:xfrm>
            <a:off x="6618866" y="4348876"/>
            <a:ext cx="2245166" cy="307777"/>
          </a:xfrm>
          <a:prstGeom prst="rect">
            <a:avLst/>
          </a:prstGeom>
          <a:noFill/>
        </p:spPr>
        <p:txBody>
          <a:bodyPr wrap="none" rtlCol="0">
            <a:spAutoFit/>
          </a:bodyPr>
          <a:lstStyle/>
          <a:p>
            <a:r>
              <a:rPr lang="tr-TR" sz="1400" b="1" dirty="0" err="1">
                <a:cs typeface="Calibri" panose="020F0502020204030204" pitchFamily="34" charset="0"/>
              </a:rPr>
              <a:t>Use</a:t>
            </a:r>
            <a:r>
              <a:rPr lang="tr-TR" sz="1400" b="1" dirty="0">
                <a:cs typeface="Calibri" panose="020F0502020204030204" pitchFamily="34" charset="0"/>
              </a:rPr>
              <a:t> </a:t>
            </a:r>
            <a:r>
              <a:rPr lang="tr-TR" sz="1400" b="1" dirty="0" err="1">
                <a:cs typeface="Calibri" panose="020F0502020204030204" pitchFamily="34" charset="0"/>
              </a:rPr>
              <a:t>wherever</a:t>
            </a:r>
            <a:r>
              <a:rPr lang="tr-TR" sz="1400" b="1" dirty="0">
                <a:cs typeface="Calibri" panose="020F0502020204030204" pitchFamily="34" charset="0"/>
              </a:rPr>
              <a:t> </a:t>
            </a:r>
            <a:r>
              <a:rPr lang="tr-TR" sz="1400" b="1" dirty="0" err="1">
                <a:cs typeface="Calibri" panose="020F0502020204030204" pitchFamily="34" charset="0"/>
              </a:rPr>
              <a:t>you</a:t>
            </a:r>
            <a:r>
              <a:rPr lang="tr-TR" sz="1400" b="1" dirty="0">
                <a:cs typeface="Calibri" panose="020F0502020204030204" pitchFamily="34" charset="0"/>
              </a:rPr>
              <a:t> </a:t>
            </a:r>
            <a:r>
              <a:rPr lang="tr-TR" sz="1400" b="1" dirty="0" err="1">
                <a:cs typeface="Calibri" panose="020F0502020204030204" pitchFamily="34" charset="0"/>
              </a:rPr>
              <a:t>want</a:t>
            </a:r>
            <a:r>
              <a:rPr lang="tr-TR" sz="1400" b="1" dirty="0">
                <a:cs typeface="Calibri" panose="020F0502020204030204" pitchFamily="34" charset="0"/>
              </a:rPr>
              <a:t> !</a:t>
            </a:r>
          </a:p>
        </p:txBody>
      </p:sp>
      <p:pic>
        <p:nvPicPr>
          <p:cNvPr id="3" name="Resim 2">
            <a:extLst>
              <a:ext uri="{FF2B5EF4-FFF2-40B4-BE49-F238E27FC236}">
                <a16:creationId xmlns:a16="http://schemas.microsoft.com/office/drawing/2014/main" id="{C15CDAB5-B904-D88C-2668-59B01849B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9444" y="6360577"/>
            <a:ext cx="1753861" cy="237812"/>
          </a:xfrm>
          <a:prstGeom prst="rect">
            <a:avLst/>
          </a:prstGeom>
        </p:spPr>
      </p:pic>
      <p:pic>
        <p:nvPicPr>
          <p:cNvPr id="4" name="Resim 3">
            <a:extLst>
              <a:ext uri="{FF2B5EF4-FFF2-40B4-BE49-F238E27FC236}">
                <a16:creationId xmlns:a16="http://schemas.microsoft.com/office/drawing/2014/main" id="{36E64FEA-74E7-E508-9356-F25C0C516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42" y="6059769"/>
            <a:ext cx="1352558" cy="548334"/>
          </a:xfrm>
          <a:prstGeom prst="rect">
            <a:avLst/>
          </a:prstGeom>
        </p:spPr>
      </p:pic>
    </p:spTree>
    <p:extLst>
      <p:ext uri="{BB962C8B-B14F-4D97-AF65-F5344CB8AC3E}">
        <p14:creationId xmlns:p14="http://schemas.microsoft.com/office/powerpoint/2010/main" val="28598102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Başlık 1">
            <a:extLst>
              <a:ext uri="{FF2B5EF4-FFF2-40B4-BE49-F238E27FC236}">
                <a16:creationId xmlns:a16="http://schemas.microsoft.com/office/drawing/2014/main" id="{9CA0633D-59CE-E1B8-B11B-B28CC0C7EAED}"/>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tr-TR" dirty="0" err="1">
                <a:solidFill>
                  <a:schemeClr val="tx1"/>
                </a:solidFill>
              </a:rPr>
              <a:t>References</a:t>
            </a:r>
            <a:endParaRPr lang="tr-TR" dirty="0">
              <a:solidFill>
                <a:schemeClr val="tx1"/>
              </a:solidFill>
            </a:endParaRPr>
          </a:p>
        </p:txBody>
      </p:sp>
      <p:sp>
        <p:nvSpPr>
          <p:cNvPr id="3" name="İçerik Yer Tutucusu 2">
            <a:extLst>
              <a:ext uri="{FF2B5EF4-FFF2-40B4-BE49-F238E27FC236}">
                <a16:creationId xmlns:a16="http://schemas.microsoft.com/office/drawing/2014/main" id="{DD393F95-8343-74C9-82BA-ED29442389CB}"/>
              </a:ext>
            </a:extLst>
          </p:cNvPr>
          <p:cNvSpPr>
            <a:spLocks noGrp="1"/>
          </p:cNvSpPr>
          <p:nvPr>
            <p:ph idx="1"/>
          </p:nvPr>
        </p:nvSpPr>
        <p:spPr>
          <a:xfrm>
            <a:off x="2231136" y="2638044"/>
            <a:ext cx="7729728" cy="3101983"/>
          </a:xfrm>
        </p:spPr>
        <p:txBody>
          <a:bodyPr>
            <a:normAutofit/>
          </a:bodyPr>
          <a:lstStyle/>
          <a:p>
            <a:r>
              <a:rPr lang="tr-TR" dirty="0">
                <a:hlinkClick r:id="rId2"/>
              </a:rPr>
              <a:t>https://docs.hazelcast.com/imdg/4.2/overview/what-is-imdg</a:t>
            </a:r>
            <a:endParaRPr lang="tr-TR" dirty="0"/>
          </a:p>
          <a:p>
            <a:r>
              <a:rPr lang="tr-TR" dirty="0">
                <a:hlinkClick r:id="rId3"/>
              </a:rPr>
              <a:t>https://tr.wikipedia.org/wiki/Hazelcast</a:t>
            </a:r>
            <a:endParaRPr lang="tr-TR" dirty="0"/>
          </a:p>
          <a:p>
            <a:r>
              <a:rPr lang="tr-TR" dirty="0">
                <a:hlinkClick r:id="rId4"/>
              </a:rPr>
              <a:t>https://en.wikipedia.org/wiki/Hazelcast</a:t>
            </a:r>
            <a:endParaRPr lang="tr-TR" dirty="0"/>
          </a:p>
          <a:p>
            <a:r>
              <a:rPr lang="tr-TR" dirty="0">
                <a:hlinkClick r:id="rId5"/>
              </a:rPr>
              <a:t>https://prezi.com/l3lkzbjsphd6/hazelcast/</a:t>
            </a:r>
            <a:endParaRPr lang="tr-TR" dirty="0"/>
          </a:p>
          <a:p>
            <a:r>
              <a:rPr lang="tr-TR" dirty="0">
                <a:hlinkClick r:id="rId6"/>
              </a:rPr>
              <a:t>https://medium.com/@nurdankaya/hazelcast-7124c61fa43c</a:t>
            </a:r>
            <a:endParaRPr lang="tr-TR" dirty="0"/>
          </a:p>
          <a:p>
            <a:r>
              <a:rPr lang="tr-TR" dirty="0">
                <a:hlinkClick r:id="rId7"/>
              </a:rPr>
              <a:t>https://blog.burakkutbay.com/hazelcast-nedir.html/</a:t>
            </a:r>
            <a:endParaRPr lang="tr-TR" dirty="0"/>
          </a:p>
          <a:p>
            <a:r>
              <a:rPr lang="tr-TR" dirty="0">
                <a:hlinkClick r:id="rId8"/>
              </a:rPr>
              <a:t>https://bilgisayarkavramlari.com/2012/11/07/caching-mekanizmalari/</a:t>
            </a:r>
            <a:endParaRPr lang="tr-TR" dirty="0"/>
          </a:p>
          <a:p>
            <a:endParaRPr lang="tr-TR" dirty="0"/>
          </a:p>
        </p:txBody>
      </p:sp>
      <p:pic>
        <p:nvPicPr>
          <p:cNvPr id="4" name="Resim 3">
            <a:extLst>
              <a:ext uri="{FF2B5EF4-FFF2-40B4-BE49-F238E27FC236}">
                <a16:creationId xmlns:a16="http://schemas.microsoft.com/office/drawing/2014/main" id="{5A2B1A10-07AD-827A-E506-E4DCB7E4606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21514" y="6391604"/>
            <a:ext cx="1753861" cy="237812"/>
          </a:xfrm>
          <a:prstGeom prst="rect">
            <a:avLst/>
          </a:prstGeom>
        </p:spPr>
      </p:pic>
      <p:pic>
        <p:nvPicPr>
          <p:cNvPr id="5" name="Resim 4">
            <a:extLst>
              <a:ext uri="{FF2B5EF4-FFF2-40B4-BE49-F238E27FC236}">
                <a16:creationId xmlns:a16="http://schemas.microsoft.com/office/drawing/2014/main" id="{A34AE39C-9296-6781-E116-0440F7EB9B0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7642" y="6059769"/>
            <a:ext cx="1352558" cy="548334"/>
          </a:xfrm>
          <a:prstGeom prst="rect">
            <a:avLst/>
          </a:prstGeom>
        </p:spPr>
      </p:pic>
    </p:spTree>
    <p:extLst>
      <p:ext uri="{BB962C8B-B14F-4D97-AF65-F5344CB8AC3E}">
        <p14:creationId xmlns:p14="http://schemas.microsoft.com/office/powerpoint/2010/main" val="135446442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3" name="İçerik Yer Tutucusu 2">
            <a:extLst>
              <a:ext uri="{FF2B5EF4-FFF2-40B4-BE49-F238E27FC236}">
                <a16:creationId xmlns:a16="http://schemas.microsoft.com/office/drawing/2014/main" id="{DD393F95-8343-74C9-82BA-ED29442389CB}"/>
              </a:ext>
            </a:extLst>
          </p:cNvPr>
          <p:cNvSpPr>
            <a:spLocks noGrp="1"/>
          </p:cNvSpPr>
          <p:nvPr>
            <p:ph idx="1"/>
          </p:nvPr>
        </p:nvSpPr>
        <p:spPr>
          <a:xfrm>
            <a:off x="2069770" y="1589173"/>
            <a:ext cx="7925875" cy="3395203"/>
          </a:xfrm>
        </p:spPr>
        <p:txBody>
          <a:bodyPr>
            <a:normAutofit/>
          </a:bodyPr>
          <a:lstStyle/>
          <a:p>
            <a:pPr marL="0" indent="0">
              <a:buNone/>
            </a:pPr>
            <a:r>
              <a:rPr lang="tr-TR" sz="3200" b="1" dirty="0">
                <a:cs typeface="Calibri" panose="020F0502020204030204" pitchFamily="34" charset="0"/>
              </a:rPr>
              <a:t>Anıl Can ÖZGÖK</a:t>
            </a:r>
          </a:p>
          <a:p>
            <a:pPr marL="0" indent="0">
              <a:buNone/>
            </a:pPr>
            <a:r>
              <a:rPr lang="en-US" dirty="0"/>
              <a:t>GitHub</a:t>
            </a:r>
          </a:p>
          <a:p>
            <a:r>
              <a:rPr lang="tr-TR" dirty="0">
                <a:hlinkClick r:id="rId3"/>
              </a:rPr>
              <a:t>https://github.com/anilozgok</a:t>
            </a:r>
            <a:endParaRPr lang="tr-TR" dirty="0"/>
          </a:p>
          <a:p>
            <a:pPr marL="0" indent="0">
              <a:buNone/>
            </a:pPr>
            <a:r>
              <a:rPr lang="tr-TR" dirty="0"/>
              <a:t>LinkedIn</a:t>
            </a:r>
          </a:p>
          <a:p>
            <a:r>
              <a:rPr lang="tr-TR" dirty="0">
                <a:hlinkClick r:id="rId4"/>
              </a:rPr>
              <a:t>https://www.linkedin.com/in/anıl-can-özgök/</a:t>
            </a:r>
            <a:endParaRPr lang="tr-TR" dirty="0"/>
          </a:p>
          <a:p>
            <a:pPr marL="0" indent="0" algn="r">
              <a:buNone/>
            </a:pPr>
            <a:endParaRPr lang="tr-TR" dirty="0"/>
          </a:p>
          <a:p>
            <a:pPr marL="0" indent="0" algn="r">
              <a:buNone/>
            </a:pPr>
            <a:r>
              <a:rPr lang="tr-TR" dirty="0" err="1"/>
              <a:t>Thank</a:t>
            </a:r>
            <a:r>
              <a:rPr lang="tr-TR" dirty="0"/>
              <a:t> </a:t>
            </a:r>
            <a:r>
              <a:rPr lang="tr-TR" dirty="0" err="1"/>
              <a:t>you</a:t>
            </a:r>
            <a:r>
              <a:rPr lang="tr-TR" dirty="0"/>
              <a:t> for your time.</a:t>
            </a:r>
          </a:p>
          <a:p>
            <a:endParaRPr lang="tr-TR" dirty="0"/>
          </a:p>
        </p:txBody>
      </p:sp>
      <p:pic>
        <p:nvPicPr>
          <p:cNvPr id="2" name="Resim 1">
            <a:extLst>
              <a:ext uri="{FF2B5EF4-FFF2-40B4-BE49-F238E27FC236}">
                <a16:creationId xmlns:a16="http://schemas.microsoft.com/office/drawing/2014/main" id="{A3C1246F-83BF-E688-7349-A426C576F4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30479" y="6436427"/>
            <a:ext cx="1753861" cy="237812"/>
          </a:xfrm>
          <a:prstGeom prst="rect">
            <a:avLst/>
          </a:prstGeom>
        </p:spPr>
      </p:pic>
      <p:pic>
        <p:nvPicPr>
          <p:cNvPr id="4" name="Resim 3">
            <a:extLst>
              <a:ext uri="{FF2B5EF4-FFF2-40B4-BE49-F238E27FC236}">
                <a16:creationId xmlns:a16="http://schemas.microsoft.com/office/drawing/2014/main" id="{C45BBC9D-B52D-9B8E-5345-E653DEFD1B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642" y="6059769"/>
            <a:ext cx="1352558" cy="548334"/>
          </a:xfrm>
          <a:prstGeom prst="rect">
            <a:avLst/>
          </a:prstGeom>
        </p:spPr>
      </p:pic>
    </p:spTree>
    <p:extLst>
      <p:ext uri="{BB962C8B-B14F-4D97-AF65-F5344CB8AC3E}">
        <p14:creationId xmlns:p14="http://schemas.microsoft.com/office/powerpoint/2010/main" val="225089108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06AC72-E9D3-5C80-C7CC-AC96CCE55CE1}"/>
              </a:ext>
            </a:extLst>
          </p:cNvPr>
          <p:cNvSpPr>
            <a:spLocks noGrp="1"/>
          </p:cNvSpPr>
          <p:nvPr>
            <p:ph type="ctrTitle"/>
          </p:nvPr>
        </p:nvSpPr>
        <p:spPr>
          <a:xfrm>
            <a:off x="1600200" y="1174377"/>
            <a:ext cx="8991600" cy="1828800"/>
          </a:xfrm>
          <a:noFill/>
          <a:ln>
            <a:solidFill>
              <a:schemeClr val="tx1"/>
            </a:solidFill>
          </a:ln>
        </p:spPr>
        <p:txBody>
          <a:bodyPr>
            <a:normAutofit/>
          </a:bodyPr>
          <a:lstStyle/>
          <a:p>
            <a:r>
              <a:rPr lang="en-US" sz="3200" dirty="0">
                <a:solidFill>
                  <a:schemeClr val="tx1"/>
                </a:solidFill>
              </a:rPr>
              <a:t>Contents</a:t>
            </a:r>
          </a:p>
        </p:txBody>
      </p:sp>
      <p:sp>
        <p:nvSpPr>
          <p:cNvPr id="3" name="Alt Başlık 2">
            <a:extLst>
              <a:ext uri="{FF2B5EF4-FFF2-40B4-BE49-F238E27FC236}">
                <a16:creationId xmlns:a16="http://schemas.microsoft.com/office/drawing/2014/main" id="{BED15BDB-696E-519A-A6D4-63F4B6D4E720}"/>
              </a:ext>
            </a:extLst>
          </p:cNvPr>
          <p:cNvSpPr>
            <a:spLocks noGrp="1"/>
          </p:cNvSpPr>
          <p:nvPr>
            <p:ph type="subTitle" idx="1"/>
          </p:nvPr>
        </p:nvSpPr>
        <p:spPr>
          <a:xfrm>
            <a:off x="1798723" y="3429000"/>
            <a:ext cx="7735242" cy="2164976"/>
          </a:xfrm>
        </p:spPr>
        <p:txBody>
          <a:bodyPr>
            <a:normAutofit fontScale="92500" lnSpcReduction="10000"/>
          </a:bodyPr>
          <a:lstStyle/>
          <a:p>
            <a:pPr algn="r"/>
            <a:r>
              <a:rPr lang="en-US" sz="1400" dirty="0"/>
              <a:t>What</a:t>
            </a:r>
            <a:r>
              <a:rPr lang="tr-TR" sz="1400" dirty="0"/>
              <a:t> is IMDG?</a:t>
            </a:r>
          </a:p>
          <a:p>
            <a:pPr algn="r"/>
            <a:r>
              <a:rPr lang="tr-TR" sz="1400" dirty="0"/>
              <a:t>What is Hazelcast IMDG?</a:t>
            </a:r>
          </a:p>
          <a:p>
            <a:pPr algn="r"/>
            <a:r>
              <a:rPr lang="tr-TR" sz="1400" dirty="0"/>
              <a:t>How do Hazelcast IMDG works?</a:t>
            </a:r>
          </a:p>
          <a:p>
            <a:pPr algn="r"/>
            <a:r>
              <a:rPr lang="en-US" sz="1400" dirty="0"/>
              <a:t>Pros</a:t>
            </a:r>
            <a:r>
              <a:rPr lang="tr-TR" sz="1400" dirty="0"/>
              <a:t> </a:t>
            </a:r>
            <a:r>
              <a:rPr lang="es-US" sz="1400" dirty="0"/>
              <a:t>and</a:t>
            </a:r>
            <a:r>
              <a:rPr lang="tr-TR" sz="1400" dirty="0"/>
              <a:t> </a:t>
            </a:r>
            <a:r>
              <a:rPr lang="en-US" sz="1400" dirty="0"/>
              <a:t>Cons</a:t>
            </a:r>
          </a:p>
          <a:p>
            <a:pPr algn="r"/>
            <a:r>
              <a:rPr lang="en-US" sz="1400" dirty="0"/>
              <a:t>In</a:t>
            </a:r>
            <a:r>
              <a:rPr lang="tr-TR" sz="1400" dirty="0"/>
              <a:t> </a:t>
            </a:r>
            <a:r>
              <a:rPr lang="en-US" sz="1400" dirty="0"/>
              <a:t>which</a:t>
            </a:r>
            <a:r>
              <a:rPr lang="tr-TR" sz="1400" dirty="0"/>
              <a:t> </a:t>
            </a:r>
            <a:r>
              <a:rPr lang="en-US" sz="1400" noProof="1"/>
              <a:t>cases</a:t>
            </a:r>
            <a:r>
              <a:rPr lang="tr-TR" sz="1400" dirty="0"/>
              <a:t> </a:t>
            </a:r>
            <a:r>
              <a:rPr lang="en-US" sz="1400" dirty="0"/>
              <a:t>should</a:t>
            </a:r>
            <a:r>
              <a:rPr lang="tr-TR" sz="1400" dirty="0"/>
              <a:t> </a:t>
            </a:r>
            <a:r>
              <a:rPr lang="en-US" sz="1400" dirty="0"/>
              <a:t>we</a:t>
            </a:r>
            <a:r>
              <a:rPr lang="tr-TR" sz="1400" dirty="0"/>
              <a:t> </a:t>
            </a:r>
            <a:r>
              <a:rPr lang="en-US" sz="1400" dirty="0"/>
              <a:t>use</a:t>
            </a:r>
            <a:r>
              <a:rPr lang="tr-TR" sz="1400" dirty="0"/>
              <a:t> Hazelcast IMDG?</a:t>
            </a:r>
          </a:p>
          <a:p>
            <a:pPr algn="r"/>
            <a:r>
              <a:rPr lang="en-US" sz="1400" dirty="0"/>
              <a:t>Example</a:t>
            </a:r>
            <a:r>
              <a:rPr lang="tr-TR" sz="1400" dirty="0"/>
              <a:t> </a:t>
            </a:r>
            <a:r>
              <a:rPr lang="en-US" sz="1400" dirty="0"/>
              <a:t>usage</a:t>
            </a:r>
            <a:r>
              <a:rPr lang="tr-TR" sz="1400" dirty="0"/>
              <a:t> of Hazelcast IMDG</a:t>
            </a:r>
          </a:p>
          <a:p>
            <a:pPr algn="r"/>
            <a:r>
              <a:rPr lang="en-US" sz="1400" dirty="0"/>
              <a:t>References</a:t>
            </a:r>
          </a:p>
        </p:txBody>
      </p:sp>
      <p:pic>
        <p:nvPicPr>
          <p:cNvPr id="7" name="Resim 6">
            <a:extLst>
              <a:ext uri="{FF2B5EF4-FFF2-40B4-BE49-F238E27FC236}">
                <a16:creationId xmlns:a16="http://schemas.microsoft.com/office/drawing/2014/main" id="{5F0CA91E-57D5-6634-A4CE-4834D45E5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2565" y="6333936"/>
            <a:ext cx="2224378" cy="301610"/>
          </a:xfrm>
          <a:prstGeom prst="rect">
            <a:avLst/>
          </a:prstGeom>
        </p:spPr>
      </p:pic>
      <p:pic>
        <p:nvPicPr>
          <p:cNvPr id="9" name="Resim 8">
            <a:extLst>
              <a:ext uri="{FF2B5EF4-FFF2-40B4-BE49-F238E27FC236}">
                <a16:creationId xmlns:a16="http://schemas.microsoft.com/office/drawing/2014/main" id="{110585EB-276A-77BB-73A8-B52EA82F70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642" y="6059769"/>
            <a:ext cx="1352558" cy="548334"/>
          </a:xfrm>
          <a:prstGeom prst="rect">
            <a:avLst/>
          </a:prstGeom>
        </p:spPr>
      </p:pic>
    </p:spTree>
    <p:extLst>
      <p:ext uri="{BB962C8B-B14F-4D97-AF65-F5344CB8AC3E}">
        <p14:creationId xmlns:p14="http://schemas.microsoft.com/office/powerpoint/2010/main" val="1716957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A0633D-59CE-E1B8-B11B-B28CC0C7EAED}"/>
              </a:ext>
            </a:extLst>
          </p:cNvPr>
          <p:cNvSpPr>
            <a:spLocks noGrp="1"/>
          </p:cNvSpPr>
          <p:nvPr>
            <p:ph type="title"/>
          </p:nvPr>
        </p:nvSpPr>
        <p:spPr>
          <a:solidFill>
            <a:srgbClr val="FFFFFF">
              <a:alpha val="10000"/>
            </a:srgbClr>
          </a:solidFill>
          <a:ln>
            <a:solidFill>
              <a:schemeClr val="tx1"/>
            </a:solidFill>
          </a:ln>
        </p:spPr>
        <p:txBody>
          <a:bodyPr>
            <a:normAutofit/>
          </a:bodyPr>
          <a:lstStyle/>
          <a:p>
            <a:r>
              <a:rPr lang="en-US" dirty="0">
                <a:solidFill>
                  <a:schemeClr val="tx1"/>
                </a:solidFill>
              </a:rPr>
              <a:t>What</a:t>
            </a:r>
            <a:r>
              <a:rPr lang="tr-TR" dirty="0">
                <a:solidFill>
                  <a:schemeClr val="tx1"/>
                </a:solidFill>
              </a:rPr>
              <a:t> ıs IMDG?</a:t>
            </a:r>
          </a:p>
        </p:txBody>
      </p:sp>
      <p:sp>
        <p:nvSpPr>
          <p:cNvPr id="4" name="İçerik Yer Tutucusu 3">
            <a:extLst>
              <a:ext uri="{FF2B5EF4-FFF2-40B4-BE49-F238E27FC236}">
                <a16:creationId xmlns:a16="http://schemas.microsoft.com/office/drawing/2014/main" id="{FFA94AAE-75EE-1128-0F59-608B6BB0D0BC}"/>
              </a:ext>
            </a:extLst>
          </p:cNvPr>
          <p:cNvSpPr>
            <a:spLocks noGrp="1"/>
          </p:cNvSpPr>
          <p:nvPr>
            <p:ph sz="half" idx="1"/>
          </p:nvPr>
        </p:nvSpPr>
        <p:spPr/>
        <p:txBody>
          <a:bodyPr>
            <a:normAutofit/>
          </a:bodyPr>
          <a:lstStyle/>
          <a:p>
            <a:r>
              <a:rPr lang="en-US" dirty="0">
                <a:effectLst/>
                <a:ea typeface="Calibri" panose="020F0502020204030204" pitchFamily="34" charset="0"/>
                <a:cs typeface="Calibri" panose="020F0502020204030204" pitchFamily="34" charset="0"/>
              </a:rPr>
              <a:t>Before</a:t>
            </a:r>
            <a:r>
              <a:rPr lang="tr-TR" dirty="0">
                <a:effectLst/>
                <a:ea typeface="Calibri" panose="020F0502020204030204" pitchFamily="34" charset="0"/>
                <a:cs typeface="Calibri" panose="020F0502020204030204" pitchFamily="34" charset="0"/>
              </a:rPr>
              <a:t> we talk about Hazelcast, first we need to know what is IMDG </a:t>
            </a:r>
            <a:r>
              <a:rPr lang="tr-TR" b="1" u="sng" dirty="0">
                <a:effectLst/>
                <a:ea typeface="Calibri" panose="020F0502020204030204" pitchFamily="34" charset="0"/>
                <a:cs typeface="Calibri" panose="020F0502020204030204" pitchFamily="34" charset="0"/>
              </a:rPr>
              <a:t>“in-memory data grid”</a:t>
            </a:r>
            <a:r>
              <a:rPr lang="tr-TR" b="1" u="sng" dirty="0">
                <a:ea typeface="Calibri" panose="020F0502020204030204" pitchFamily="34" charset="0"/>
                <a:cs typeface="Calibri" panose="020F0502020204030204" pitchFamily="34" charset="0"/>
              </a:rPr>
              <a:t>. </a:t>
            </a:r>
            <a:r>
              <a:rPr lang="en-US" dirty="0">
                <a:ea typeface="Calibri" panose="020F0502020204030204" pitchFamily="34" charset="0"/>
                <a:cs typeface="Calibri" panose="020F0502020204030204" pitchFamily="34" charset="0"/>
              </a:rPr>
              <a:t>IMDG is a combination of computers (JVMs for Hazelcast) to store data by creating a common repo in RAM. </a:t>
            </a:r>
            <a:r>
              <a:rPr lang="en-US" dirty="0">
                <a:effectLst/>
                <a:ea typeface="Calibri" panose="020F0502020204030204" pitchFamily="34" charset="0"/>
                <a:cs typeface="Calibri" panose="020F0502020204030204" pitchFamily="34" charset="0"/>
              </a:rPr>
              <a:t>This way</a:t>
            </a:r>
            <a:r>
              <a:rPr lang="tr-TR" dirty="0">
                <a:effectLst/>
                <a:ea typeface="Calibri" panose="020F0502020204030204" pitchFamily="34" charset="0"/>
                <a:cs typeface="Calibri" panose="020F0502020204030204" pitchFamily="34" charset="0"/>
              </a:rPr>
              <a:t>,</a:t>
            </a:r>
            <a:r>
              <a:rPr lang="en-US" dirty="0">
                <a:effectLst/>
                <a:ea typeface="Calibri" panose="020F0502020204030204" pitchFamily="34" charset="0"/>
                <a:cs typeface="Calibri" panose="020F0502020204030204" pitchFamily="34" charset="0"/>
              </a:rPr>
              <a:t> different apps can Access the data that stored in the common repo</a:t>
            </a:r>
            <a:r>
              <a:rPr lang="tr-TR" dirty="0">
                <a:effectLst/>
                <a:ea typeface="Calibri" panose="020F0502020204030204" pitchFamily="34" charset="0"/>
                <a:cs typeface="Calibri" panose="020F0502020204030204" pitchFamily="34" charset="0"/>
              </a:rPr>
              <a:t>,</a:t>
            </a:r>
            <a:r>
              <a:rPr lang="en-US" dirty="0">
                <a:effectLst/>
                <a:ea typeface="Calibri" panose="020F0502020204030204" pitchFamily="34" charset="0"/>
                <a:cs typeface="Calibri" panose="020F0502020204030204" pitchFamily="34" charset="0"/>
              </a:rPr>
              <a:t> and since data comes from RAM our read and write performance increases.</a:t>
            </a:r>
            <a:endParaRPr lang="tr-TR" dirty="0">
              <a:effectLst/>
              <a:ea typeface="Calibri" panose="020F0502020204030204" pitchFamily="34" charset="0"/>
              <a:cs typeface="Times New Roman" panose="02020603050405020304" pitchFamily="18" charset="0"/>
            </a:endParaRPr>
          </a:p>
        </p:txBody>
      </p:sp>
      <p:pic>
        <p:nvPicPr>
          <p:cNvPr id="7" name="İçerik Yer Tutucusu 6">
            <a:extLst>
              <a:ext uri="{FF2B5EF4-FFF2-40B4-BE49-F238E27FC236}">
                <a16:creationId xmlns:a16="http://schemas.microsoft.com/office/drawing/2014/main" id="{2D4B2CE9-BF13-04AB-2131-03EB205BC2F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38888" y="2638044"/>
            <a:ext cx="4549936" cy="2895009"/>
          </a:xfrm>
        </p:spPr>
      </p:pic>
      <p:pic>
        <p:nvPicPr>
          <p:cNvPr id="5" name="Resim 4">
            <a:extLst>
              <a:ext uri="{FF2B5EF4-FFF2-40B4-BE49-F238E27FC236}">
                <a16:creationId xmlns:a16="http://schemas.microsoft.com/office/drawing/2014/main" id="{B65C8113-F339-023D-BFCA-49EAD3975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478" y="6463321"/>
            <a:ext cx="1753861" cy="237812"/>
          </a:xfrm>
          <a:prstGeom prst="rect">
            <a:avLst/>
          </a:prstGeom>
        </p:spPr>
      </p:pic>
      <p:pic>
        <p:nvPicPr>
          <p:cNvPr id="6" name="Resim 5">
            <a:extLst>
              <a:ext uri="{FF2B5EF4-FFF2-40B4-BE49-F238E27FC236}">
                <a16:creationId xmlns:a16="http://schemas.microsoft.com/office/drawing/2014/main" id="{0AF522F7-0A28-F8E9-74F4-0F537CA3D3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642" y="6059769"/>
            <a:ext cx="1352558" cy="548334"/>
          </a:xfrm>
          <a:prstGeom prst="rect">
            <a:avLst/>
          </a:prstGeom>
        </p:spPr>
      </p:pic>
    </p:spTree>
    <p:extLst>
      <p:ext uri="{BB962C8B-B14F-4D97-AF65-F5344CB8AC3E}">
        <p14:creationId xmlns:p14="http://schemas.microsoft.com/office/powerpoint/2010/main" val="337844897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A0633D-59CE-E1B8-B11B-B28CC0C7EAED}"/>
              </a:ext>
            </a:extLst>
          </p:cNvPr>
          <p:cNvSpPr>
            <a:spLocks noGrp="1"/>
          </p:cNvSpPr>
          <p:nvPr>
            <p:ph type="title"/>
          </p:nvPr>
        </p:nvSpPr>
        <p:spPr>
          <a:solidFill>
            <a:srgbClr val="FFFFFF">
              <a:alpha val="10000"/>
            </a:srgbClr>
          </a:solidFill>
          <a:ln>
            <a:solidFill>
              <a:schemeClr val="tx1"/>
            </a:solidFill>
          </a:ln>
        </p:spPr>
        <p:txBody>
          <a:bodyPr>
            <a:normAutofit/>
          </a:bodyPr>
          <a:lstStyle/>
          <a:p>
            <a:r>
              <a:rPr lang="tr-TR" dirty="0">
                <a:solidFill>
                  <a:schemeClr val="tx1"/>
                </a:solidFill>
              </a:rPr>
              <a:t>What ıs Hazelcast IMDG?</a:t>
            </a:r>
          </a:p>
        </p:txBody>
      </p:sp>
      <p:sp>
        <p:nvSpPr>
          <p:cNvPr id="4" name="İçerik Yer Tutucusu 3">
            <a:extLst>
              <a:ext uri="{FF2B5EF4-FFF2-40B4-BE49-F238E27FC236}">
                <a16:creationId xmlns:a16="http://schemas.microsoft.com/office/drawing/2014/main" id="{FECC565A-8ACA-67A6-C4B6-1A0B3CBF9D4B}"/>
              </a:ext>
            </a:extLst>
          </p:cNvPr>
          <p:cNvSpPr>
            <a:spLocks noGrp="1"/>
          </p:cNvSpPr>
          <p:nvPr>
            <p:ph sz="half" idx="1"/>
          </p:nvPr>
        </p:nvSpPr>
        <p:spPr>
          <a:xfrm>
            <a:off x="1061959" y="2631506"/>
            <a:ext cx="6073947" cy="3261801"/>
          </a:xfrm>
        </p:spPr>
        <p:txBody>
          <a:bodyPr>
            <a:normAutofit fontScale="85000" lnSpcReduction="10000"/>
          </a:bodyPr>
          <a:lstStyle/>
          <a:p>
            <a:pPr>
              <a:lnSpc>
                <a:spcPct val="107000"/>
              </a:lnSpc>
              <a:spcAft>
                <a:spcPts val="800"/>
              </a:spcAft>
            </a:pPr>
            <a:r>
              <a:rPr lang="en-US" sz="1800" dirty="0">
                <a:effectLst/>
                <a:ea typeface="Calibri" panose="020F0502020204030204" pitchFamily="34" charset="0"/>
                <a:cs typeface="Calibri" panose="020F0502020204030204" pitchFamily="34" charset="0"/>
              </a:rPr>
              <a:t>Hazelcast IMDG is an </a:t>
            </a:r>
            <a:r>
              <a:rPr lang="tr-TR" sz="1800" dirty="0">
                <a:effectLst/>
                <a:ea typeface="Calibri" panose="020F0502020204030204" pitchFamily="34" charset="0"/>
                <a:cs typeface="Calibri" panose="020F0502020204030204" pitchFamily="34" charset="0"/>
              </a:rPr>
              <a:t>open-source</a:t>
            </a:r>
            <a:r>
              <a:rPr lang="en-US" sz="1800" dirty="0">
                <a:effectLst/>
                <a:ea typeface="Calibri" panose="020F0502020204030204" pitchFamily="34" charset="0"/>
                <a:cs typeface="Calibri" panose="020F0502020204030204" pitchFamily="34" charset="0"/>
              </a:rPr>
              <a:t>, java-based distributed in-memory data grid that supports </a:t>
            </a:r>
            <a:r>
              <a:rPr lang="tr-TR" sz="1800" dirty="0">
                <a:effectLst/>
                <a:ea typeface="Calibri" panose="020F0502020204030204" pitchFamily="34" charset="0"/>
                <a:cs typeface="Calibri" panose="020F0502020204030204" pitchFamily="34" charset="0"/>
              </a:rPr>
              <a:t>a </a:t>
            </a:r>
            <a:r>
              <a:rPr lang="en-US" sz="1800" dirty="0">
                <a:effectLst/>
                <a:ea typeface="Calibri" panose="020F0502020204030204" pitchFamily="34" charset="0"/>
                <a:cs typeface="Calibri" panose="020F0502020204030204" pitchFamily="34" charset="0"/>
              </a:rPr>
              <a:t>wide variety of data structures. The logic of Hazelcast is that it brings several JVM together and benefits their power. </a:t>
            </a:r>
            <a:r>
              <a:rPr lang="tr-TR" sz="1800" dirty="0">
                <a:effectLst/>
                <a:ea typeface="Calibri" panose="020F0502020204030204" pitchFamily="34" charset="0"/>
                <a:cs typeface="Calibri" panose="020F0502020204030204" pitchFamily="34" charset="0"/>
              </a:rPr>
              <a:t> </a:t>
            </a:r>
            <a:r>
              <a:rPr lang="en-US" sz="1800" dirty="0">
                <a:effectLst/>
                <a:ea typeface="Calibri" panose="020F0502020204030204" pitchFamily="34" charset="0"/>
                <a:cs typeface="Calibri" panose="020F0502020204030204" pitchFamily="34" charset="0"/>
              </a:rPr>
              <a:t>Also</a:t>
            </a:r>
            <a:r>
              <a:rPr lang="tr-TR" sz="1800" dirty="0">
                <a:effectLst/>
                <a:ea typeface="Calibri" panose="020F0502020204030204" pitchFamily="34" charset="0"/>
                <a:cs typeface="Calibri" panose="020F0502020204030204" pitchFamily="34" charset="0"/>
              </a:rPr>
              <a:t>,</a:t>
            </a:r>
            <a:r>
              <a:rPr lang="en-US" sz="1800" dirty="0">
                <a:effectLst/>
                <a:ea typeface="Calibri" panose="020F0502020204030204" pitchFamily="34" charset="0"/>
                <a:cs typeface="Calibri" panose="020F0502020204030204" pitchFamily="34" charset="0"/>
              </a:rPr>
              <a:t> Hazelcast attaches great importance to </a:t>
            </a:r>
            <a:r>
              <a:rPr lang="tr-TR" sz="1800" dirty="0">
                <a:effectLst/>
                <a:ea typeface="Calibri" panose="020F0502020204030204" pitchFamily="34" charset="0"/>
                <a:cs typeface="Calibri" panose="020F0502020204030204" pitchFamily="34" charset="0"/>
              </a:rPr>
              <a:t>the </a:t>
            </a:r>
            <a:r>
              <a:rPr lang="en-US" sz="1800" dirty="0">
                <a:effectLst/>
                <a:ea typeface="Calibri" panose="020F0502020204030204" pitchFamily="34" charset="0"/>
                <a:cs typeface="Calibri" panose="020F0502020204030204" pitchFamily="34" charset="0"/>
              </a:rPr>
              <a:t>data it stores. </a:t>
            </a:r>
            <a:endParaRPr lang="tr-TR" sz="1800" dirty="0">
              <a:effectLst/>
              <a:ea typeface="Calibri" panose="020F0502020204030204" pitchFamily="34" charset="0"/>
              <a:cs typeface="Calibri" panose="020F0502020204030204" pitchFamily="34" charset="0"/>
            </a:endParaRPr>
          </a:p>
          <a:p>
            <a:pPr>
              <a:lnSpc>
                <a:spcPct val="107000"/>
              </a:lnSpc>
              <a:spcAft>
                <a:spcPts val="800"/>
              </a:spcAft>
            </a:pPr>
            <a:r>
              <a:rPr lang="tr-TR" sz="1800" dirty="0">
                <a:effectLst/>
                <a:ea typeface="Calibri" panose="020F0502020204030204" pitchFamily="34" charset="0"/>
                <a:cs typeface="Calibri" panose="020F0502020204030204" pitchFamily="34" charset="0"/>
              </a:rPr>
              <a:t>We</a:t>
            </a:r>
            <a:r>
              <a:rPr lang="en-US" sz="1800" dirty="0">
                <a:effectLst/>
                <a:ea typeface="Calibri" panose="020F0502020204030204" pitchFamily="34" charset="0"/>
                <a:cs typeface="Calibri" panose="020F0502020204030204" pitchFamily="34" charset="0"/>
              </a:rPr>
              <a:t> can use Hazelcast IMDG to store our data in RAM, spread and replicate it across your cluster of machines, and perform computations on it. Replication gives you the resilience to failures of cluster members.</a:t>
            </a:r>
            <a:endParaRPr lang="tr-TR" sz="1800" dirty="0">
              <a:effectLst/>
              <a:ea typeface="Calibri" panose="020F0502020204030204" pitchFamily="34" charset="0"/>
              <a:cs typeface="Calibri" panose="020F0502020204030204" pitchFamily="34" charset="0"/>
            </a:endParaRPr>
          </a:p>
          <a:p>
            <a:pPr>
              <a:lnSpc>
                <a:spcPct val="107000"/>
              </a:lnSpc>
              <a:spcAft>
                <a:spcPts val="800"/>
              </a:spcAft>
            </a:pPr>
            <a:r>
              <a:rPr lang="en-US" sz="1800" dirty="0">
                <a:effectLst/>
                <a:ea typeface="Calibri" panose="020F0502020204030204" pitchFamily="34" charset="0"/>
                <a:cs typeface="Calibri" panose="020F0502020204030204" pitchFamily="34" charset="0"/>
              </a:rPr>
              <a:t>Hazelcast IMDG is highly scalable and available. Distributed applications can use it for distributed caching, synchronization, clustering, processing, pub/sub </a:t>
            </a:r>
            <a:r>
              <a:rPr lang="tr-TR" sz="1800" dirty="0">
                <a:effectLst/>
                <a:ea typeface="Calibri" panose="020F0502020204030204" pitchFamily="34" charset="0"/>
                <a:cs typeface="Calibri" panose="020F0502020204030204" pitchFamily="34" charset="0"/>
              </a:rPr>
              <a:t>(Publish-Subscribe Pattern) </a:t>
            </a:r>
            <a:r>
              <a:rPr lang="en-US" sz="1800" dirty="0">
                <a:effectLst/>
                <a:ea typeface="Calibri" panose="020F0502020204030204" pitchFamily="34" charset="0"/>
                <a:cs typeface="Calibri" panose="020F0502020204030204" pitchFamily="34" charset="0"/>
              </a:rPr>
              <a:t>messaging, etc.</a:t>
            </a:r>
            <a:endParaRPr lang="tr-TR" sz="1800" dirty="0">
              <a:effectLst/>
              <a:ea typeface="Calibri" panose="020F0502020204030204" pitchFamily="34" charset="0"/>
              <a:cs typeface="Times New Roman" panose="02020603050405020304" pitchFamily="18" charset="0"/>
            </a:endParaRPr>
          </a:p>
        </p:txBody>
      </p:sp>
      <p:pic>
        <p:nvPicPr>
          <p:cNvPr id="7" name="İçerik Yer Tutucusu 6">
            <a:extLst>
              <a:ext uri="{FF2B5EF4-FFF2-40B4-BE49-F238E27FC236}">
                <a16:creationId xmlns:a16="http://schemas.microsoft.com/office/drawing/2014/main" id="{FE16DB38-6633-C336-88A4-76F64286249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57364" y="2591532"/>
            <a:ext cx="3521636" cy="3101975"/>
          </a:xfrm>
        </p:spPr>
      </p:pic>
      <p:pic>
        <p:nvPicPr>
          <p:cNvPr id="3" name="Resim 2">
            <a:extLst>
              <a:ext uri="{FF2B5EF4-FFF2-40B4-BE49-F238E27FC236}">
                <a16:creationId xmlns:a16="http://schemas.microsoft.com/office/drawing/2014/main" id="{7DD7875D-1C28-32D7-654F-6B3B1558B6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1514" y="6427463"/>
            <a:ext cx="1753861" cy="237812"/>
          </a:xfrm>
          <a:prstGeom prst="rect">
            <a:avLst/>
          </a:prstGeom>
        </p:spPr>
      </p:pic>
      <p:pic>
        <p:nvPicPr>
          <p:cNvPr id="5" name="Resim 4">
            <a:extLst>
              <a:ext uri="{FF2B5EF4-FFF2-40B4-BE49-F238E27FC236}">
                <a16:creationId xmlns:a16="http://schemas.microsoft.com/office/drawing/2014/main" id="{0DCA38C3-7284-B3FB-66F3-AC3467702F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642" y="6059769"/>
            <a:ext cx="1352558" cy="548334"/>
          </a:xfrm>
          <a:prstGeom prst="rect">
            <a:avLst/>
          </a:prstGeom>
        </p:spPr>
      </p:pic>
    </p:spTree>
    <p:extLst>
      <p:ext uri="{BB962C8B-B14F-4D97-AF65-F5344CB8AC3E}">
        <p14:creationId xmlns:p14="http://schemas.microsoft.com/office/powerpoint/2010/main" val="27505794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A0633D-59CE-E1B8-B11B-B28CC0C7EAED}"/>
              </a:ext>
            </a:extLst>
          </p:cNvPr>
          <p:cNvSpPr>
            <a:spLocks noGrp="1"/>
          </p:cNvSpPr>
          <p:nvPr>
            <p:ph type="title"/>
          </p:nvPr>
        </p:nvSpPr>
        <p:spPr>
          <a:solidFill>
            <a:srgbClr val="FFFFFF">
              <a:alpha val="10000"/>
            </a:srgbClr>
          </a:solidFill>
          <a:ln>
            <a:solidFill>
              <a:schemeClr val="tx1"/>
            </a:solidFill>
          </a:ln>
        </p:spPr>
        <p:txBody>
          <a:bodyPr>
            <a:normAutofit/>
          </a:bodyPr>
          <a:lstStyle/>
          <a:p>
            <a:r>
              <a:rPr lang="tr-TR" dirty="0">
                <a:solidFill>
                  <a:schemeClr val="tx1"/>
                </a:solidFill>
              </a:rPr>
              <a:t>What ıs Hazelcast IMDG?</a:t>
            </a:r>
          </a:p>
        </p:txBody>
      </p:sp>
      <p:sp>
        <p:nvSpPr>
          <p:cNvPr id="4" name="İçerik Yer Tutucusu 3">
            <a:extLst>
              <a:ext uri="{FF2B5EF4-FFF2-40B4-BE49-F238E27FC236}">
                <a16:creationId xmlns:a16="http://schemas.microsoft.com/office/drawing/2014/main" id="{FECC565A-8ACA-67A6-C4B6-1A0B3CBF9D4B}"/>
              </a:ext>
            </a:extLst>
          </p:cNvPr>
          <p:cNvSpPr>
            <a:spLocks noGrp="1"/>
          </p:cNvSpPr>
          <p:nvPr>
            <p:ph sz="half" idx="1"/>
          </p:nvPr>
        </p:nvSpPr>
        <p:spPr>
          <a:xfrm>
            <a:off x="1061959" y="2631506"/>
            <a:ext cx="6208417" cy="3261801"/>
          </a:xfrm>
        </p:spPr>
        <p:txBody>
          <a:bodyPr>
            <a:normAutofit/>
          </a:bodyPr>
          <a:lstStyle/>
          <a:p>
            <a:pPr>
              <a:lnSpc>
                <a:spcPct val="107000"/>
              </a:lnSpc>
              <a:spcAft>
                <a:spcPts val="800"/>
              </a:spcAft>
            </a:pPr>
            <a:r>
              <a:rPr lang="en-US" sz="1800" dirty="0">
                <a:effectLst/>
                <a:ea typeface="Calibri" panose="020F0502020204030204" pitchFamily="34" charset="0"/>
                <a:cs typeface="Calibri" panose="020F0502020204030204" pitchFamily="34" charset="0"/>
              </a:rPr>
              <a:t>It is implemented in Java language and has clients for Java, C++, .NET, Python, Go</a:t>
            </a:r>
            <a:r>
              <a:rPr lang="tr-TR" sz="1800" dirty="0">
                <a:effectLst/>
                <a:ea typeface="Calibri" panose="020F0502020204030204" pitchFamily="34" charset="0"/>
                <a:cs typeface="Calibri" panose="020F0502020204030204" pitchFamily="34" charset="0"/>
              </a:rPr>
              <a:t>,</a:t>
            </a:r>
            <a:r>
              <a:rPr lang="en-US" sz="1800" dirty="0">
                <a:effectLst/>
                <a:ea typeface="Calibri" panose="020F0502020204030204" pitchFamily="34" charset="0"/>
                <a:cs typeface="Calibri" panose="020F0502020204030204" pitchFamily="34" charset="0"/>
              </a:rPr>
              <a:t> and Node.js. Hazelcast IMDG also speaks Memcached and REST protocols. It plugs into Hibernate and can easily be used with any existing database system.</a:t>
            </a:r>
            <a:endParaRPr lang="tr-TR" dirty="0">
              <a:ea typeface="Calibri" panose="020F0502020204030204" pitchFamily="34" charset="0"/>
              <a:cs typeface="Calibri" panose="020F0502020204030204" pitchFamily="34" charset="0"/>
            </a:endParaRPr>
          </a:p>
          <a:p>
            <a:pPr>
              <a:lnSpc>
                <a:spcPct val="107000"/>
              </a:lnSpc>
              <a:spcAft>
                <a:spcPts val="800"/>
              </a:spcAft>
            </a:pPr>
            <a:r>
              <a:rPr lang="tr-TR" sz="1800" dirty="0">
                <a:effectLst/>
                <a:ea typeface="Calibri" panose="020F0502020204030204" pitchFamily="34" charset="0"/>
                <a:cs typeface="Calibri" panose="020F0502020204030204" pitchFamily="34" charset="0"/>
              </a:rPr>
              <a:t>Since Hazelcast IMDG is just a JAR file it is very easy to include in your project and it has no </a:t>
            </a:r>
            <a:r>
              <a:rPr lang="en-US" sz="1800" dirty="0">
                <a:effectLst/>
                <a:ea typeface="Calibri" panose="020F0502020204030204" pitchFamily="34" charset="0"/>
                <a:cs typeface="Calibri" panose="020F0502020204030204" pitchFamily="34" charset="0"/>
              </a:rPr>
              <a:t>dependency</a:t>
            </a:r>
            <a:r>
              <a:rPr lang="tr-TR" sz="1800" dirty="0">
                <a:effectLst/>
                <a:ea typeface="Calibri" panose="020F0502020204030204" pitchFamily="34" charset="0"/>
                <a:cs typeface="Calibri" panose="020F0502020204030204" pitchFamily="34" charset="0"/>
              </a:rPr>
              <a:t> other than Java.</a:t>
            </a:r>
          </a:p>
        </p:txBody>
      </p:sp>
      <p:pic>
        <p:nvPicPr>
          <p:cNvPr id="7" name="İçerik Yer Tutucusu 6">
            <a:extLst>
              <a:ext uri="{FF2B5EF4-FFF2-40B4-BE49-F238E27FC236}">
                <a16:creationId xmlns:a16="http://schemas.microsoft.com/office/drawing/2014/main" id="{FE16DB38-6633-C336-88A4-76F64286249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57364" y="2591532"/>
            <a:ext cx="3521636" cy="3101975"/>
          </a:xfrm>
        </p:spPr>
      </p:pic>
      <p:pic>
        <p:nvPicPr>
          <p:cNvPr id="3" name="Resim 2">
            <a:extLst>
              <a:ext uri="{FF2B5EF4-FFF2-40B4-BE49-F238E27FC236}">
                <a16:creationId xmlns:a16="http://schemas.microsoft.com/office/drawing/2014/main" id="{8BF31D83-C126-FA29-2D31-1BDA2260AB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8409" y="6463321"/>
            <a:ext cx="1753861" cy="237812"/>
          </a:xfrm>
          <a:prstGeom prst="rect">
            <a:avLst/>
          </a:prstGeom>
        </p:spPr>
      </p:pic>
      <p:pic>
        <p:nvPicPr>
          <p:cNvPr id="5" name="Resim 4">
            <a:extLst>
              <a:ext uri="{FF2B5EF4-FFF2-40B4-BE49-F238E27FC236}">
                <a16:creationId xmlns:a16="http://schemas.microsoft.com/office/drawing/2014/main" id="{AF6EF287-8AB9-AAE4-0433-1BD7F09B71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642" y="6059769"/>
            <a:ext cx="1352558" cy="548334"/>
          </a:xfrm>
          <a:prstGeom prst="rect">
            <a:avLst/>
          </a:prstGeom>
        </p:spPr>
      </p:pic>
    </p:spTree>
    <p:extLst>
      <p:ext uri="{BB962C8B-B14F-4D97-AF65-F5344CB8AC3E}">
        <p14:creationId xmlns:p14="http://schemas.microsoft.com/office/powerpoint/2010/main" val="304470229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A0633D-59CE-E1B8-B11B-B28CC0C7EAED}"/>
              </a:ext>
            </a:extLst>
          </p:cNvPr>
          <p:cNvSpPr>
            <a:spLocks noGrp="1"/>
          </p:cNvSpPr>
          <p:nvPr>
            <p:ph type="title"/>
          </p:nvPr>
        </p:nvSpPr>
        <p:spPr>
          <a:solidFill>
            <a:srgbClr val="FFFFFF">
              <a:alpha val="10000"/>
            </a:srgbClr>
          </a:solidFill>
          <a:ln>
            <a:solidFill>
              <a:schemeClr val="tx1"/>
            </a:solidFill>
          </a:ln>
        </p:spPr>
        <p:txBody>
          <a:bodyPr>
            <a:normAutofit/>
          </a:bodyPr>
          <a:lstStyle/>
          <a:p>
            <a:r>
              <a:rPr lang="tr-TR" dirty="0">
                <a:solidFill>
                  <a:schemeClr val="tx1"/>
                </a:solidFill>
              </a:rPr>
              <a:t>What ıs Hazelcast IMDG?</a:t>
            </a:r>
          </a:p>
        </p:txBody>
      </p:sp>
      <p:sp>
        <p:nvSpPr>
          <p:cNvPr id="4" name="İçerik Yer Tutucusu 3">
            <a:extLst>
              <a:ext uri="{FF2B5EF4-FFF2-40B4-BE49-F238E27FC236}">
                <a16:creationId xmlns:a16="http://schemas.microsoft.com/office/drawing/2014/main" id="{FECC565A-8ACA-67A6-C4B6-1A0B3CBF9D4B}"/>
              </a:ext>
            </a:extLst>
          </p:cNvPr>
          <p:cNvSpPr>
            <a:spLocks noGrp="1"/>
          </p:cNvSpPr>
          <p:nvPr>
            <p:ph sz="half" idx="1"/>
          </p:nvPr>
        </p:nvSpPr>
        <p:spPr>
          <a:xfrm>
            <a:off x="1061959" y="2631506"/>
            <a:ext cx="6208417" cy="3261801"/>
          </a:xfrm>
        </p:spPr>
        <p:txBody>
          <a:bodyPr>
            <a:normAutofit fontScale="92500" lnSpcReduction="10000"/>
          </a:bodyPr>
          <a:lstStyle/>
          <a:p>
            <a:pPr>
              <a:lnSpc>
                <a:spcPct val="107000"/>
              </a:lnSpc>
              <a:spcAft>
                <a:spcPts val="800"/>
              </a:spcAft>
            </a:pPr>
            <a:r>
              <a:rPr lang="tr-TR" sz="1800" dirty="0">
                <a:effectLst/>
                <a:ea typeface="Calibri" panose="020F0502020204030204" pitchFamily="34" charset="0"/>
                <a:cs typeface="Times New Roman" panose="02020603050405020304" pitchFamily="18" charset="0"/>
              </a:rPr>
              <a:t>Hazelcast IMDG supports the following data structures, not just strings. </a:t>
            </a:r>
          </a:p>
          <a:p>
            <a:pPr>
              <a:lnSpc>
                <a:spcPct val="107000"/>
              </a:lnSpc>
              <a:spcAft>
                <a:spcPts val="800"/>
              </a:spcAft>
            </a:pPr>
            <a:r>
              <a:rPr lang="tr-TR" sz="1800" dirty="0">
                <a:effectLst/>
                <a:ea typeface="Calibri" panose="020F0502020204030204" pitchFamily="34" charset="0"/>
                <a:cs typeface="Times New Roman" panose="02020603050405020304" pitchFamily="18" charset="0"/>
              </a:rPr>
              <a:t>List</a:t>
            </a:r>
          </a:p>
          <a:p>
            <a:pPr>
              <a:lnSpc>
                <a:spcPct val="107000"/>
              </a:lnSpc>
              <a:spcAft>
                <a:spcPts val="800"/>
              </a:spcAft>
            </a:pPr>
            <a:r>
              <a:rPr lang="tr-TR" sz="1800" dirty="0">
                <a:effectLst/>
                <a:ea typeface="Calibri" panose="020F0502020204030204" pitchFamily="34" charset="0"/>
                <a:cs typeface="Times New Roman" panose="02020603050405020304" pitchFamily="18" charset="0"/>
              </a:rPr>
              <a:t>Sets</a:t>
            </a:r>
          </a:p>
          <a:p>
            <a:pPr>
              <a:lnSpc>
                <a:spcPct val="107000"/>
              </a:lnSpc>
              <a:spcAft>
                <a:spcPts val="800"/>
              </a:spcAft>
            </a:pPr>
            <a:r>
              <a:rPr lang="tr-TR" sz="1800" dirty="0">
                <a:effectLst/>
                <a:ea typeface="Calibri" panose="020F0502020204030204" pitchFamily="34" charset="0"/>
                <a:cs typeface="Times New Roman" panose="02020603050405020304" pitchFamily="18" charset="0"/>
              </a:rPr>
              <a:t>Queue</a:t>
            </a:r>
          </a:p>
          <a:p>
            <a:pPr>
              <a:lnSpc>
                <a:spcPct val="107000"/>
              </a:lnSpc>
              <a:spcAft>
                <a:spcPts val="800"/>
              </a:spcAft>
            </a:pPr>
            <a:r>
              <a:rPr lang="tr-TR" sz="1800" dirty="0">
                <a:effectLst/>
                <a:ea typeface="Calibri" panose="020F0502020204030204" pitchFamily="34" charset="0"/>
                <a:cs typeface="Times New Roman" panose="02020603050405020304" pitchFamily="18" charset="0"/>
              </a:rPr>
              <a:t>Map</a:t>
            </a:r>
          </a:p>
          <a:p>
            <a:pPr>
              <a:lnSpc>
                <a:spcPct val="107000"/>
              </a:lnSpc>
              <a:spcAft>
                <a:spcPts val="800"/>
              </a:spcAft>
            </a:pPr>
            <a:r>
              <a:rPr lang="tr-TR" sz="1800" dirty="0">
                <a:effectLst/>
                <a:ea typeface="Calibri" panose="020F0502020204030204" pitchFamily="34" charset="0"/>
                <a:cs typeface="Times New Roman" panose="02020603050405020304" pitchFamily="18" charset="0"/>
              </a:rPr>
              <a:t>There is no size limitation fo</a:t>
            </a:r>
            <a:r>
              <a:rPr lang="tr-TR" dirty="0">
                <a:ea typeface="Calibri" panose="020F0502020204030204" pitchFamily="34" charset="0"/>
                <a:cs typeface="Times New Roman" panose="02020603050405020304" pitchFamily="18" charset="0"/>
              </a:rPr>
              <a:t>r Hazelcast but we should keep in mind that more size means more members and it causes latency.</a:t>
            </a:r>
            <a:endParaRPr lang="tr-TR" sz="1800" dirty="0">
              <a:effectLst/>
              <a:ea typeface="Calibri" panose="020F0502020204030204" pitchFamily="34" charset="0"/>
              <a:cs typeface="Times New Roman" panose="02020603050405020304" pitchFamily="18" charset="0"/>
            </a:endParaRPr>
          </a:p>
        </p:txBody>
      </p:sp>
      <p:pic>
        <p:nvPicPr>
          <p:cNvPr id="7" name="İçerik Yer Tutucusu 6">
            <a:extLst>
              <a:ext uri="{FF2B5EF4-FFF2-40B4-BE49-F238E27FC236}">
                <a16:creationId xmlns:a16="http://schemas.microsoft.com/office/drawing/2014/main" id="{FE16DB38-6633-C336-88A4-76F64286249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57364" y="2591532"/>
            <a:ext cx="3521636" cy="3101975"/>
          </a:xfrm>
        </p:spPr>
      </p:pic>
      <p:pic>
        <p:nvPicPr>
          <p:cNvPr id="3" name="Resim 2">
            <a:extLst>
              <a:ext uri="{FF2B5EF4-FFF2-40B4-BE49-F238E27FC236}">
                <a16:creationId xmlns:a16="http://schemas.microsoft.com/office/drawing/2014/main" id="{26FC4A3B-C5A8-674D-9158-33403B6B7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1515" y="6454356"/>
            <a:ext cx="1753861" cy="237812"/>
          </a:xfrm>
          <a:prstGeom prst="rect">
            <a:avLst/>
          </a:prstGeom>
        </p:spPr>
      </p:pic>
      <p:pic>
        <p:nvPicPr>
          <p:cNvPr id="5" name="Resim 4">
            <a:extLst>
              <a:ext uri="{FF2B5EF4-FFF2-40B4-BE49-F238E27FC236}">
                <a16:creationId xmlns:a16="http://schemas.microsoft.com/office/drawing/2014/main" id="{21D30684-9190-D760-E8C2-62C1072B77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642" y="6059769"/>
            <a:ext cx="1352558" cy="548334"/>
          </a:xfrm>
          <a:prstGeom prst="rect">
            <a:avLst/>
          </a:prstGeom>
        </p:spPr>
      </p:pic>
    </p:spTree>
    <p:extLst>
      <p:ext uri="{BB962C8B-B14F-4D97-AF65-F5344CB8AC3E}">
        <p14:creationId xmlns:p14="http://schemas.microsoft.com/office/powerpoint/2010/main" val="332953392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Başlık 1">
            <a:extLst>
              <a:ext uri="{FF2B5EF4-FFF2-40B4-BE49-F238E27FC236}">
                <a16:creationId xmlns:a16="http://schemas.microsoft.com/office/drawing/2014/main" id="{9CA0633D-59CE-E1B8-B11B-B28CC0C7EAED}"/>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tr-TR" dirty="0">
                <a:solidFill>
                  <a:schemeClr val="tx1"/>
                </a:solidFill>
              </a:rPr>
              <a:t>How does Hazelcast IMDG works?</a:t>
            </a:r>
          </a:p>
        </p:txBody>
      </p:sp>
      <p:sp>
        <p:nvSpPr>
          <p:cNvPr id="3" name="İçerik Yer Tutucusu 2">
            <a:extLst>
              <a:ext uri="{FF2B5EF4-FFF2-40B4-BE49-F238E27FC236}">
                <a16:creationId xmlns:a16="http://schemas.microsoft.com/office/drawing/2014/main" id="{DD393F95-8343-74C9-82BA-ED29442389CB}"/>
              </a:ext>
            </a:extLst>
          </p:cNvPr>
          <p:cNvSpPr>
            <a:spLocks noGrp="1"/>
          </p:cNvSpPr>
          <p:nvPr>
            <p:ph idx="1"/>
          </p:nvPr>
        </p:nvSpPr>
        <p:spPr>
          <a:xfrm>
            <a:off x="2231136" y="2638044"/>
            <a:ext cx="7729728" cy="3101983"/>
          </a:xfrm>
        </p:spPr>
        <p:txBody>
          <a:bodyPr>
            <a:normAutofit/>
          </a:bodyPr>
          <a:lstStyle/>
          <a:p>
            <a:r>
              <a:rPr lang="tr-TR" dirty="0"/>
              <a:t>Like we </a:t>
            </a:r>
            <a:r>
              <a:rPr lang="tr-TR" dirty="0" err="1"/>
              <a:t>said</a:t>
            </a:r>
            <a:r>
              <a:rPr lang="tr-TR" dirty="0"/>
              <a:t> the earlier Hazelcast </a:t>
            </a:r>
            <a:r>
              <a:rPr lang="tr-TR" dirty="0" err="1"/>
              <a:t>works</a:t>
            </a:r>
            <a:r>
              <a:rPr lang="tr-TR" dirty="0"/>
              <a:t> </a:t>
            </a:r>
            <a:r>
              <a:rPr lang="tr-TR" dirty="0" err="1"/>
              <a:t>were</a:t>
            </a:r>
            <a:r>
              <a:rPr lang="tr-TR" dirty="0"/>
              <a:t> </a:t>
            </a:r>
            <a:r>
              <a:rPr lang="en-US" dirty="0"/>
              <a:t>distributed</a:t>
            </a:r>
            <a:r>
              <a:rPr lang="tr-TR" dirty="0"/>
              <a:t>. Clustering is </a:t>
            </a:r>
            <a:r>
              <a:rPr lang="tr-TR" dirty="0" err="1"/>
              <a:t>automatically</a:t>
            </a:r>
            <a:r>
              <a:rPr lang="tr-TR" dirty="0"/>
              <a:t> done </a:t>
            </a:r>
            <a:r>
              <a:rPr lang="tr-TR" dirty="0" err="1"/>
              <a:t>by</a:t>
            </a:r>
            <a:r>
              <a:rPr lang="tr-TR" dirty="0"/>
              <a:t> Hazelcast. </a:t>
            </a:r>
            <a:r>
              <a:rPr lang="en-US" dirty="0"/>
              <a:t>Hazelcast Members </a:t>
            </a:r>
            <a:r>
              <a:rPr lang="tr-TR" dirty="0" err="1"/>
              <a:t>are</a:t>
            </a:r>
            <a:r>
              <a:rPr lang="tr-TR" dirty="0"/>
              <a:t> </a:t>
            </a:r>
            <a:r>
              <a:rPr lang="en-US" dirty="0"/>
              <a:t>configured to access each other </a:t>
            </a:r>
            <a:r>
              <a:rPr lang="tr-TR" dirty="0" err="1"/>
              <a:t>from</a:t>
            </a:r>
            <a:r>
              <a:rPr lang="en-US" dirty="0"/>
              <a:t> a cluster among themselves.</a:t>
            </a:r>
            <a:endParaRPr lang="tr-TR" dirty="0"/>
          </a:p>
          <a:p>
            <a:r>
              <a:rPr lang="tr-TR" dirty="0"/>
              <a:t>Hazelcast </a:t>
            </a:r>
            <a:r>
              <a:rPr lang="tr-TR" dirty="0" err="1"/>
              <a:t>stores</a:t>
            </a:r>
            <a:r>
              <a:rPr lang="tr-TR" dirty="0"/>
              <a:t> the data </a:t>
            </a:r>
            <a:r>
              <a:rPr lang="tr-TR" dirty="0" err="1"/>
              <a:t>distributed</a:t>
            </a:r>
            <a:r>
              <a:rPr lang="tr-TR" dirty="0"/>
              <a:t> in </a:t>
            </a:r>
            <a:r>
              <a:rPr lang="tr-TR" dirty="0" err="1"/>
              <a:t>every</a:t>
            </a:r>
            <a:r>
              <a:rPr lang="tr-TR" dirty="0"/>
              <a:t> </a:t>
            </a:r>
            <a:r>
              <a:rPr lang="tr-TR" dirty="0" err="1"/>
              <a:t>existing</a:t>
            </a:r>
            <a:r>
              <a:rPr lang="tr-TR" dirty="0"/>
              <a:t> </a:t>
            </a:r>
            <a:r>
              <a:rPr lang="tr-TR" dirty="0" err="1"/>
              <a:t>cluster</a:t>
            </a:r>
            <a:r>
              <a:rPr lang="tr-TR" dirty="0"/>
              <a:t> member. </a:t>
            </a:r>
            <a:r>
              <a:rPr lang="tr-TR" dirty="0" err="1"/>
              <a:t>So</a:t>
            </a:r>
            <a:r>
              <a:rPr lang="tr-TR" dirty="0"/>
              <a:t> the data has multiple </a:t>
            </a:r>
            <a:r>
              <a:rPr lang="tr-TR" dirty="0" err="1"/>
              <a:t>backups</a:t>
            </a:r>
            <a:r>
              <a:rPr lang="tr-TR" dirty="0"/>
              <a:t> in </a:t>
            </a:r>
            <a:r>
              <a:rPr lang="tr-TR" dirty="0" err="1"/>
              <a:t>each</a:t>
            </a:r>
            <a:r>
              <a:rPr lang="tr-TR" dirty="0"/>
              <a:t> </a:t>
            </a:r>
            <a:r>
              <a:rPr lang="tr-TR" dirty="0" err="1"/>
              <a:t>cluster</a:t>
            </a:r>
            <a:r>
              <a:rPr lang="tr-TR" dirty="0"/>
              <a:t> member.  </a:t>
            </a:r>
            <a:r>
              <a:rPr lang="tr-TR" dirty="0" err="1"/>
              <a:t>This</a:t>
            </a:r>
            <a:r>
              <a:rPr lang="tr-TR" dirty="0"/>
              <a:t> </a:t>
            </a:r>
            <a:r>
              <a:rPr lang="tr-TR" dirty="0" err="1"/>
              <a:t>way</a:t>
            </a:r>
            <a:r>
              <a:rPr lang="tr-TR" dirty="0"/>
              <a:t> </a:t>
            </a:r>
            <a:r>
              <a:rPr lang="tr-TR" dirty="0" err="1"/>
              <a:t>our</a:t>
            </a:r>
            <a:r>
              <a:rPr lang="tr-TR" dirty="0"/>
              <a:t> data </a:t>
            </a:r>
            <a:r>
              <a:rPr lang="tr-TR" dirty="0" err="1"/>
              <a:t>loss</a:t>
            </a:r>
            <a:r>
              <a:rPr lang="tr-TR" dirty="0"/>
              <a:t> risk </a:t>
            </a:r>
            <a:r>
              <a:rPr lang="tr-TR" dirty="0" err="1"/>
              <a:t>minimizes</a:t>
            </a:r>
            <a:r>
              <a:rPr lang="tr-TR" dirty="0"/>
              <a:t>. </a:t>
            </a:r>
            <a:r>
              <a:rPr lang="en-US" dirty="0"/>
              <a:t>Data synchronizes with every cluster member when a new member is added to the cluster</a:t>
            </a:r>
            <a:r>
              <a:rPr lang="tr-TR" dirty="0"/>
              <a:t>.</a:t>
            </a:r>
          </a:p>
          <a:p>
            <a:r>
              <a:rPr lang="tr-TR" dirty="0" err="1"/>
              <a:t>While</a:t>
            </a:r>
            <a:r>
              <a:rPr lang="tr-TR" dirty="0"/>
              <a:t> </a:t>
            </a:r>
            <a:r>
              <a:rPr lang="tr-TR" dirty="0" err="1"/>
              <a:t>reading</a:t>
            </a:r>
            <a:r>
              <a:rPr lang="tr-TR" dirty="0"/>
              <a:t> </a:t>
            </a:r>
            <a:r>
              <a:rPr lang="tr-TR" dirty="0" err="1"/>
              <a:t>actions</a:t>
            </a:r>
            <a:r>
              <a:rPr lang="tr-TR" dirty="0"/>
              <a:t>, Hazelcast </a:t>
            </a:r>
            <a:r>
              <a:rPr lang="tr-TR" dirty="0" err="1"/>
              <a:t>searches</a:t>
            </a:r>
            <a:r>
              <a:rPr lang="tr-TR" dirty="0"/>
              <a:t> data in </a:t>
            </a:r>
            <a:r>
              <a:rPr lang="tr-TR" dirty="0" err="1"/>
              <a:t>local</a:t>
            </a:r>
            <a:r>
              <a:rPr lang="tr-TR" dirty="0"/>
              <a:t> members </a:t>
            </a:r>
            <a:r>
              <a:rPr lang="tr-TR" dirty="0" err="1"/>
              <a:t>thus</a:t>
            </a:r>
            <a:r>
              <a:rPr lang="tr-TR" dirty="0"/>
              <a:t> it </a:t>
            </a:r>
            <a:r>
              <a:rPr lang="tr-TR" dirty="0" err="1"/>
              <a:t>minimizes</a:t>
            </a:r>
            <a:r>
              <a:rPr lang="tr-TR" dirty="0"/>
              <a:t> network </a:t>
            </a:r>
            <a:r>
              <a:rPr lang="tr-TR" dirty="0" err="1"/>
              <a:t>traffic</a:t>
            </a:r>
            <a:r>
              <a:rPr lang="tr-TR" dirty="0"/>
              <a:t>. </a:t>
            </a:r>
          </a:p>
        </p:txBody>
      </p:sp>
      <p:pic>
        <p:nvPicPr>
          <p:cNvPr id="7" name="Resim 6">
            <a:extLst>
              <a:ext uri="{FF2B5EF4-FFF2-40B4-BE49-F238E27FC236}">
                <a16:creationId xmlns:a16="http://schemas.microsoft.com/office/drawing/2014/main" id="{90827EF5-99DF-92CC-839A-1786C6E6E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4620" y="6131627"/>
            <a:ext cx="1753861" cy="237812"/>
          </a:xfrm>
          <a:prstGeom prst="rect">
            <a:avLst/>
          </a:prstGeom>
        </p:spPr>
      </p:pic>
      <p:pic>
        <p:nvPicPr>
          <p:cNvPr id="9" name="Resim 8">
            <a:extLst>
              <a:ext uri="{FF2B5EF4-FFF2-40B4-BE49-F238E27FC236}">
                <a16:creationId xmlns:a16="http://schemas.microsoft.com/office/drawing/2014/main" id="{1F259373-4F3A-964F-C1D3-06E8AA20AC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42" y="6059769"/>
            <a:ext cx="1352558" cy="548334"/>
          </a:xfrm>
          <a:prstGeom prst="rect">
            <a:avLst/>
          </a:prstGeom>
        </p:spPr>
      </p:pic>
    </p:spTree>
    <p:extLst>
      <p:ext uri="{BB962C8B-B14F-4D97-AF65-F5344CB8AC3E}">
        <p14:creationId xmlns:p14="http://schemas.microsoft.com/office/powerpoint/2010/main" val="117573277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Başlık 1">
            <a:extLst>
              <a:ext uri="{FF2B5EF4-FFF2-40B4-BE49-F238E27FC236}">
                <a16:creationId xmlns:a16="http://schemas.microsoft.com/office/drawing/2014/main" id="{9CA0633D-59CE-E1B8-B11B-B28CC0C7EAED}"/>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tr-TR" dirty="0">
                <a:solidFill>
                  <a:schemeClr val="tx1"/>
                </a:solidFill>
              </a:rPr>
              <a:t>How do Hazelcast IMDG works?</a:t>
            </a:r>
          </a:p>
        </p:txBody>
      </p:sp>
      <p:pic>
        <p:nvPicPr>
          <p:cNvPr id="10" name="İçerik Yer Tutucusu 9">
            <a:extLst>
              <a:ext uri="{FF2B5EF4-FFF2-40B4-BE49-F238E27FC236}">
                <a16:creationId xmlns:a16="http://schemas.microsoft.com/office/drawing/2014/main" id="{41DDA6B3-DB16-44AC-05F7-4427CD640B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0303" y="2326367"/>
            <a:ext cx="8131393" cy="3621352"/>
          </a:xfrm>
        </p:spPr>
      </p:pic>
      <p:pic>
        <p:nvPicPr>
          <p:cNvPr id="3" name="Resim 2">
            <a:extLst>
              <a:ext uri="{FF2B5EF4-FFF2-40B4-BE49-F238E27FC236}">
                <a16:creationId xmlns:a16="http://schemas.microsoft.com/office/drawing/2014/main" id="{D42D5E32-0FC9-F9C8-3D36-986D4DD21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2550" y="6418498"/>
            <a:ext cx="1753861" cy="237812"/>
          </a:xfrm>
          <a:prstGeom prst="rect">
            <a:avLst/>
          </a:prstGeom>
        </p:spPr>
      </p:pic>
      <p:pic>
        <p:nvPicPr>
          <p:cNvPr id="4" name="Resim 3">
            <a:extLst>
              <a:ext uri="{FF2B5EF4-FFF2-40B4-BE49-F238E27FC236}">
                <a16:creationId xmlns:a16="http://schemas.microsoft.com/office/drawing/2014/main" id="{FC8B08AF-9863-94CA-A5CF-6DCECF80BC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642" y="6059769"/>
            <a:ext cx="1352558" cy="548334"/>
          </a:xfrm>
          <a:prstGeom prst="rect">
            <a:avLst/>
          </a:prstGeom>
        </p:spPr>
      </p:pic>
    </p:spTree>
    <p:extLst>
      <p:ext uri="{BB962C8B-B14F-4D97-AF65-F5344CB8AC3E}">
        <p14:creationId xmlns:p14="http://schemas.microsoft.com/office/powerpoint/2010/main" val="428852684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07C0016C-ED3B-73B9-440B-F41520C46C2F}"/>
              </a:ext>
            </a:extLst>
          </p:cNvPr>
          <p:cNvSpPr>
            <a:spLocks noGrp="1"/>
          </p:cNvSpPr>
          <p:nvPr>
            <p:ph type="body" idx="1"/>
          </p:nvPr>
        </p:nvSpPr>
        <p:spPr/>
        <p:txBody>
          <a:bodyPr>
            <a:normAutofit/>
          </a:bodyPr>
          <a:lstStyle/>
          <a:p>
            <a:r>
              <a:rPr lang="tr-TR" sz="2800" dirty="0" err="1">
                <a:latin typeface="+mj-lt"/>
              </a:rPr>
              <a:t>Pros</a:t>
            </a:r>
            <a:endParaRPr lang="tr-TR" sz="2800" dirty="0">
              <a:latin typeface="+mj-lt"/>
            </a:endParaRPr>
          </a:p>
        </p:txBody>
      </p:sp>
      <p:sp>
        <p:nvSpPr>
          <p:cNvPr id="5" name="İçerik Yer Tutucusu 4">
            <a:extLst>
              <a:ext uri="{FF2B5EF4-FFF2-40B4-BE49-F238E27FC236}">
                <a16:creationId xmlns:a16="http://schemas.microsoft.com/office/drawing/2014/main" id="{FACE1A1C-DBDC-1AD7-A984-DDB7E9A0F9F9}"/>
              </a:ext>
            </a:extLst>
          </p:cNvPr>
          <p:cNvSpPr>
            <a:spLocks noGrp="1"/>
          </p:cNvSpPr>
          <p:nvPr>
            <p:ph sz="half" idx="2"/>
          </p:nvPr>
        </p:nvSpPr>
        <p:spPr>
          <a:xfrm>
            <a:off x="1583436" y="3143250"/>
            <a:ext cx="4270248" cy="3105150"/>
          </a:xfrm>
        </p:spPr>
        <p:txBody>
          <a:bodyPr>
            <a:normAutofit/>
          </a:bodyPr>
          <a:lstStyle/>
          <a:p>
            <a:pPr marL="342900" lvl="0" indent="-342900">
              <a:lnSpc>
                <a:spcPct val="107000"/>
              </a:lnSpc>
              <a:buFont typeface="Symbol" panose="05050102010706020507" pitchFamily="18" charset="2"/>
              <a:buChar char=""/>
            </a:pPr>
            <a:r>
              <a:rPr lang="tr-TR" sz="1800" dirty="0">
                <a:effectLst/>
                <a:ea typeface="Calibri" panose="020F0502020204030204" pitchFamily="34" charset="0"/>
                <a:cs typeface="Calibri" panose="020F0502020204030204" pitchFamily="34" charset="0"/>
              </a:rPr>
              <a:t>Open </a:t>
            </a:r>
            <a:r>
              <a:rPr lang="tr-TR" sz="1800" dirty="0" err="1">
                <a:effectLst/>
                <a:ea typeface="Calibri" panose="020F0502020204030204" pitchFamily="34" charset="0"/>
                <a:cs typeface="Calibri" panose="020F0502020204030204" pitchFamily="34" charset="0"/>
              </a:rPr>
              <a:t>sources</a:t>
            </a:r>
            <a:r>
              <a:rPr lang="tr-TR" sz="1800" dirty="0">
                <a:effectLst/>
                <a:ea typeface="Calibri" panose="020F0502020204030204" pitchFamily="34" charset="0"/>
                <a:cs typeface="Calibri" panose="020F0502020204030204" pitchFamily="34" charset="0"/>
              </a:rPr>
              <a:t>.</a:t>
            </a:r>
            <a:endParaRPr lang="tr-TR" sz="18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tr-TR" sz="1800" dirty="0" err="1">
                <a:effectLst/>
                <a:ea typeface="Calibri" panose="020F0502020204030204" pitchFamily="34" charset="0"/>
                <a:cs typeface="Calibri" panose="020F0502020204030204" pitchFamily="34" charset="0"/>
              </a:rPr>
              <a:t>Only</a:t>
            </a:r>
            <a:r>
              <a:rPr lang="tr-TR" sz="1800" dirty="0">
                <a:effectLst/>
                <a:ea typeface="Calibri" panose="020F0502020204030204" pitchFamily="34" charset="0"/>
                <a:cs typeface="Calibri" panose="020F0502020204030204" pitchFamily="34" charset="0"/>
              </a:rPr>
              <a:t> a JAR file. </a:t>
            </a:r>
            <a:r>
              <a:rPr lang="tr-TR" sz="1800" dirty="0" err="1">
                <a:effectLst/>
                <a:ea typeface="Calibri" panose="020F0502020204030204" pitchFamily="34" charset="0"/>
                <a:cs typeface="Calibri" panose="020F0502020204030204" pitchFamily="34" charset="0"/>
              </a:rPr>
              <a:t>Don’t</a:t>
            </a:r>
            <a:r>
              <a:rPr lang="tr-TR" sz="1800" dirty="0">
                <a:effectLst/>
                <a:ea typeface="Calibri" panose="020F0502020204030204" pitchFamily="34" charset="0"/>
                <a:cs typeface="Calibri" panose="020F0502020204030204" pitchFamily="34" charset="0"/>
              </a:rPr>
              <a:t> need </a:t>
            </a:r>
            <a:r>
              <a:rPr lang="tr-TR" sz="1800" dirty="0" err="1">
                <a:effectLst/>
                <a:ea typeface="Calibri" panose="020F0502020204030204" pitchFamily="34" charset="0"/>
                <a:cs typeface="Calibri" panose="020F0502020204030204" pitchFamily="34" charset="0"/>
              </a:rPr>
              <a:t>any</a:t>
            </a:r>
            <a:r>
              <a:rPr lang="tr-TR" dirty="0">
                <a:ea typeface="Calibri" panose="020F0502020204030204" pitchFamily="34" charset="0"/>
                <a:cs typeface="Calibri" panose="020F0502020204030204" pitchFamily="34" charset="0"/>
              </a:rPr>
              <a:t> </a:t>
            </a:r>
            <a:r>
              <a:rPr lang="tr-TR" sz="1800" dirty="0" err="1">
                <a:effectLst/>
                <a:ea typeface="Calibri" panose="020F0502020204030204" pitchFamily="34" charset="0"/>
                <a:cs typeface="Calibri" panose="020F0502020204030204" pitchFamily="34" charset="0"/>
              </a:rPr>
              <a:t>dependency</a:t>
            </a:r>
            <a:r>
              <a:rPr lang="tr-TR" sz="1800" dirty="0">
                <a:effectLst/>
                <a:ea typeface="Calibri" panose="020F0502020204030204" pitchFamily="34" charset="0"/>
                <a:cs typeface="Calibri" panose="020F0502020204030204" pitchFamily="34" charset="0"/>
              </a:rPr>
              <a:t> other than Java.</a:t>
            </a:r>
            <a:endParaRPr lang="tr-TR" sz="18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tr-TR" sz="1800" dirty="0" err="1">
                <a:effectLst/>
                <a:ea typeface="Calibri" panose="020F0502020204030204" pitchFamily="34" charset="0"/>
                <a:cs typeface="Calibri" panose="020F0502020204030204" pitchFamily="34" charset="0"/>
              </a:rPr>
              <a:t>Stores</a:t>
            </a:r>
            <a:r>
              <a:rPr lang="tr-TR" sz="1800" dirty="0">
                <a:effectLst/>
                <a:ea typeface="Calibri" panose="020F0502020204030204" pitchFamily="34" charset="0"/>
                <a:cs typeface="Calibri" panose="020F0502020204030204" pitchFamily="34" charset="0"/>
              </a:rPr>
              <a:t> data in RAM </a:t>
            </a:r>
            <a:r>
              <a:rPr lang="tr-TR" sz="1800" dirty="0" err="1">
                <a:effectLst/>
                <a:ea typeface="Calibri" panose="020F0502020204030204" pitchFamily="34" charset="0"/>
                <a:cs typeface="Calibri" panose="020F0502020204030204" pitchFamily="34" charset="0"/>
              </a:rPr>
              <a:t>thus</a:t>
            </a:r>
            <a:r>
              <a:rPr lang="tr-TR" sz="1800" dirty="0">
                <a:effectLst/>
                <a:ea typeface="Calibri" panose="020F0502020204030204" pitchFamily="34" charset="0"/>
                <a:cs typeface="Calibri" panose="020F0502020204030204" pitchFamily="34" charset="0"/>
              </a:rPr>
              <a:t> it is </a:t>
            </a:r>
            <a:r>
              <a:rPr lang="tr-TR" sz="1800" dirty="0" err="1">
                <a:effectLst/>
                <a:ea typeface="Calibri" panose="020F0502020204030204" pitchFamily="34" charset="0"/>
                <a:cs typeface="Calibri" panose="020F0502020204030204" pitchFamily="34" charset="0"/>
              </a:rPr>
              <a:t>fast</a:t>
            </a:r>
            <a:r>
              <a:rPr lang="tr-TR" sz="1800" dirty="0">
                <a:effectLst/>
                <a:ea typeface="Calibri" panose="020F0502020204030204" pitchFamily="34" charset="0"/>
                <a:cs typeface="Calibri" panose="020F0502020204030204" pitchFamily="34" charset="0"/>
              </a:rPr>
              <a:t> in </a:t>
            </a:r>
            <a:r>
              <a:rPr lang="tr-TR" sz="1800" dirty="0" err="1">
                <a:effectLst/>
                <a:ea typeface="Calibri" panose="020F0502020204030204" pitchFamily="34" charset="0"/>
                <a:cs typeface="Calibri" panose="020F0502020204030204" pitchFamily="34" charset="0"/>
              </a:rPr>
              <a:t>reading</a:t>
            </a:r>
            <a:r>
              <a:rPr lang="tr-TR" sz="1800" dirty="0">
                <a:effectLst/>
                <a:ea typeface="Calibri" panose="020F0502020204030204" pitchFamily="34" charset="0"/>
                <a:cs typeface="Calibri" panose="020F0502020204030204" pitchFamily="34" charset="0"/>
              </a:rPr>
              <a:t>/</a:t>
            </a:r>
            <a:r>
              <a:rPr lang="tr-TR" sz="1800" dirty="0" err="1">
                <a:effectLst/>
                <a:ea typeface="Calibri" panose="020F0502020204030204" pitchFamily="34" charset="0"/>
                <a:cs typeface="Calibri" panose="020F0502020204030204" pitchFamily="34" charset="0"/>
              </a:rPr>
              <a:t>writing</a:t>
            </a:r>
            <a:r>
              <a:rPr lang="tr-TR" sz="1800" dirty="0">
                <a:effectLst/>
                <a:ea typeface="Calibri" panose="020F0502020204030204" pitchFamily="34" charset="0"/>
                <a:cs typeface="Calibri" panose="020F0502020204030204" pitchFamily="34" charset="0"/>
              </a:rPr>
              <a:t>.</a:t>
            </a:r>
            <a:endParaRPr lang="tr-TR" sz="18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tr-TR" sz="1800" dirty="0">
                <a:effectLst/>
                <a:ea typeface="Calibri" panose="020F0502020204030204" pitchFamily="34" charset="0"/>
                <a:cs typeface="Calibri" panose="020F0502020204030204" pitchFamily="34" charset="0"/>
              </a:rPr>
              <a:t>Members </a:t>
            </a:r>
            <a:r>
              <a:rPr lang="tr-TR" sz="1800" dirty="0" err="1">
                <a:effectLst/>
                <a:ea typeface="Calibri" panose="020F0502020204030204" pitchFamily="34" charset="0"/>
                <a:cs typeface="Calibri" panose="020F0502020204030204" pitchFamily="34" charset="0"/>
              </a:rPr>
              <a:t>are</a:t>
            </a:r>
            <a:r>
              <a:rPr lang="tr-TR" sz="1800" dirty="0">
                <a:effectLst/>
                <a:ea typeface="Calibri" panose="020F0502020204030204" pitchFamily="34" charset="0"/>
                <a:cs typeface="Calibri" panose="020F0502020204030204" pitchFamily="34" charset="0"/>
              </a:rPr>
              <a:t> </a:t>
            </a:r>
            <a:r>
              <a:rPr lang="tr-TR" sz="1800" dirty="0" err="1">
                <a:effectLst/>
                <a:ea typeface="Calibri" panose="020F0502020204030204" pitchFamily="34" charset="0"/>
                <a:cs typeface="Calibri" panose="020F0502020204030204" pitchFamily="34" charset="0"/>
              </a:rPr>
              <a:t>always</a:t>
            </a:r>
            <a:r>
              <a:rPr lang="tr-TR" sz="1800" dirty="0">
                <a:effectLst/>
                <a:ea typeface="Calibri" panose="020F0502020204030204" pitchFamily="34" charset="0"/>
                <a:cs typeface="Calibri" panose="020F0502020204030204" pitchFamily="34" charset="0"/>
              </a:rPr>
              <a:t> in </a:t>
            </a:r>
            <a:r>
              <a:rPr lang="tr-TR" sz="1800" dirty="0" err="1">
                <a:effectLst/>
                <a:ea typeface="Calibri" panose="020F0502020204030204" pitchFamily="34" charset="0"/>
                <a:cs typeface="Calibri" panose="020F0502020204030204" pitchFamily="34" charset="0"/>
              </a:rPr>
              <a:t>connection</a:t>
            </a:r>
            <a:r>
              <a:rPr lang="tr-TR" sz="1800" dirty="0">
                <a:effectLst/>
                <a:ea typeface="Calibri" panose="020F0502020204030204" pitchFamily="34" charset="0"/>
                <a:cs typeface="Calibri" panose="020F0502020204030204" pitchFamily="34" charset="0"/>
              </a:rPr>
              <a:t> </a:t>
            </a:r>
            <a:r>
              <a:rPr lang="tr-TR" sz="1800" dirty="0" err="1">
                <a:effectLst/>
                <a:ea typeface="Calibri" panose="020F0502020204030204" pitchFamily="34" charset="0"/>
                <a:cs typeface="Calibri" panose="020F0502020204030204" pitchFamily="34" charset="0"/>
              </a:rPr>
              <a:t>with</a:t>
            </a:r>
            <a:r>
              <a:rPr lang="tr-TR" sz="1800" dirty="0">
                <a:effectLst/>
                <a:ea typeface="Calibri" panose="020F0502020204030204" pitchFamily="34" charset="0"/>
                <a:cs typeface="Calibri" panose="020F0502020204030204" pitchFamily="34" charset="0"/>
              </a:rPr>
              <a:t> </a:t>
            </a:r>
            <a:r>
              <a:rPr lang="tr-TR" sz="1800" dirty="0" err="1">
                <a:effectLst/>
                <a:ea typeface="Calibri" panose="020F0502020204030204" pitchFamily="34" charset="0"/>
                <a:cs typeface="Calibri" panose="020F0502020204030204" pitchFamily="34" charset="0"/>
              </a:rPr>
              <a:t>each</a:t>
            </a:r>
            <a:r>
              <a:rPr lang="tr-TR" sz="1800" dirty="0">
                <a:effectLst/>
                <a:ea typeface="Calibri" panose="020F0502020204030204" pitchFamily="34" charset="0"/>
                <a:cs typeface="Calibri" panose="020F0502020204030204" pitchFamily="34" charset="0"/>
              </a:rPr>
              <a:t> other.</a:t>
            </a:r>
            <a:endParaRPr lang="tr-TR" sz="18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tr-TR" sz="1800" dirty="0">
                <a:effectLst/>
                <a:ea typeface="Calibri" panose="020F0502020204030204" pitchFamily="34" charset="0"/>
                <a:cs typeface="Calibri" panose="020F0502020204030204" pitchFamily="34" charset="0"/>
              </a:rPr>
              <a:t>Risk of data </a:t>
            </a:r>
            <a:r>
              <a:rPr lang="tr-TR" sz="1800" dirty="0" err="1">
                <a:effectLst/>
                <a:ea typeface="Calibri" panose="020F0502020204030204" pitchFamily="34" charset="0"/>
                <a:cs typeface="Calibri" panose="020F0502020204030204" pitchFamily="34" charset="0"/>
              </a:rPr>
              <a:t>loss</a:t>
            </a:r>
            <a:r>
              <a:rPr lang="tr-TR" sz="1800" dirty="0">
                <a:effectLst/>
                <a:ea typeface="Calibri" panose="020F0502020204030204" pitchFamily="34" charset="0"/>
                <a:cs typeface="Calibri" panose="020F0502020204030204" pitchFamily="34" charset="0"/>
              </a:rPr>
              <a:t> is minimal.</a:t>
            </a:r>
            <a:endParaRPr lang="tr-TR" sz="1800" dirty="0">
              <a:effectLst/>
              <a:ea typeface="Calibri" panose="020F0502020204030204" pitchFamily="34" charset="0"/>
              <a:cs typeface="Times New Roman" panose="02020603050405020304" pitchFamily="18" charset="0"/>
            </a:endParaRPr>
          </a:p>
        </p:txBody>
      </p:sp>
      <p:sp>
        <p:nvSpPr>
          <p:cNvPr id="6" name="İçerik Yer Tutucusu 5">
            <a:extLst>
              <a:ext uri="{FF2B5EF4-FFF2-40B4-BE49-F238E27FC236}">
                <a16:creationId xmlns:a16="http://schemas.microsoft.com/office/drawing/2014/main" id="{2F3F4966-F0E9-DCDC-1123-7C0C24EA0123}"/>
              </a:ext>
            </a:extLst>
          </p:cNvPr>
          <p:cNvSpPr>
            <a:spLocks noGrp="1"/>
          </p:cNvSpPr>
          <p:nvPr>
            <p:ph sz="quarter" idx="4"/>
          </p:nvPr>
        </p:nvSpPr>
        <p:spPr>
          <a:xfrm>
            <a:off x="6338316" y="3143250"/>
            <a:ext cx="4253484" cy="3105150"/>
          </a:xfrm>
        </p:spPr>
        <p:txBody>
          <a:bodyPr>
            <a:normAutofit/>
          </a:bodyPr>
          <a:lstStyle/>
          <a:p>
            <a:pPr marL="342900" lvl="0" indent="-342900">
              <a:lnSpc>
                <a:spcPct val="107000"/>
              </a:lnSpc>
              <a:buFont typeface="Symbol" panose="05050102010706020507" pitchFamily="18" charset="2"/>
              <a:buChar char=""/>
            </a:pPr>
            <a:r>
              <a:rPr lang="tr-TR" sz="1800" dirty="0">
                <a:effectLst/>
                <a:ea typeface="Calibri" panose="020F0502020204030204" pitchFamily="34" charset="0"/>
                <a:cs typeface="Calibri" panose="020F0502020204030204" pitchFamily="34" charset="0"/>
              </a:rPr>
              <a:t>More member means more network </a:t>
            </a:r>
            <a:r>
              <a:rPr lang="tr-TR" sz="1800" dirty="0" err="1">
                <a:effectLst/>
                <a:ea typeface="Calibri" panose="020F0502020204030204" pitchFamily="34" charset="0"/>
                <a:cs typeface="Calibri" panose="020F0502020204030204" pitchFamily="34" charset="0"/>
              </a:rPr>
              <a:t>traffic</a:t>
            </a:r>
            <a:r>
              <a:rPr lang="tr-TR" sz="1800" dirty="0">
                <a:effectLst/>
                <a:ea typeface="Calibri" panose="020F0502020204030204" pitchFamily="34" charset="0"/>
                <a:cs typeface="Calibri" panose="020F0502020204030204" pitchFamily="34" charset="0"/>
              </a:rPr>
              <a:t>.</a:t>
            </a:r>
            <a:endParaRPr lang="tr-TR" sz="18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tr-TR" dirty="0">
                <a:ea typeface="Calibri" panose="020F0502020204030204" pitchFamily="34" charset="0"/>
                <a:cs typeface="Calibri" panose="020F0502020204030204" pitchFamily="34" charset="0"/>
              </a:rPr>
              <a:t>More </a:t>
            </a:r>
            <a:r>
              <a:rPr lang="tr-TR" dirty="0" err="1">
                <a:ea typeface="Calibri" panose="020F0502020204030204" pitchFamily="34" charset="0"/>
                <a:cs typeface="Calibri" panose="020F0502020204030204" pitchFamily="34" charset="0"/>
              </a:rPr>
              <a:t>likely</a:t>
            </a:r>
            <a:r>
              <a:rPr lang="tr-TR" dirty="0">
                <a:ea typeface="Calibri" panose="020F0502020204030204" pitchFamily="34" charset="0"/>
                <a:cs typeface="Calibri" panose="020F0502020204030204" pitchFamily="34" charset="0"/>
              </a:rPr>
              <a:t> to be </a:t>
            </a:r>
            <a:r>
              <a:rPr lang="tr-TR" dirty="0" err="1">
                <a:ea typeface="Calibri" panose="020F0502020204030204" pitchFamily="34" charset="0"/>
                <a:cs typeface="Calibri" panose="020F0502020204030204" pitchFamily="34" charset="0"/>
              </a:rPr>
              <a:t>affected</a:t>
            </a:r>
            <a:r>
              <a:rPr lang="tr-TR" dirty="0">
                <a:ea typeface="Calibri" panose="020F0502020204030204" pitchFamily="34" charset="0"/>
                <a:cs typeface="Calibri" panose="020F0502020204030204" pitchFamily="34" charset="0"/>
              </a:rPr>
              <a:t> </a:t>
            </a:r>
            <a:r>
              <a:rPr lang="tr-TR" dirty="0" err="1">
                <a:ea typeface="Calibri" panose="020F0502020204030204" pitchFamily="34" charset="0"/>
                <a:cs typeface="Calibri" panose="020F0502020204030204" pitchFamily="34" charset="0"/>
              </a:rPr>
              <a:t>by</a:t>
            </a:r>
            <a:r>
              <a:rPr lang="tr-TR" dirty="0">
                <a:ea typeface="Calibri" panose="020F0502020204030204" pitchFamily="34" charset="0"/>
                <a:cs typeface="Calibri" panose="020F0502020204030204" pitchFamily="34" charset="0"/>
              </a:rPr>
              <a:t> a fail on the network </a:t>
            </a:r>
            <a:r>
              <a:rPr lang="tr-TR" dirty="0" err="1">
                <a:ea typeface="Calibri" panose="020F0502020204030204" pitchFamily="34" charset="0"/>
                <a:cs typeface="Calibri" panose="020F0502020204030204" pitchFamily="34" charset="0"/>
              </a:rPr>
              <a:t>compared</a:t>
            </a:r>
            <a:r>
              <a:rPr lang="tr-TR" dirty="0">
                <a:ea typeface="Calibri" panose="020F0502020204030204" pitchFamily="34" charset="0"/>
                <a:cs typeface="Calibri" panose="020F0502020204030204" pitchFamily="34" charset="0"/>
              </a:rPr>
              <a:t> to </a:t>
            </a:r>
            <a:r>
              <a:rPr lang="tr-TR" dirty="0" err="1">
                <a:ea typeface="Calibri" panose="020F0502020204030204" pitchFamily="34" charset="0"/>
                <a:cs typeface="Calibri" panose="020F0502020204030204" pitchFamily="34" charset="0"/>
              </a:rPr>
              <a:t>single</a:t>
            </a:r>
            <a:r>
              <a:rPr lang="tr-TR" dirty="0">
                <a:ea typeface="Calibri" panose="020F0502020204030204" pitchFamily="34" charset="0"/>
                <a:cs typeface="Calibri" panose="020F0502020204030204" pitchFamily="34" charset="0"/>
              </a:rPr>
              <a:t> </a:t>
            </a:r>
            <a:r>
              <a:rPr lang="tr-TR" dirty="0" err="1">
                <a:ea typeface="Calibri" panose="020F0502020204030204" pitchFamily="34" charset="0"/>
                <a:cs typeface="Calibri" panose="020F0502020204030204" pitchFamily="34" charset="0"/>
              </a:rPr>
              <a:t>instance</a:t>
            </a:r>
            <a:r>
              <a:rPr lang="tr-TR" dirty="0">
                <a:ea typeface="Calibri" panose="020F0502020204030204" pitchFamily="34" charset="0"/>
                <a:cs typeface="Calibri" panose="020F0502020204030204" pitchFamily="34" charset="0"/>
              </a:rPr>
              <a:t> </a:t>
            </a:r>
            <a:r>
              <a:rPr lang="tr-TR" dirty="0" err="1">
                <a:ea typeface="Calibri" panose="020F0502020204030204" pitchFamily="34" charset="0"/>
                <a:cs typeface="Calibri" panose="020F0502020204030204" pitchFamily="34" charset="0"/>
              </a:rPr>
              <a:t>caches</a:t>
            </a:r>
            <a:r>
              <a:rPr lang="tr-TR" dirty="0">
                <a:ea typeface="Calibri" panose="020F0502020204030204" pitchFamily="34" charset="0"/>
                <a:cs typeface="Calibri" panose="020F0502020204030204" pitchFamily="34" charset="0"/>
              </a:rPr>
              <a:t>.</a:t>
            </a:r>
            <a:endParaRPr lang="tr-TR" sz="18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tr-TR" sz="1800" dirty="0">
                <a:effectLst/>
                <a:ea typeface="Calibri" panose="020F0502020204030204" pitchFamily="34" charset="0"/>
                <a:cs typeface="Calibri" panose="020F0502020204030204" pitchFamily="34" charset="0"/>
              </a:rPr>
              <a:t>Since the members </a:t>
            </a:r>
            <a:r>
              <a:rPr lang="tr-TR" sz="1800" dirty="0" err="1">
                <a:effectLst/>
                <a:ea typeface="Calibri" panose="020F0502020204030204" pitchFamily="34" charset="0"/>
                <a:cs typeface="Calibri" panose="020F0502020204030204" pitchFamily="34" charset="0"/>
              </a:rPr>
              <a:t>are</a:t>
            </a:r>
            <a:r>
              <a:rPr lang="tr-TR" sz="1800" dirty="0">
                <a:effectLst/>
                <a:ea typeface="Calibri" panose="020F0502020204030204" pitchFamily="34" charset="0"/>
                <a:cs typeface="Calibri" panose="020F0502020204030204" pitchFamily="34" charset="0"/>
              </a:rPr>
              <a:t> </a:t>
            </a:r>
            <a:r>
              <a:rPr lang="tr-TR" sz="1800" dirty="0" err="1">
                <a:effectLst/>
                <a:ea typeface="Calibri" panose="020F0502020204030204" pitchFamily="34" charset="0"/>
                <a:cs typeface="Calibri" panose="020F0502020204030204" pitchFamily="34" charset="0"/>
              </a:rPr>
              <a:t>working</a:t>
            </a:r>
            <a:r>
              <a:rPr lang="tr-TR" sz="1800" dirty="0">
                <a:effectLst/>
                <a:ea typeface="Calibri" panose="020F0502020204030204" pitchFamily="34" charset="0"/>
                <a:cs typeface="Calibri" panose="020F0502020204030204" pitchFamily="34" charset="0"/>
              </a:rPr>
              <a:t> on the </a:t>
            </a:r>
            <a:r>
              <a:rPr lang="tr-TR" sz="1800" dirty="0" err="1">
                <a:effectLst/>
                <a:ea typeface="Calibri" panose="020F0502020204030204" pitchFamily="34" charset="0"/>
                <a:cs typeface="Calibri" panose="020F0502020204030204" pitchFamily="34" charset="0"/>
              </a:rPr>
              <a:t>same</a:t>
            </a:r>
            <a:r>
              <a:rPr lang="tr-TR" sz="1800" dirty="0">
                <a:effectLst/>
                <a:ea typeface="Calibri" panose="020F0502020204030204" pitchFamily="34" charset="0"/>
                <a:cs typeface="Calibri" panose="020F0502020204030204" pitchFamily="34" charset="0"/>
              </a:rPr>
              <a:t> server </a:t>
            </a:r>
            <a:r>
              <a:rPr lang="tr-TR" sz="1800" dirty="0" err="1">
                <a:effectLst/>
                <a:ea typeface="Calibri" panose="020F0502020204030204" pitchFamily="34" charset="0"/>
                <a:cs typeface="Calibri" panose="020F0502020204030204" pitchFamily="34" charset="0"/>
              </a:rPr>
              <a:t>with</a:t>
            </a:r>
            <a:r>
              <a:rPr lang="tr-TR" sz="1800" dirty="0">
                <a:effectLst/>
                <a:ea typeface="Calibri" panose="020F0502020204030204" pitchFamily="34" charset="0"/>
                <a:cs typeface="Calibri" panose="020F0502020204030204" pitchFamily="34" charset="0"/>
              </a:rPr>
              <a:t> the </a:t>
            </a:r>
            <a:r>
              <a:rPr lang="tr-TR" sz="1800" dirty="0" err="1">
                <a:effectLst/>
                <a:ea typeface="Calibri" panose="020F0502020204030204" pitchFamily="34" charset="0"/>
                <a:cs typeface="Calibri" panose="020F0502020204030204" pitchFamily="34" charset="0"/>
              </a:rPr>
              <a:t>application</a:t>
            </a:r>
            <a:r>
              <a:rPr lang="tr-TR" dirty="0">
                <a:ea typeface="Calibri" panose="020F0502020204030204" pitchFamily="34" charset="0"/>
                <a:cs typeface="Calibri" panose="020F0502020204030204" pitchFamily="34" charset="0"/>
              </a:rPr>
              <a:t>, it can be </a:t>
            </a:r>
            <a:r>
              <a:rPr lang="tr-TR" dirty="0" err="1">
                <a:ea typeface="Calibri" panose="020F0502020204030204" pitchFamily="34" charset="0"/>
                <a:cs typeface="Calibri" panose="020F0502020204030204" pitchFamily="34" charset="0"/>
              </a:rPr>
              <a:t>open</a:t>
            </a:r>
            <a:r>
              <a:rPr lang="tr-TR" dirty="0">
                <a:ea typeface="Calibri" panose="020F0502020204030204" pitchFamily="34" charset="0"/>
                <a:cs typeface="Calibri" panose="020F0502020204030204" pitchFamily="34" charset="0"/>
              </a:rPr>
              <a:t> to </a:t>
            </a:r>
            <a:r>
              <a:rPr lang="tr-TR" dirty="0" err="1">
                <a:ea typeface="Calibri" panose="020F0502020204030204" pitchFamily="34" charset="0"/>
                <a:cs typeface="Calibri" panose="020F0502020204030204" pitchFamily="34" charset="0"/>
              </a:rPr>
              <a:t>failing</a:t>
            </a:r>
            <a:r>
              <a:rPr lang="tr-TR" dirty="0">
                <a:ea typeface="Calibri" panose="020F0502020204030204" pitchFamily="34" charset="0"/>
                <a:cs typeface="Calibri" panose="020F0502020204030204" pitchFamily="34" charset="0"/>
              </a:rPr>
              <a:t> in </a:t>
            </a:r>
            <a:r>
              <a:rPr lang="tr-TR" dirty="0" err="1">
                <a:ea typeface="Calibri" panose="020F0502020204030204" pitchFamily="34" charset="0"/>
                <a:cs typeface="Calibri" panose="020F0502020204030204" pitchFamily="34" charset="0"/>
              </a:rPr>
              <a:t>case</a:t>
            </a:r>
            <a:r>
              <a:rPr lang="tr-TR" dirty="0">
                <a:ea typeface="Calibri" panose="020F0502020204030204" pitchFamily="34" charset="0"/>
                <a:cs typeface="Calibri" panose="020F0502020204030204" pitchFamily="34" charset="0"/>
              </a:rPr>
              <a:t> of server </a:t>
            </a:r>
            <a:r>
              <a:rPr lang="tr-TR" dirty="0" err="1">
                <a:ea typeface="Calibri" panose="020F0502020204030204" pitchFamily="34" charset="0"/>
                <a:cs typeface="Calibri" panose="020F0502020204030204" pitchFamily="34" charset="0"/>
              </a:rPr>
              <a:t>overload</a:t>
            </a:r>
            <a:r>
              <a:rPr lang="tr-TR" dirty="0">
                <a:ea typeface="Calibri" panose="020F0502020204030204" pitchFamily="34" charset="0"/>
                <a:cs typeface="Calibri" panose="020F0502020204030204" pitchFamily="34" charset="0"/>
              </a:rPr>
              <a:t> </a:t>
            </a:r>
            <a:r>
              <a:rPr lang="tr-TR" dirty="0" err="1">
                <a:ea typeface="Calibri" panose="020F0502020204030204" pitchFamily="34" charset="0"/>
                <a:cs typeface="Calibri" panose="020F0502020204030204" pitchFamily="34" charset="0"/>
              </a:rPr>
              <a:t>or</a:t>
            </a:r>
            <a:r>
              <a:rPr lang="tr-TR" dirty="0">
                <a:ea typeface="Calibri" panose="020F0502020204030204" pitchFamily="34" charset="0"/>
                <a:cs typeface="Calibri" panose="020F0502020204030204" pitchFamily="34" charset="0"/>
              </a:rPr>
              <a:t> GC</a:t>
            </a:r>
            <a:endParaRPr lang="tr-TR" sz="1800" dirty="0">
              <a:effectLst/>
              <a:ea typeface="Calibri" panose="020F0502020204030204" pitchFamily="34" charset="0"/>
              <a:cs typeface="Times New Roman" panose="02020603050405020304" pitchFamily="18" charset="0"/>
            </a:endParaRPr>
          </a:p>
        </p:txBody>
      </p:sp>
      <p:sp>
        <p:nvSpPr>
          <p:cNvPr id="7" name="Metin Yer Tutucusu 6">
            <a:extLst>
              <a:ext uri="{FF2B5EF4-FFF2-40B4-BE49-F238E27FC236}">
                <a16:creationId xmlns:a16="http://schemas.microsoft.com/office/drawing/2014/main" id="{1AF2A8B1-CC98-2F77-5942-E735381B1645}"/>
              </a:ext>
            </a:extLst>
          </p:cNvPr>
          <p:cNvSpPr>
            <a:spLocks noGrp="1"/>
          </p:cNvSpPr>
          <p:nvPr>
            <p:ph type="body" sz="quarter" idx="13"/>
          </p:nvPr>
        </p:nvSpPr>
        <p:spPr/>
        <p:txBody>
          <a:bodyPr>
            <a:normAutofit/>
          </a:bodyPr>
          <a:lstStyle/>
          <a:p>
            <a:r>
              <a:rPr lang="tr-TR" sz="2800" dirty="0" err="1">
                <a:latin typeface="+mj-lt"/>
              </a:rPr>
              <a:t>cons</a:t>
            </a:r>
            <a:endParaRPr lang="tr-TR" sz="2800" dirty="0">
              <a:latin typeface="+mj-lt"/>
            </a:endParaRPr>
          </a:p>
        </p:txBody>
      </p:sp>
      <p:sp>
        <p:nvSpPr>
          <p:cNvPr id="2" name="Başlık 1">
            <a:extLst>
              <a:ext uri="{FF2B5EF4-FFF2-40B4-BE49-F238E27FC236}">
                <a16:creationId xmlns:a16="http://schemas.microsoft.com/office/drawing/2014/main" id="{9CA0633D-59CE-E1B8-B11B-B28CC0C7EAED}"/>
              </a:ext>
            </a:extLst>
          </p:cNvPr>
          <p:cNvSpPr>
            <a:spLocks noGrp="1"/>
          </p:cNvSpPr>
          <p:nvPr>
            <p:ph type="title"/>
          </p:nvPr>
        </p:nvSpPr>
        <p:spPr>
          <a:solidFill>
            <a:srgbClr val="FFFFFF">
              <a:alpha val="10000"/>
            </a:srgbClr>
          </a:solidFill>
          <a:ln>
            <a:solidFill>
              <a:schemeClr val="tx1"/>
            </a:solidFill>
          </a:ln>
        </p:spPr>
        <p:txBody>
          <a:bodyPr>
            <a:normAutofit/>
          </a:bodyPr>
          <a:lstStyle/>
          <a:p>
            <a:r>
              <a:rPr lang="tr-TR" dirty="0" err="1">
                <a:solidFill>
                  <a:schemeClr val="tx1"/>
                </a:solidFill>
              </a:rPr>
              <a:t>Pros</a:t>
            </a:r>
            <a:r>
              <a:rPr lang="tr-TR" dirty="0">
                <a:solidFill>
                  <a:schemeClr val="tx1"/>
                </a:solidFill>
              </a:rPr>
              <a:t> and </a:t>
            </a:r>
            <a:r>
              <a:rPr lang="tr-TR" dirty="0" err="1">
                <a:solidFill>
                  <a:schemeClr val="tx1"/>
                </a:solidFill>
              </a:rPr>
              <a:t>cons</a:t>
            </a:r>
            <a:endParaRPr lang="tr-TR" dirty="0">
              <a:solidFill>
                <a:schemeClr val="tx1"/>
              </a:solidFill>
            </a:endParaRPr>
          </a:p>
        </p:txBody>
      </p:sp>
      <p:pic>
        <p:nvPicPr>
          <p:cNvPr id="3" name="Resim 2">
            <a:extLst>
              <a:ext uri="{FF2B5EF4-FFF2-40B4-BE49-F238E27FC236}">
                <a16:creationId xmlns:a16="http://schemas.microsoft.com/office/drawing/2014/main" id="{6DD7DB03-7FE7-35C7-1C42-50D875913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2549" y="6396557"/>
            <a:ext cx="1753861" cy="237812"/>
          </a:xfrm>
          <a:prstGeom prst="rect">
            <a:avLst/>
          </a:prstGeom>
        </p:spPr>
      </p:pic>
      <p:pic>
        <p:nvPicPr>
          <p:cNvPr id="8" name="Resim 7">
            <a:extLst>
              <a:ext uri="{FF2B5EF4-FFF2-40B4-BE49-F238E27FC236}">
                <a16:creationId xmlns:a16="http://schemas.microsoft.com/office/drawing/2014/main" id="{831A6201-9596-9578-00E3-E8C1FB0143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42" y="6059769"/>
            <a:ext cx="1352558" cy="548334"/>
          </a:xfrm>
          <a:prstGeom prst="rect">
            <a:avLst/>
          </a:prstGeom>
        </p:spPr>
      </p:pic>
    </p:spTree>
    <p:extLst>
      <p:ext uri="{BB962C8B-B14F-4D97-AF65-F5344CB8AC3E}">
        <p14:creationId xmlns:p14="http://schemas.microsoft.com/office/powerpoint/2010/main" val="321161969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aket">
  <a:themeElements>
    <a:clrScheme name="Paket">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ke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ket">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Belge" ma:contentTypeID="0x0101006E64E06E8018D249AABE690C02E541DC" ma:contentTypeVersion="11" ma:contentTypeDescription="Yeni belge oluşturun." ma:contentTypeScope="" ma:versionID="3a5649a7e8c680e03eadb7b683b21130">
  <xsd:schema xmlns:xsd="http://www.w3.org/2001/XMLSchema" xmlns:xs="http://www.w3.org/2001/XMLSchema" xmlns:p="http://schemas.microsoft.com/office/2006/metadata/properties" xmlns:ns3="1476c019-04be-4d57-8538-7908295fb576" xmlns:ns4="b7cca335-45ca-4702-a25e-e23fc5bf6ac0" targetNamespace="http://schemas.microsoft.com/office/2006/metadata/properties" ma:root="true" ma:fieldsID="f4d8d63c3afbc2bf1da69fcf885a1809" ns3:_="" ns4:_="">
    <xsd:import namespace="1476c019-04be-4d57-8538-7908295fb576"/>
    <xsd:import namespace="b7cca335-45ca-4702-a25e-e23fc5bf6ac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76c019-04be-4d57-8538-7908295fb5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cca335-45ca-4702-a25e-e23fc5bf6ac0" elementFormDefault="qualified">
    <xsd:import namespace="http://schemas.microsoft.com/office/2006/documentManagement/types"/>
    <xsd:import namespace="http://schemas.microsoft.com/office/infopath/2007/PartnerControls"/>
    <xsd:element name="SharedWithUsers" ma:index="16" nillable="true" ma:displayName="Paylaşılanla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Ayrıntıları ile Paylaşıldı" ma:internalName="SharedWithDetails" ma:readOnly="true">
      <xsd:simpleType>
        <xsd:restriction base="dms:Note">
          <xsd:maxLength value="255"/>
        </xsd:restriction>
      </xsd:simpleType>
    </xsd:element>
    <xsd:element name="SharingHintHash" ma:index="18" nillable="true" ma:displayName="İpucu Paylaşımı Karması"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7D959A-35D0-46AB-8EC5-D1C1D35F7A2D}">
  <ds:schemaRefs>
    <ds:schemaRef ds:uri="http://schemas.microsoft.com/office/2006/documentManagement/types"/>
    <ds:schemaRef ds:uri="http://purl.org/dc/elements/1.1/"/>
    <ds:schemaRef ds:uri="http://purl.org/dc/dcmitype/"/>
    <ds:schemaRef ds:uri="http://purl.org/dc/terms/"/>
    <ds:schemaRef ds:uri="http://schemas.microsoft.com/office/2006/metadata/properties"/>
    <ds:schemaRef ds:uri="b7cca335-45ca-4702-a25e-e23fc5bf6ac0"/>
    <ds:schemaRef ds:uri="http://schemas.microsoft.com/office/infopath/2007/PartnerControls"/>
    <ds:schemaRef ds:uri="http://schemas.openxmlformats.org/package/2006/metadata/core-properties"/>
    <ds:schemaRef ds:uri="1476c019-04be-4d57-8538-7908295fb576"/>
    <ds:schemaRef ds:uri="http://www.w3.org/XML/1998/namespace"/>
  </ds:schemaRefs>
</ds:datastoreItem>
</file>

<file path=customXml/itemProps2.xml><?xml version="1.0" encoding="utf-8"?>
<ds:datastoreItem xmlns:ds="http://schemas.openxmlformats.org/officeDocument/2006/customXml" ds:itemID="{51FC3FA4-5503-4448-B67E-CCE6167C3F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76c019-04be-4d57-8538-7908295fb576"/>
    <ds:schemaRef ds:uri="b7cca335-45ca-4702-a25e-e23fc5bf6a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EFD875-7299-47C2-8C1C-25ECCD4877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TM10001115[[fn=Paket]]</Template>
  <TotalTime>3189</TotalTime>
  <Words>899</Words>
  <Application>Microsoft Office PowerPoint</Application>
  <PresentationFormat>Geniş ekran</PresentationFormat>
  <Paragraphs>89</Paragraphs>
  <Slides>13</Slides>
  <Notes>3</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13</vt:i4>
      </vt:variant>
    </vt:vector>
  </HeadingPairs>
  <TitlesOfParts>
    <vt:vector size="19" baseType="lpstr">
      <vt:lpstr>Arial</vt:lpstr>
      <vt:lpstr>Calibri</vt:lpstr>
      <vt:lpstr>Gill Sans MT</vt:lpstr>
      <vt:lpstr>Inconsolata</vt:lpstr>
      <vt:lpstr>Symbol</vt:lpstr>
      <vt:lpstr>Paket</vt:lpstr>
      <vt:lpstr>Hazelcast ımdg</vt:lpstr>
      <vt:lpstr>Contents</vt:lpstr>
      <vt:lpstr>What ıs IMDG?</vt:lpstr>
      <vt:lpstr>What ıs Hazelcast IMDG?</vt:lpstr>
      <vt:lpstr>What ıs Hazelcast IMDG?</vt:lpstr>
      <vt:lpstr>What ıs Hazelcast IMDG?</vt:lpstr>
      <vt:lpstr>How does Hazelcast IMDG works?</vt:lpstr>
      <vt:lpstr>How do Hazelcast IMDG works?</vt:lpstr>
      <vt:lpstr>Pros and cons</vt:lpstr>
      <vt:lpstr>In whıch cases should we use Hazelcast ımdg?</vt:lpstr>
      <vt:lpstr>Example usage of Hazelcast IMDG</vt:lpstr>
      <vt:lpstr>References</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Hazelcast ımdg</dc:title>
  <dc:creator>ANIL CAN ÖZGÖK</dc:creator>
  <cp:lastModifiedBy>ANIL CAN ÖZGÖK</cp:lastModifiedBy>
  <cp:revision>9</cp:revision>
  <dcterms:created xsi:type="dcterms:W3CDTF">2022-09-24T19:29:08Z</dcterms:created>
  <dcterms:modified xsi:type="dcterms:W3CDTF">2022-09-27T08:08:02Z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0x0101006E64E06E8018D249AABE690C02E541DC</vt:lpwstr>
  </property>
</Properties>
</file>