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7"/>
  </p:notesMasterIdLst>
  <p:sldIdLst>
    <p:sldId id="256" r:id="rId5"/>
    <p:sldId id="259" r:id="rId6"/>
    <p:sldId id="257" r:id="rId7"/>
    <p:sldId id="264" r:id="rId8"/>
    <p:sldId id="266" r:id="rId9"/>
    <p:sldId id="260" r:id="rId10"/>
    <p:sldId id="265" r:id="rId11"/>
    <p:sldId id="261" r:id="rId12"/>
    <p:sldId id="263" r:id="rId13"/>
    <p:sldId id="267" r:id="rId14"/>
    <p:sldId id="258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79C1D-ADB7-4EF4-9263-F366DA7BDBB8}" v="69" dt="2022-09-24T20:58:54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535C8-7833-402F-B4A5-83CDA96183A4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D3F25-CD5A-45CD-AF4D-5FE71073AF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603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D3F25-CD5A-45CD-AF4D-5FE71073AF5E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53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D048-CA8B-402F-9F5F-F47742575C36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B582-A3DF-4999-B388-79C553CFC4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12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D048-CA8B-402F-9F5F-F47742575C36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B582-A3DF-4999-B388-79C553CFC4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2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D048-CA8B-402F-9F5F-F47742575C36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B582-A3DF-4999-B388-79C553CFC4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994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D048-CA8B-402F-9F5F-F47742575C36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B582-A3DF-4999-B388-79C553CFC4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504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D048-CA8B-402F-9F5F-F47742575C36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B582-A3DF-4999-B388-79C553CFC4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2520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D048-CA8B-402F-9F5F-F47742575C36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B582-A3DF-4999-B388-79C553CFC4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34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D048-CA8B-402F-9F5F-F47742575C36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B582-A3DF-4999-B388-79C553CFC47B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D048-CA8B-402F-9F5F-F47742575C36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B582-A3DF-4999-B388-79C553CFC4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713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D048-CA8B-402F-9F5F-F47742575C36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B582-A3DF-4999-B388-79C553CFC4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531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D048-CA8B-402F-9F5F-F47742575C36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B582-A3DF-4999-B388-79C553CFC4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555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308D048-CA8B-402F-9F5F-F47742575C36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B582-A3DF-4999-B388-79C553CFC4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03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308D048-CA8B-402F-9F5F-F47742575C36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FCEB582-A3DF-4999-B388-79C553CFC4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419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bilgisayarkavramlari.com/2012/11/07/caching-mekanizmalari/" TargetMode="External"/><Relationship Id="rId3" Type="http://schemas.openxmlformats.org/officeDocument/2006/relationships/hyperlink" Target="https://tr.wikipedia.org/wiki/Hazelcast" TargetMode="External"/><Relationship Id="rId7" Type="http://schemas.openxmlformats.org/officeDocument/2006/relationships/hyperlink" Target="https://blog.burakkutbay.com/hazelcast-nedir.html/" TargetMode="External"/><Relationship Id="rId2" Type="http://schemas.openxmlformats.org/officeDocument/2006/relationships/hyperlink" Target="https://docs.hazelcast.com/imdg/4.2/overview/what-is-imd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nurdankaya/hazelcast-7124c61fa43c" TargetMode="External"/><Relationship Id="rId5" Type="http://schemas.openxmlformats.org/officeDocument/2006/relationships/hyperlink" Target="https://prezi.com/l3lkzbjsphd6/hazelcast/" TargetMode="External"/><Relationship Id="rId4" Type="http://schemas.openxmlformats.org/officeDocument/2006/relationships/hyperlink" Target="https://en.wikipedia.org/wiki/Hazelcas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&#305;l-can-&#246;zg&#246;k/" TargetMode="External"/><Relationship Id="rId2" Type="http://schemas.openxmlformats.org/officeDocument/2006/relationships/hyperlink" Target="https://github.com/anilozgo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06AC72-E9D3-5C80-C7CC-AC96CCE5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174377"/>
            <a:ext cx="8991600" cy="1828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sz="3200" dirty="0" err="1">
                <a:solidFill>
                  <a:schemeClr val="tx1"/>
                </a:solidFill>
              </a:rPr>
              <a:t>Hazelcast</a:t>
            </a:r>
            <a:r>
              <a:rPr lang="tr-TR" sz="3200" dirty="0">
                <a:solidFill>
                  <a:schemeClr val="tx1"/>
                </a:solidFill>
              </a:rPr>
              <a:t> </a:t>
            </a:r>
            <a:r>
              <a:rPr lang="tr-TR" sz="3200" dirty="0" err="1">
                <a:solidFill>
                  <a:schemeClr val="tx1"/>
                </a:solidFill>
              </a:rPr>
              <a:t>ımdg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ED15BDB-696E-519A-A6D4-63F4B6D4E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723" y="3429000"/>
            <a:ext cx="7735242" cy="216497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tr-TR" sz="1400" dirty="0"/>
              <a:t>IMDG nedir?</a:t>
            </a:r>
          </a:p>
          <a:p>
            <a:pPr algn="r"/>
            <a:r>
              <a:rPr lang="tr-TR" sz="1400" dirty="0" err="1"/>
              <a:t>Hazelcast</a:t>
            </a:r>
            <a:r>
              <a:rPr lang="tr-TR" sz="1400" dirty="0"/>
              <a:t> IMDG nedir?</a:t>
            </a:r>
          </a:p>
          <a:p>
            <a:pPr algn="r"/>
            <a:r>
              <a:rPr lang="tr-TR" sz="1400" dirty="0" err="1"/>
              <a:t>Hazelcast</a:t>
            </a:r>
            <a:r>
              <a:rPr lang="tr-TR" sz="1400" dirty="0"/>
              <a:t> IMDG nasıl çalışır?</a:t>
            </a:r>
          </a:p>
          <a:p>
            <a:pPr algn="r"/>
            <a:r>
              <a:rPr lang="tr-TR" sz="1400" dirty="0"/>
              <a:t>Avantajları/Dezavantajları nelerdir?</a:t>
            </a:r>
          </a:p>
          <a:p>
            <a:pPr algn="r"/>
            <a:r>
              <a:rPr lang="tr-TR" sz="1400" dirty="0"/>
              <a:t>Hangi durumlarda kullanmak doğrudur?</a:t>
            </a:r>
          </a:p>
          <a:p>
            <a:pPr algn="r"/>
            <a:r>
              <a:rPr lang="tr-TR" sz="1400" dirty="0"/>
              <a:t>Örnek bir </a:t>
            </a:r>
            <a:r>
              <a:rPr lang="tr-TR" sz="1400" dirty="0" err="1"/>
              <a:t>Hazelcast</a:t>
            </a:r>
            <a:r>
              <a:rPr lang="tr-TR" sz="1400" dirty="0"/>
              <a:t> IMDG kullanımı</a:t>
            </a:r>
          </a:p>
          <a:p>
            <a:pPr algn="r"/>
            <a:r>
              <a:rPr lang="tr-TR" sz="1400" dirty="0"/>
              <a:t>Kaynakça</a:t>
            </a:r>
          </a:p>
        </p:txBody>
      </p:sp>
    </p:spTree>
    <p:extLst>
      <p:ext uri="{BB962C8B-B14F-4D97-AF65-F5344CB8AC3E}">
        <p14:creationId xmlns:p14="http://schemas.microsoft.com/office/powerpoint/2010/main" val="94707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A0633D-59CE-E1B8-B11B-B28CC0C7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Örnek bir </a:t>
            </a:r>
            <a:r>
              <a:rPr lang="tr-TR" dirty="0" err="1">
                <a:solidFill>
                  <a:schemeClr val="tx1"/>
                </a:solidFill>
              </a:rPr>
              <a:t>Hazelcast</a:t>
            </a:r>
            <a:r>
              <a:rPr lang="tr-TR" dirty="0">
                <a:solidFill>
                  <a:schemeClr val="tx1"/>
                </a:solidFill>
              </a:rPr>
              <a:t> IMDG kullanımı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25BE67-F3FE-F62A-EE6E-BF9861B6A1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3118104"/>
            <a:ext cx="3616375" cy="1115629"/>
          </a:xfrm>
          <a:prstGeom prst="rect">
            <a:avLst/>
          </a:prstGeom>
          <a:solidFill>
            <a:srgbClr val="E9E9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&lt;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dependency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1200" dirty="0">
                <a:solidFill>
                  <a:srgbClr val="626A7F"/>
                </a:solidFill>
                <a:latin typeface="Inconsolata" pitchFamily="1" charset="-94"/>
              </a:rPr>
              <a:t>	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&lt;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groupId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&gt;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com.hazelcast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&lt;/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groupId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1200" dirty="0">
                <a:solidFill>
                  <a:srgbClr val="626A7F"/>
                </a:solidFill>
                <a:latin typeface="Inconsolata" pitchFamily="1" charset="-94"/>
              </a:rPr>
              <a:t>	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&lt;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artifactId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&gt;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hazelcast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&lt;/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artifactId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1200" dirty="0">
                <a:solidFill>
                  <a:srgbClr val="626A7F"/>
                </a:solidFill>
                <a:latin typeface="Inconsolata" pitchFamily="1" charset="-94"/>
              </a:rPr>
              <a:t>	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&lt;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version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&gt;3.5.3&lt;/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version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&lt;/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dependency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&gt;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7CD587B-BE20-2867-E856-9F82B5FDE9AB}"/>
              </a:ext>
            </a:extLst>
          </p:cNvPr>
          <p:cNvSpPr txBox="1"/>
          <p:nvPr/>
        </p:nvSpPr>
        <p:spPr>
          <a:xfrm>
            <a:off x="2116277" y="2427459"/>
            <a:ext cx="5472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>
                <a:cs typeface="Calibri" panose="020F0502020204030204" pitchFamily="34" charset="0"/>
              </a:rPr>
              <a:t>1-Maven kullanarak projenize </a:t>
            </a:r>
            <a:r>
              <a:rPr lang="tr-TR" sz="1400" b="1" dirty="0" err="1">
                <a:cs typeface="Calibri" panose="020F0502020204030204" pitchFamily="34" charset="0"/>
              </a:rPr>
              <a:t>Hazelcast’i</a:t>
            </a:r>
            <a:r>
              <a:rPr lang="tr-TR" sz="1400" b="1" dirty="0">
                <a:cs typeface="Calibri" panose="020F0502020204030204" pitchFamily="34" charset="0"/>
              </a:rPr>
              <a:t> dahil etmek isterseniz</a:t>
            </a:r>
          </a:p>
          <a:p>
            <a:r>
              <a:rPr lang="tr-TR" sz="1400" b="1" dirty="0">
                <a:cs typeface="Calibri" panose="020F0502020204030204" pitchFamily="34" charset="0"/>
              </a:rPr>
              <a:t>bağımlılık ekleyerek dahil edebilirsiniz.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B88FE66-4D76-3416-2EB6-FB413CE4F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987" y="4899106"/>
            <a:ext cx="2337178" cy="561632"/>
          </a:xfrm>
          <a:prstGeom prst="rect">
            <a:avLst/>
          </a:prstGeom>
          <a:solidFill>
            <a:srgbClr val="E9E9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import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com.hazelcast.core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.*;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import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com.hazelcast.config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.*;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E93394DC-C273-D3A2-9330-9EFE46795AF4}"/>
              </a:ext>
            </a:extLst>
          </p:cNvPr>
          <p:cNvSpPr txBox="1"/>
          <p:nvPr/>
        </p:nvSpPr>
        <p:spPr>
          <a:xfrm>
            <a:off x="2116277" y="4442343"/>
            <a:ext cx="3955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>
                <a:cs typeface="Calibri" panose="020F0502020204030204" pitchFamily="34" charset="0"/>
              </a:rPr>
              <a:t>2-import edip istediğimiz yerde kullanabiliriz.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885C15A-A14F-CA69-9EAE-B30DEFBD1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980" y="3318729"/>
            <a:ext cx="5030223" cy="561632"/>
          </a:xfrm>
          <a:prstGeom prst="rect">
            <a:avLst/>
          </a:prstGeom>
          <a:solidFill>
            <a:srgbClr val="E9E9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Config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cfg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 =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new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Config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HazelcastInstance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instance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 =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Hazelcast.newHazelcastInstance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(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cfg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);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B6717C1-2798-8A04-DF2A-13053CB26CD2}"/>
              </a:ext>
            </a:extLst>
          </p:cNvPr>
          <p:cNvSpPr txBox="1"/>
          <p:nvPr/>
        </p:nvSpPr>
        <p:spPr>
          <a:xfrm>
            <a:off x="6618866" y="2950679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>
                <a:cs typeface="Calibri" panose="020F0502020204030204" pitchFamily="34" charset="0"/>
              </a:rPr>
              <a:t>3-Örnek kullanım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9306631D-9424-6B68-7770-47B30FDE0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980" y="4806773"/>
            <a:ext cx="4308872" cy="746298"/>
          </a:xfrm>
          <a:prstGeom prst="rect">
            <a:avLst/>
          </a:prstGeom>
          <a:solidFill>
            <a:srgbClr val="E9E9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Map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&lt;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Integer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,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String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&gt;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mapKisi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 =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instance.getMap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("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kisi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mapKisi.put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(1, "Burak");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mapKisi.put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26A7F"/>
                </a:solidFill>
                <a:effectLst/>
                <a:latin typeface="Inconsolata" pitchFamily="1" charset="-94"/>
              </a:rPr>
              <a:t>(2, "Ahmet");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B9CF9590-A9AF-3A7A-A28B-41600538A6A0}"/>
              </a:ext>
            </a:extLst>
          </p:cNvPr>
          <p:cNvSpPr txBox="1"/>
          <p:nvPr/>
        </p:nvSpPr>
        <p:spPr>
          <a:xfrm>
            <a:off x="6618866" y="4348876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>
                <a:cs typeface="Calibri" panose="020F0502020204030204" pitchFamily="34" charset="0"/>
              </a:rPr>
              <a:t>4-Örnek kullanım</a:t>
            </a:r>
          </a:p>
        </p:txBody>
      </p:sp>
    </p:spTree>
    <p:extLst>
      <p:ext uri="{BB962C8B-B14F-4D97-AF65-F5344CB8AC3E}">
        <p14:creationId xmlns:p14="http://schemas.microsoft.com/office/powerpoint/2010/main" val="285981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A0633D-59CE-E1B8-B11B-B28CC0C7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393F95-8343-74C9-82BA-ED294423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https://docs.hazelcast.com/imdg/4.2/overview/what-is-imdg</a:t>
            </a:r>
            <a:endParaRPr lang="tr-TR" dirty="0"/>
          </a:p>
          <a:p>
            <a:r>
              <a:rPr lang="tr-TR" dirty="0">
                <a:hlinkClick r:id="rId3"/>
              </a:rPr>
              <a:t>https://tr.wikipedia.org/wiki/Hazelcast</a:t>
            </a:r>
            <a:endParaRPr lang="tr-TR" dirty="0"/>
          </a:p>
          <a:p>
            <a:r>
              <a:rPr lang="tr-TR" dirty="0">
                <a:hlinkClick r:id="rId4"/>
              </a:rPr>
              <a:t>https://en.wikipedia.org/wiki/Hazelcast</a:t>
            </a:r>
            <a:endParaRPr lang="tr-TR" dirty="0"/>
          </a:p>
          <a:p>
            <a:r>
              <a:rPr lang="tr-TR" dirty="0">
                <a:hlinkClick r:id="rId5"/>
              </a:rPr>
              <a:t>https://prezi.com/l3lkzbjsphd6/hazelcast/</a:t>
            </a:r>
            <a:endParaRPr lang="tr-TR" dirty="0"/>
          </a:p>
          <a:p>
            <a:r>
              <a:rPr lang="tr-TR" dirty="0">
                <a:hlinkClick r:id="rId6"/>
              </a:rPr>
              <a:t>https://medium.com/@nurdankaya/hazelcast-7124c61fa43c</a:t>
            </a:r>
            <a:endParaRPr lang="tr-TR" dirty="0"/>
          </a:p>
          <a:p>
            <a:r>
              <a:rPr lang="tr-TR" dirty="0">
                <a:hlinkClick r:id="rId7"/>
              </a:rPr>
              <a:t>https://blog.burakkutbay.com/hazelcast-nedir.html/</a:t>
            </a:r>
            <a:endParaRPr lang="tr-TR" dirty="0"/>
          </a:p>
          <a:p>
            <a:r>
              <a:rPr lang="tr-TR" dirty="0">
                <a:hlinkClick r:id="rId8"/>
              </a:rPr>
              <a:t>https://bilgisayarkavramlari.com/2012/11/07/caching-mekanizmalari/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4464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393F95-8343-74C9-82BA-ED294423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770" y="1589173"/>
            <a:ext cx="7925875" cy="3395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b="1" dirty="0">
                <a:cs typeface="Calibri" panose="020F0502020204030204" pitchFamily="34" charset="0"/>
              </a:rPr>
              <a:t>Anıl Can ÖZGÖK</a:t>
            </a:r>
          </a:p>
          <a:p>
            <a:pPr marL="0" indent="0">
              <a:buNone/>
            </a:pPr>
            <a:r>
              <a:rPr lang="tr-TR" dirty="0" err="1"/>
              <a:t>GitHub</a:t>
            </a:r>
            <a:endParaRPr lang="tr-TR" dirty="0"/>
          </a:p>
          <a:p>
            <a:r>
              <a:rPr lang="tr-TR" dirty="0">
                <a:hlinkClick r:id="rId2"/>
              </a:rPr>
              <a:t>https://github.com/anilozgok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LinkedIn</a:t>
            </a:r>
          </a:p>
          <a:p>
            <a:r>
              <a:rPr lang="tr-TR" dirty="0">
                <a:hlinkClick r:id="rId3"/>
              </a:rPr>
              <a:t>https://www.linkedin.com/in/anıl-can-özgök/</a:t>
            </a:r>
            <a:endParaRPr lang="tr-TR" dirty="0"/>
          </a:p>
          <a:p>
            <a:pPr marL="0" indent="0" algn="r">
              <a:buNone/>
            </a:pPr>
            <a:endParaRPr lang="tr-TR" dirty="0"/>
          </a:p>
          <a:p>
            <a:pPr marL="0" indent="0" algn="r">
              <a:buNone/>
            </a:pPr>
            <a:r>
              <a:rPr lang="tr-TR" dirty="0"/>
              <a:t>Dinlediğiniz için teşekkür ederim.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0891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A0633D-59CE-E1B8-B11B-B28CC0C7EA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IMDG Nedir?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FA94AAE-75EE-1128-0F59-608B6BB0D0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Hazelcast’den</a:t>
            </a:r>
            <a:r>
              <a:rPr lang="tr-TR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önce </a:t>
            </a:r>
            <a:r>
              <a:rPr lang="tr-TR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IMDG’nin</a:t>
            </a:r>
            <a:r>
              <a:rPr lang="tr-TR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yani </a:t>
            </a:r>
            <a:r>
              <a:rPr lang="tr-TR" b="1" u="sng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“in-</a:t>
            </a:r>
            <a:r>
              <a:rPr lang="tr-TR" b="1" u="sng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tr-TR" b="1" u="sng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data grid”</a:t>
            </a:r>
            <a:r>
              <a:rPr lang="tr-TR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ne olduğundan bahsetmemiz daha iyi olur. IMDG birkaç bilgisayarın (</a:t>
            </a:r>
            <a:r>
              <a:rPr lang="tr-TR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Hazelcast</a:t>
            </a:r>
            <a:r>
              <a:rPr lang="tr-TR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için </a:t>
            </a:r>
            <a:r>
              <a:rPr lang="tr-TR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JVM’lerin</a:t>
            </a:r>
            <a:r>
              <a:rPr lang="tr-TR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bir araya gelmesi) bir araya gelerek </a:t>
            </a:r>
            <a:r>
              <a:rPr lang="tr-TR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RAM’de</a:t>
            </a:r>
            <a:r>
              <a:rPr lang="tr-TR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ortak bir veri havuzu oluşturularak verilerin tutulmasıdır. Böylece farklı uygulamalar ortak veri havuzundaki verilere erişebilir ve veriler </a:t>
            </a:r>
            <a:r>
              <a:rPr lang="tr-TR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RAM’deki</a:t>
            </a:r>
            <a:r>
              <a:rPr lang="tr-TR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ortak havu</a:t>
            </a:r>
            <a:r>
              <a:rPr lang="tr-TR" dirty="0">
                <a:ea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tr-TR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dan geldiği için yüksek hızda işlenebilir ve okunulabilir.</a:t>
            </a:r>
            <a:endParaRPr lang="tr-T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2D4B2CE9-BF13-04AB-2131-03EB205BC2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8" y="2638044"/>
            <a:ext cx="4549936" cy="2895009"/>
          </a:xfrm>
        </p:spPr>
      </p:pic>
    </p:spTree>
    <p:extLst>
      <p:ext uri="{BB962C8B-B14F-4D97-AF65-F5344CB8AC3E}">
        <p14:creationId xmlns:p14="http://schemas.microsoft.com/office/powerpoint/2010/main" val="3378448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A0633D-59CE-E1B8-B11B-B28CC0C7EA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tx1"/>
                </a:solidFill>
              </a:rPr>
              <a:t>Hazelcast</a:t>
            </a:r>
            <a:r>
              <a:rPr lang="tr-TR" dirty="0">
                <a:solidFill>
                  <a:schemeClr val="tx1"/>
                </a:solidFill>
              </a:rPr>
              <a:t> IMDG Nedir?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ECC565A-8ACA-67A6-C4B6-1A0B3CBF9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1959" y="2631506"/>
            <a:ext cx="6073947" cy="326180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Hazelcast</a:t>
            </a:r>
            <a:r>
              <a:rPr lang="tr-TR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IMDG, Java tabanlı ve açık kaynak kodlu dağıtık (</a:t>
            </a:r>
            <a:r>
              <a:rPr lang="tr-TR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distributed</a:t>
            </a:r>
            <a:r>
              <a:rPr lang="tr-TR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) veri kümeleme platformudur. Çalışma mantığı ise birden fazla </a:t>
            </a:r>
            <a:r>
              <a:rPr lang="tr-TR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JVM’i</a:t>
            </a:r>
            <a:r>
              <a:rPr lang="tr-TR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bir araya getirerek hepsinin gücünden yararlanmasıdır. 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Ayrıca barındırdığı verinin güvende olmasına son derece önem verir. </a:t>
            </a: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Hazelcast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kendini kısaca in </a:t>
            </a: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data grid olarak adlandırır.</a:t>
            </a:r>
            <a:endParaRPr lang="tr-T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Hazelcast</a:t>
            </a:r>
            <a:r>
              <a:rPr lang="tr-TR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IMDG’yi</a:t>
            </a:r>
            <a:r>
              <a:rPr lang="tr-TR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verilerinizi </a:t>
            </a:r>
            <a:r>
              <a:rPr lang="tr-TR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RAM'de</a:t>
            </a:r>
            <a:r>
              <a:rPr lang="tr-TR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depolamak, makine kümenize yaymak, çoğaltmak ve üzerinde hesaplamalar yapmak için kullanabilirsiniz.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Çoğaltma, küme üyelerinin çökme durumunda size avantaj sağlar çünkü veriler her kümede çoğaltılmış bir şekilde yedeklidir.</a:t>
            </a:r>
            <a:endParaRPr lang="tr-T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Hazelcast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IMDG, yüksek düzeyde ölçeklenebilirlik ve </a:t>
            </a: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availability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sağlar. Dağıtılmış uygulamalar bunu dağıtılmış önbelleğe alma, senkronizasyon, kümeleme, işleme, </a:t>
            </a: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pub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sub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mesajlaşma vb. işlemler için kullanabilir.</a:t>
            </a:r>
            <a:endParaRPr lang="tr-T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E16DB38-6633-C336-88A4-76F642862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364" y="2591532"/>
            <a:ext cx="3521636" cy="3101975"/>
          </a:xfrm>
        </p:spPr>
      </p:pic>
    </p:spTree>
    <p:extLst>
      <p:ext uri="{BB962C8B-B14F-4D97-AF65-F5344CB8AC3E}">
        <p14:creationId xmlns:p14="http://schemas.microsoft.com/office/powerpoint/2010/main" val="27505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A0633D-59CE-E1B8-B11B-B28CC0C7EA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tx1"/>
                </a:solidFill>
              </a:rPr>
              <a:t>Hazelcast</a:t>
            </a:r>
            <a:r>
              <a:rPr lang="tr-TR" dirty="0">
                <a:solidFill>
                  <a:schemeClr val="tx1"/>
                </a:solidFill>
              </a:rPr>
              <a:t> IMDG Nedir?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ECC565A-8ACA-67A6-C4B6-1A0B3CBF9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1959" y="2631506"/>
            <a:ext cx="6208417" cy="326180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Hazelcast</a:t>
            </a:r>
            <a:r>
              <a:rPr lang="tr-TR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java tabanlı olmasına rağmen birçok programlama dili ve </a:t>
            </a:r>
            <a:r>
              <a:rPr lang="tr-TR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frameworkle</a:t>
            </a:r>
            <a:r>
              <a:rPr lang="tr-TR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çalışabilir. </a:t>
            </a:r>
            <a:r>
              <a:rPr lang="tr-TR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Hazelcast</a:t>
            </a:r>
            <a:r>
              <a:rPr lang="tr-TR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; Java, </a:t>
            </a:r>
            <a:r>
              <a:rPr lang="tr-TR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Scala</a:t>
            </a:r>
            <a:r>
              <a:rPr lang="tr-TR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.NET Framework, C++, Python, Node.js, </a:t>
            </a:r>
            <a:r>
              <a:rPr lang="tr-TR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GoLang</a:t>
            </a:r>
            <a:r>
              <a:rPr lang="tr-TR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Clojure</a:t>
            </a:r>
            <a:r>
              <a:rPr lang="tr-TR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gibi programlama dilleri için istemci </a:t>
            </a:r>
            <a:r>
              <a:rPr lang="tr-TR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API'lerini</a:t>
            </a:r>
            <a:r>
              <a:rPr lang="tr-TR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yayınlamıştır. Java ve </a:t>
            </a:r>
            <a:r>
              <a:rPr lang="tr-TR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Scala</a:t>
            </a:r>
            <a:r>
              <a:rPr lang="tr-TR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istemcileri ise gömülü olarak kullanılabilir. </a:t>
            </a:r>
            <a:endParaRPr lang="tr-TR" sz="1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Hazelcast</a:t>
            </a:r>
            <a:r>
              <a:rPr lang="tr-TR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IMDG ayrıca </a:t>
            </a:r>
            <a:r>
              <a:rPr lang="tr-TR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Memcached</a:t>
            </a:r>
            <a:r>
              <a:rPr lang="tr-TR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ve REST protokolleriyle de iletişim kurabilir. Ayrıca </a:t>
            </a:r>
            <a:r>
              <a:rPr lang="tr-TR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Hibernate’e</a:t>
            </a:r>
            <a:r>
              <a:rPr lang="tr-TR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entegre edilerek mevcut herhangi bir </a:t>
            </a:r>
            <a:r>
              <a:rPr lang="tr-TR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veritabanı</a:t>
            </a:r>
            <a:r>
              <a:rPr lang="tr-TR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sistemiyle kolayca kullanılabilir.</a:t>
            </a:r>
            <a:endParaRPr lang="tr-TR" sz="1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Hazelcast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IMDG bir kütüphane (JAR) olarak kullanıma sunulur ve Java dışında hiçbir bağımlılığa ihtiyaç duymaz bu sayede projenize kolayca eklenebilir ve kullanabilirsiniz.</a:t>
            </a:r>
            <a:endParaRPr lang="tr-T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E16DB38-6633-C336-88A4-76F642862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364" y="2591532"/>
            <a:ext cx="3521636" cy="3101975"/>
          </a:xfrm>
        </p:spPr>
      </p:pic>
    </p:spTree>
    <p:extLst>
      <p:ext uri="{BB962C8B-B14F-4D97-AF65-F5344CB8AC3E}">
        <p14:creationId xmlns:p14="http://schemas.microsoft.com/office/powerpoint/2010/main" val="3044702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A0633D-59CE-E1B8-B11B-B28CC0C7EA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tx1"/>
                </a:solidFill>
              </a:rPr>
              <a:t>Hazelcast</a:t>
            </a:r>
            <a:r>
              <a:rPr lang="tr-TR" dirty="0">
                <a:solidFill>
                  <a:schemeClr val="tx1"/>
                </a:solidFill>
              </a:rPr>
              <a:t> IMDG Nedir?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ECC565A-8ACA-67A6-C4B6-1A0B3CBF9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1959" y="2631506"/>
            <a:ext cx="6208417" cy="32618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Hazelcast</a:t>
            </a:r>
            <a:r>
              <a:rPr lang="tr-T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sadece </a:t>
            </a:r>
            <a:r>
              <a:rPr lang="tr-T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String’ler</a:t>
            </a:r>
            <a:r>
              <a:rPr lang="tr-T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ile sınırlı olmamakla beraber </a:t>
            </a:r>
            <a:r>
              <a:rPr lang="tr-T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caching</a:t>
            </a:r>
            <a:r>
              <a:rPr lang="tr-T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için aşağıdaki veri yapılarını desteklemektedir: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Listeler (</a:t>
            </a:r>
            <a:r>
              <a:rPr lang="tr-T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tr-T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Setler (</a:t>
            </a:r>
            <a:r>
              <a:rPr lang="tr-T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Sets</a:t>
            </a:r>
            <a:r>
              <a:rPr lang="tr-T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Sıralar (Queue)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Harita (</a:t>
            </a:r>
            <a:r>
              <a:rPr lang="tr-T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tr-T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Hazelcast</a:t>
            </a:r>
            <a:r>
              <a:rPr lang="tr-T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için tutabileceği nesne boyutu sınırlaması yoktur; ancak, unutulmamalıdır ki boyu artıkça gecikme (</a:t>
            </a:r>
            <a:r>
              <a:rPr lang="tr-T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latency</a:t>
            </a:r>
            <a:r>
              <a:rPr lang="tr-T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de artacaktır.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E16DB38-6633-C336-88A4-76F642862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364" y="2591532"/>
            <a:ext cx="3521636" cy="3101975"/>
          </a:xfrm>
        </p:spPr>
      </p:pic>
    </p:spTree>
    <p:extLst>
      <p:ext uri="{BB962C8B-B14F-4D97-AF65-F5344CB8AC3E}">
        <p14:creationId xmlns:p14="http://schemas.microsoft.com/office/powerpoint/2010/main" val="3329533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A0633D-59CE-E1B8-B11B-B28CC0C7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tx1"/>
                </a:solidFill>
              </a:rPr>
              <a:t>Hazelcast</a:t>
            </a:r>
            <a:r>
              <a:rPr lang="tr-TR" dirty="0">
                <a:solidFill>
                  <a:schemeClr val="tx1"/>
                </a:solidFill>
              </a:rPr>
              <a:t> IMDG nasıl çalışır?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393F95-8343-74C9-82BA-ED294423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tr-TR" dirty="0" err="1"/>
              <a:t>Hazelcast</a:t>
            </a:r>
            <a:r>
              <a:rPr lang="tr-TR" dirty="0"/>
              <a:t> bahsettiğimiz gibi dağıtık (</a:t>
            </a:r>
            <a:r>
              <a:rPr lang="tr-TR" dirty="0" err="1"/>
              <a:t>distributed</a:t>
            </a:r>
            <a:r>
              <a:rPr lang="tr-TR" dirty="0"/>
              <a:t>) olarak çalışmaktadır. Birbirlerine erişebilecek şekilde konfigüre edilmiş </a:t>
            </a:r>
            <a:r>
              <a:rPr lang="tr-TR" dirty="0" err="1"/>
              <a:t>Hazelcast</a:t>
            </a:r>
            <a:r>
              <a:rPr lang="tr-TR" dirty="0"/>
              <a:t> </a:t>
            </a:r>
            <a:r>
              <a:rPr lang="tr-TR" dirty="0" err="1"/>
              <a:t>Member’ları</a:t>
            </a:r>
            <a:r>
              <a:rPr lang="tr-TR" dirty="0"/>
              <a:t> kendi aralarında bir </a:t>
            </a:r>
            <a:r>
              <a:rPr lang="tr-TR" dirty="0" err="1"/>
              <a:t>cluster</a:t>
            </a:r>
            <a:r>
              <a:rPr lang="tr-TR" dirty="0"/>
              <a:t> oluşturur ve bu </a:t>
            </a:r>
            <a:r>
              <a:rPr lang="tr-TR" dirty="0" err="1"/>
              <a:t>cluster</a:t>
            </a:r>
            <a:r>
              <a:rPr lang="tr-TR" dirty="0"/>
              <a:t> içinde kümeleme işlemleri </a:t>
            </a:r>
            <a:r>
              <a:rPr lang="tr-TR" dirty="0" err="1"/>
              <a:t>Hazelcast</a:t>
            </a:r>
            <a:r>
              <a:rPr lang="tr-TR" dirty="0"/>
              <a:t> tarafından otomatik yapılır.</a:t>
            </a:r>
          </a:p>
          <a:p>
            <a:r>
              <a:rPr lang="tr-TR" dirty="0" err="1"/>
              <a:t>Hazelcast</a:t>
            </a:r>
            <a:r>
              <a:rPr lang="tr-TR" dirty="0"/>
              <a:t> barındırdığı veriyi mevcut </a:t>
            </a:r>
            <a:r>
              <a:rPr lang="tr-TR" dirty="0" err="1"/>
              <a:t>cluster</a:t>
            </a:r>
            <a:r>
              <a:rPr lang="tr-TR" dirty="0"/>
              <a:t> </a:t>
            </a:r>
            <a:r>
              <a:rPr lang="tr-TR" dirty="0" err="1"/>
              <a:t>memberları</a:t>
            </a:r>
            <a:r>
              <a:rPr lang="tr-TR" dirty="0"/>
              <a:t> üzerinde dağıtık olarak tutar. Yani aynı verinin parçalı şekilde birden fazla </a:t>
            </a:r>
            <a:r>
              <a:rPr lang="tr-TR" dirty="0" err="1"/>
              <a:t>member</a:t>
            </a:r>
            <a:r>
              <a:rPr lang="tr-TR" dirty="0"/>
              <a:t> üzerinde yedeğinin tutulmasını sağlar bu şekilde tutulmasının en büyük avantajı ise veri kaybını minimuma indirgenmesidir. Veri okuma işlemlerinde ise veriyi ilk 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memberda</a:t>
            </a:r>
            <a:r>
              <a:rPr lang="tr-TR" dirty="0"/>
              <a:t> sorgulayarak ağ trafiğini minimuma indirmeye çalışır. </a:t>
            </a:r>
            <a:r>
              <a:rPr lang="tr-TR" dirty="0" err="1"/>
              <a:t>Cluster’a</a:t>
            </a:r>
            <a:r>
              <a:rPr lang="tr-TR" dirty="0"/>
              <a:t> yeni bir </a:t>
            </a:r>
            <a:r>
              <a:rPr lang="tr-TR" dirty="0" err="1"/>
              <a:t>member</a:t>
            </a:r>
            <a:r>
              <a:rPr lang="tr-TR" dirty="0"/>
              <a:t> eklendiği zaman mevcut veriler bu </a:t>
            </a:r>
            <a:r>
              <a:rPr lang="tr-TR" dirty="0" err="1"/>
              <a:t>member</a:t>
            </a:r>
            <a:r>
              <a:rPr lang="tr-TR" dirty="0"/>
              <a:t> ile senkron edilmeye başlar.</a:t>
            </a:r>
          </a:p>
        </p:txBody>
      </p:sp>
    </p:spTree>
    <p:extLst>
      <p:ext uri="{BB962C8B-B14F-4D97-AF65-F5344CB8AC3E}">
        <p14:creationId xmlns:p14="http://schemas.microsoft.com/office/powerpoint/2010/main" val="1175732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A0633D-59CE-E1B8-B11B-B28CC0C7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tx1"/>
                </a:solidFill>
              </a:rPr>
              <a:t>Hazelcast</a:t>
            </a:r>
            <a:r>
              <a:rPr lang="tr-TR" dirty="0">
                <a:solidFill>
                  <a:schemeClr val="tx1"/>
                </a:solidFill>
              </a:rPr>
              <a:t> IMDG nasıl çalışır?</a:t>
            </a:r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41DDA6B3-DB16-44AC-05F7-4427CD640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6" y="2326366"/>
            <a:ext cx="7530267" cy="3353637"/>
          </a:xfr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C3360165-FE78-F1EF-27A1-7013DC3FE40F}"/>
              </a:ext>
            </a:extLst>
          </p:cNvPr>
          <p:cNvSpPr txBox="1"/>
          <p:nvPr/>
        </p:nvSpPr>
        <p:spPr>
          <a:xfrm>
            <a:off x="2330866" y="5852957"/>
            <a:ext cx="7530267" cy="64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4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Member</a:t>
            </a:r>
            <a:r>
              <a:rPr lang="tr-TR" sz="14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: Hesaplama ve veri depolama ünitesidir</a:t>
            </a:r>
            <a:endParaRPr lang="tr-TR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4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Cluster: Birbiriyle iletişim halindeki </a:t>
            </a:r>
            <a:r>
              <a:rPr lang="tr-TR" sz="14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memberlardan</a:t>
            </a:r>
            <a:r>
              <a:rPr lang="tr-TR" sz="14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oluşan yapı.</a:t>
            </a:r>
            <a:endParaRPr lang="tr-TR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526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7C0016C-ED3B-73B9-440B-F41520C46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+mj-lt"/>
              </a:rPr>
              <a:t>avantajları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ACE1A1C-DBDC-1AD7-A984-DDB7E9A0F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3105150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Açık kaynaklı olması.</a:t>
            </a:r>
            <a:endParaRPr lang="tr-T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Sadece bir .</a:t>
            </a: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jar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dosyası olması ve java dışında başka bir yazılıma ihtiyacı olmaması.</a:t>
            </a:r>
            <a:endParaRPr lang="tr-T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Her şeyi </a:t>
            </a: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RAM’de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saklaması ve bu sayede hızlı okuma ve güncelleme işlemleri yapabilmesi.</a:t>
            </a:r>
            <a:endParaRPr lang="tr-T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Member’lar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her zaman birbirleriyle iletişim halindedir.</a:t>
            </a:r>
            <a:endParaRPr lang="tr-T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Verilerin yedekleri </a:t>
            </a: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clusterlar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arasında dağıtık şekilde bulunduğu için </a:t>
            </a: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member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failurelarına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karşı veri kaybı minimumdur.</a:t>
            </a:r>
            <a:endParaRPr lang="tr-T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F3F4966-F0E9-DCDC-1123-7C0C24EA0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3105150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Member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sayısı arttıkça ağ kullanımı da artar.</a:t>
            </a:r>
            <a:endParaRPr lang="tr-T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Ağda oluşabilecek bir problemden etkilenme ihtimali </a:t>
            </a: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instance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cachelere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göre daha yüksektir.</a:t>
            </a:r>
            <a:endParaRPr lang="tr-T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Memberlar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server ile aynı sunucu üzerinde çalıştığı için GC (</a:t>
            </a: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Garbage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Collector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) ve server </a:t>
            </a:r>
            <a:r>
              <a:rPr lang="tr-TR" sz="1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overload</a:t>
            </a:r>
            <a:r>
              <a:rPr lang="tr-T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gibi durumlarda hataya açık olabilir.</a:t>
            </a:r>
            <a:endParaRPr lang="tr-T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1AF2A8B1-CC98-2F77-5942-E735381B1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+mj-lt"/>
              </a:rPr>
              <a:t>dezavantajları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A0633D-59CE-E1B8-B11B-B28CC0C7EA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Avantajlar/dezavantajları</a:t>
            </a:r>
          </a:p>
        </p:txBody>
      </p:sp>
    </p:spTree>
    <p:extLst>
      <p:ext uri="{BB962C8B-B14F-4D97-AF65-F5344CB8AC3E}">
        <p14:creationId xmlns:p14="http://schemas.microsoft.com/office/powerpoint/2010/main" val="3211619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A0633D-59CE-E1B8-B11B-B28CC0C7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Hangi durumlarda kullanmak doğrudur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393F95-8343-74C9-82BA-ED294423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11744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Veri birçok sunucu üzerinde dağıtılacaksa (örneğin web oturumu paylaşımı)</a:t>
            </a:r>
          </a:p>
          <a:p>
            <a:r>
              <a:rPr lang="tr-TR" dirty="0"/>
              <a:t>Veri ön belleğe alınacaksa (dağıtık ön bellek)</a:t>
            </a:r>
          </a:p>
          <a:p>
            <a:r>
              <a:rPr lang="tr-TR" dirty="0"/>
              <a:t>Uygulama kümelenecekse</a:t>
            </a:r>
          </a:p>
          <a:p>
            <a:r>
              <a:rPr lang="tr-TR" dirty="0"/>
              <a:t>Sunucular arasında güvenli iletişim sağlanacaksa</a:t>
            </a:r>
          </a:p>
          <a:p>
            <a:r>
              <a:rPr lang="tr-TR" dirty="0" err="1"/>
              <a:t>RAM’deki</a:t>
            </a:r>
            <a:r>
              <a:rPr lang="tr-TR" dirty="0"/>
              <a:t> veri bölünecekse (</a:t>
            </a:r>
            <a:r>
              <a:rPr lang="tr-TR" dirty="0" err="1"/>
              <a:t>partitioning</a:t>
            </a:r>
            <a:r>
              <a:rPr lang="tr-TR" dirty="0"/>
              <a:t>)</a:t>
            </a:r>
          </a:p>
          <a:p>
            <a:r>
              <a:rPr lang="tr-TR" dirty="0"/>
              <a:t>İş yükü birçok sunucuya dağıtılacaksa</a:t>
            </a:r>
          </a:p>
          <a:p>
            <a:r>
              <a:rPr lang="tr-TR" dirty="0"/>
              <a:t>Paralel işlemenin avantajından faydalanılacaksa ve</a:t>
            </a:r>
          </a:p>
          <a:p>
            <a:r>
              <a:rPr lang="tr-TR" dirty="0"/>
              <a:t>Veri kaybı olmaksızın veri yönetimi uygulanacaksa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Bu durumlarda </a:t>
            </a:r>
            <a:r>
              <a:rPr lang="tr-TR" dirty="0" err="1"/>
              <a:t>Hazelcast’i</a:t>
            </a:r>
            <a:r>
              <a:rPr lang="tr-TR" dirty="0"/>
              <a:t> kullanmak doğru tercih olacaktır.</a:t>
            </a:r>
          </a:p>
        </p:txBody>
      </p:sp>
    </p:spTree>
    <p:extLst>
      <p:ext uri="{BB962C8B-B14F-4D97-AF65-F5344CB8AC3E}">
        <p14:creationId xmlns:p14="http://schemas.microsoft.com/office/powerpoint/2010/main" val="1040879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6E64E06E8018D249AABE690C02E541DC" ma:contentTypeVersion="11" ma:contentTypeDescription="Yeni belge oluşturun." ma:contentTypeScope="" ma:versionID="3a5649a7e8c680e03eadb7b683b21130">
  <xsd:schema xmlns:xsd="http://www.w3.org/2001/XMLSchema" xmlns:xs="http://www.w3.org/2001/XMLSchema" xmlns:p="http://schemas.microsoft.com/office/2006/metadata/properties" xmlns:ns3="1476c019-04be-4d57-8538-7908295fb576" xmlns:ns4="b7cca335-45ca-4702-a25e-e23fc5bf6ac0" targetNamespace="http://schemas.microsoft.com/office/2006/metadata/properties" ma:root="true" ma:fieldsID="f4d8d63c3afbc2bf1da69fcf885a1809" ns3:_="" ns4:_="">
    <xsd:import namespace="1476c019-04be-4d57-8538-7908295fb576"/>
    <xsd:import namespace="b7cca335-45ca-4702-a25e-e23fc5bf6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76c019-04be-4d57-8538-7908295fb5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cca335-45ca-4702-a25e-e23fc5bf6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EFD875-7299-47C2-8C1C-25ECCD4877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FC3FA4-5503-4448-B67E-CCE6167C3F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76c019-04be-4d57-8538-7908295fb576"/>
    <ds:schemaRef ds:uri="b7cca335-45ca-4702-a25e-e23fc5bf6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7D959A-35D0-46AB-8EC5-D1C1D35F7A2D}">
  <ds:schemaRefs>
    <ds:schemaRef ds:uri="http://schemas.microsoft.com/office/2006/metadata/properties"/>
    <ds:schemaRef ds:uri="http://schemas.openxmlformats.org/package/2006/metadata/core-properties"/>
    <ds:schemaRef ds:uri="b7cca335-45ca-4702-a25e-e23fc5bf6ac0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1476c019-04be-4d57-8538-7908295fb576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94</TotalTime>
  <Words>892</Words>
  <Application>Microsoft Office PowerPoint</Application>
  <PresentationFormat>Geniş ekran</PresentationFormat>
  <Paragraphs>87</Paragraphs>
  <Slides>12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Inconsolata</vt:lpstr>
      <vt:lpstr>Symbol</vt:lpstr>
      <vt:lpstr>Paket</vt:lpstr>
      <vt:lpstr>Hazelcast ımdg</vt:lpstr>
      <vt:lpstr>IMDG Nedir?</vt:lpstr>
      <vt:lpstr>Hazelcast IMDG Nedir?</vt:lpstr>
      <vt:lpstr>Hazelcast IMDG Nedir?</vt:lpstr>
      <vt:lpstr>Hazelcast IMDG Nedir?</vt:lpstr>
      <vt:lpstr>Hazelcast IMDG nasıl çalışır?</vt:lpstr>
      <vt:lpstr>Hazelcast IMDG nasıl çalışır?</vt:lpstr>
      <vt:lpstr>Avantajlar/dezavantajları</vt:lpstr>
      <vt:lpstr>Hangi durumlarda kullanmak doğrudur</vt:lpstr>
      <vt:lpstr>Örnek bir Hazelcast IMDG kullanımı</vt:lpstr>
      <vt:lpstr>Kaynakça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Hazelcast ımdg</dc:title>
  <dc:creator>ANIL CAN ÖZGÖK</dc:creator>
  <cp:lastModifiedBy>ANIL CAN ÖZGÖK</cp:lastModifiedBy>
  <cp:revision>2</cp:revision>
  <dcterms:created xsi:type="dcterms:W3CDTF">2022-09-24T19:29:08Z</dcterms:created>
  <dcterms:modified xsi:type="dcterms:W3CDTF">2022-09-26T22:37:15Z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0x0101006E64E06E8018D249AABE690C02E541DC</vt:lpwstr>
  </property>
</Properties>
</file>