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aleway Bold" charset="1" panose="020B0803030101060003"/>
      <p:regular r:id="rId21"/>
    </p:embeddedFont>
    <p:embeddedFont>
      <p:font typeface="Fredoka" charset="1" panose="02000000000000000000"/>
      <p:regular r:id="rId22"/>
    </p:embeddedFont>
    <p:embeddedFont>
      <p:font typeface="Times New Roman" charset="1" panose="02030502070405020303"/>
      <p:regular r:id="rId23"/>
    </p:embeddedFont>
    <p:embeddedFont>
      <p:font typeface="Raleway" charset="1" panose="020B050303010106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82336" y="4497921"/>
            <a:ext cx="4362220" cy="6254078"/>
          </a:xfrm>
          <a:custGeom>
            <a:avLst/>
            <a:gdLst/>
            <a:ahLst/>
            <a:cxnLst/>
            <a:rect r="r" b="b" t="t" l="l"/>
            <a:pathLst>
              <a:path h="6254078" w="4362220">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634622" y="7558285"/>
            <a:ext cx="8187540" cy="1109345"/>
          </a:xfrm>
          <a:prstGeom prst="rect">
            <a:avLst/>
          </a:prstGeom>
        </p:spPr>
        <p:txBody>
          <a:bodyPr anchor="t" rtlCol="false" tIns="0" lIns="0" bIns="0" rIns="0">
            <a:spAutoFit/>
          </a:bodyPr>
          <a:lstStyle/>
          <a:p>
            <a:pPr algn="r">
              <a:lnSpc>
                <a:spcPts val="4480"/>
              </a:lnSpc>
            </a:pPr>
            <a:r>
              <a:rPr lang="en-US" sz="3200">
                <a:solidFill>
                  <a:srgbClr val="000000"/>
                </a:solidFill>
                <a:latin typeface="Raleway Bold"/>
              </a:rPr>
              <a:t>Didem Beyza Kesik</a:t>
            </a:r>
          </a:p>
          <a:p>
            <a:pPr algn="r">
              <a:lnSpc>
                <a:spcPts val="4480"/>
              </a:lnSpc>
              <a:spcBef>
                <a:spcPct val="0"/>
              </a:spcBef>
            </a:pPr>
            <a:r>
              <a:rPr lang="en-US" sz="3200">
                <a:solidFill>
                  <a:srgbClr val="000000"/>
                </a:solidFill>
                <a:latin typeface="Raleway Bold"/>
              </a:rPr>
              <a:t>Gizem Yüksel</a:t>
            </a:r>
          </a:p>
        </p:txBody>
      </p:sp>
      <p:sp>
        <p:nvSpPr>
          <p:cNvPr name="TextBox 10" id="10"/>
          <p:cNvSpPr txBox="true"/>
          <p:nvPr/>
        </p:nvSpPr>
        <p:spPr>
          <a:xfrm rot="0">
            <a:off x="3563446" y="1892823"/>
            <a:ext cx="12390140" cy="1698626"/>
          </a:xfrm>
          <a:prstGeom prst="rect">
            <a:avLst/>
          </a:prstGeom>
        </p:spPr>
        <p:txBody>
          <a:bodyPr anchor="t" rtlCol="false" tIns="0" lIns="0" bIns="0" rIns="0">
            <a:spAutoFit/>
          </a:bodyPr>
          <a:lstStyle/>
          <a:p>
            <a:pPr algn="r">
              <a:lnSpc>
                <a:spcPts val="13999"/>
              </a:lnSpc>
            </a:pPr>
            <a:r>
              <a:rPr lang="en-US" sz="9999">
                <a:solidFill>
                  <a:srgbClr val="000000"/>
                </a:solidFill>
                <a:latin typeface="Fredoka"/>
              </a:rPr>
              <a:t>R 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26816126"/>
            <a:chOff x="0" y="0"/>
            <a:chExt cx="5896499" cy="8715249"/>
          </a:xfrm>
        </p:grpSpPr>
        <p:sp>
          <p:nvSpPr>
            <p:cNvPr name="Freeform 6" id="6"/>
            <p:cNvSpPr/>
            <p:nvPr/>
          </p:nvSpPr>
          <p:spPr>
            <a:xfrm flipH="false" flipV="false" rot="0">
              <a:off x="0" y="0"/>
              <a:ext cx="5896499" cy="8715249"/>
            </a:xfrm>
            <a:custGeom>
              <a:avLst/>
              <a:gdLst/>
              <a:ahLst/>
              <a:cxnLst/>
              <a:rect r="r" b="b" t="t" l="l"/>
              <a:pathLst>
                <a:path h="8715249" w="5896499">
                  <a:moveTo>
                    <a:pt x="21336" y="0"/>
                  </a:moveTo>
                  <a:lnTo>
                    <a:pt x="5875163" y="0"/>
                  </a:lnTo>
                  <a:cubicBezTo>
                    <a:pt x="5880821" y="0"/>
                    <a:pt x="5886248" y="2248"/>
                    <a:pt x="5890249" y="6249"/>
                  </a:cubicBezTo>
                  <a:cubicBezTo>
                    <a:pt x="5894251" y="10250"/>
                    <a:pt x="5896499" y="15677"/>
                    <a:pt x="5896499" y="21336"/>
                  </a:cubicBezTo>
                  <a:lnTo>
                    <a:pt x="5896499" y="8693913"/>
                  </a:lnTo>
                  <a:cubicBezTo>
                    <a:pt x="5896499" y="8699571"/>
                    <a:pt x="5894251" y="8704998"/>
                    <a:pt x="5890249" y="8708999"/>
                  </a:cubicBezTo>
                  <a:cubicBezTo>
                    <a:pt x="5886248" y="8713001"/>
                    <a:pt x="5880821" y="8715249"/>
                    <a:pt x="5875163" y="8715249"/>
                  </a:cubicBezTo>
                  <a:lnTo>
                    <a:pt x="21336" y="8715249"/>
                  </a:lnTo>
                  <a:cubicBezTo>
                    <a:pt x="15677" y="8715249"/>
                    <a:pt x="10250" y="8713001"/>
                    <a:pt x="6249" y="8708999"/>
                  </a:cubicBezTo>
                  <a:cubicBezTo>
                    <a:pt x="2248" y="8704998"/>
                    <a:pt x="0" y="8699571"/>
                    <a:pt x="0" y="8693913"/>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8762874"/>
            </a:xfrm>
            <a:prstGeom prst="rect">
              <a:avLst/>
            </a:prstGeom>
          </p:spPr>
          <p:txBody>
            <a:bodyPr anchor="ctr" rtlCol="false" tIns="50800" lIns="50800" bIns="50800" rIns="50800"/>
            <a:lstStyle/>
            <a:p>
              <a:pPr algn="ctr">
                <a:lnSpc>
                  <a:spcPts val="2659"/>
                </a:lnSpc>
              </a:pPr>
            </a:p>
          </p:txBody>
        </p:sp>
      </p:grpSp>
      <p:graphicFrame>
        <p:nvGraphicFramePr>
          <p:cNvPr name="Table 8" id="8"/>
          <p:cNvGraphicFramePr>
            <a:graphicFrameLocks noGrp="true"/>
          </p:cNvGraphicFramePr>
          <p:nvPr/>
        </p:nvGraphicFramePr>
        <p:xfrm>
          <a:off x="195018" y="1971675"/>
          <a:ext cx="17753021" cy="8315325"/>
        </p:xfrm>
        <a:graphic>
          <a:graphicData uri="http://schemas.openxmlformats.org/drawingml/2006/table">
            <a:tbl>
              <a:tblPr/>
              <a:tblGrid>
                <a:gridCol w="2697299"/>
                <a:gridCol w="2697299"/>
                <a:gridCol w="2697299"/>
                <a:gridCol w="2697299"/>
                <a:gridCol w="3481912"/>
                <a:gridCol w="3481912"/>
              </a:tblGrid>
              <a:tr h="736801">
                <a:tc>
                  <a:txBody>
                    <a:bodyPr anchor="t" rtlCol="false"/>
                    <a:lstStyle/>
                    <a:p>
                      <a:pPr algn="ctr">
                        <a:lnSpc>
                          <a:spcPts val="2100"/>
                        </a:lnSpc>
                        <a:defRPr/>
                      </a:pPr>
                      <a:r>
                        <a:rPr lang="en-US" sz="1500">
                          <a:solidFill>
                            <a:srgbClr val="000000"/>
                          </a:solidFill>
                          <a:latin typeface="Raleway Bold"/>
                        </a:rPr>
                        <a:t>Variable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Bold"/>
                        </a:rPr>
                        <a:t>Coefficient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Bold"/>
                        </a:rPr>
                        <a:t>Std. Error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Bold"/>
                        </a:rPr>
                        <a:t>t-Statistic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Bold"/>
                        </a:rPr>
                        <a:t>p-Value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Bold"/>
                        </a:rPr>
                        <a:t>Variable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(Intercept)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-0.8522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0.3191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-2.670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(Intercept)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0.303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0.7623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Anaemia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0.0522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0.0515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1.013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0.3118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Anaemia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CPK_Level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680"/>
                        </a:lnSpc>
                        <a:defRPr/>
                      </a:pPr>
                      <a:r>
                        <a:rPr lang="en-US" sz="1200">
                          <a:solidFill>
                            <a:srgbClr val="000000"/>
                          </a:solidFill>
                          <a:latin typeface="Raleway"/>
                        </a:rPr>
                        <a:t>0.0000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2.634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CPK_Level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Diabetes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-0.0138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0.0503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-0.273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0.7848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Diabetes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EjectionFraction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-0.0187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-6.500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EjectionFraction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HighBloodPressure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0.0633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0.0520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1.216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0.2253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HighBloodPressure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SerumCreatinine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0.2090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0.0324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6.441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SerumCreatinine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SerumSodium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-0.0055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0.0042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-1.297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0.1965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SerumSodium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Gender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-0.0908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0.0499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-1.820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0.0700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Gender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88957">
                <a:tc>
                  <a:txBody>
                    <a:bodyPr anchor="t" rtlCol="false"/>
                    <a:lstStyle/>
                    <a:p>
                      <a:pPr algn="ctr">
                        <a:lnSpc>
                          <a:spcPts val="2100"/>
                        </a:lnSpc>
                        <a:defRPr/>
                      </a:pPr>
                      <a:r>
                        <a:rPr lang="en-US" sz="1500">
                          <a:solidFill>
                            <a:srgbClr val="F15F6C"/>
                          </a:solidFill>
                          <a:latin typeface="Raleway Bold"/>
                        </a:rPr>
                        <a:t>Smoker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-0.0162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0.0534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-0.303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0.7618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Raleway"/>
                        </a:rPr>
                        <a:t>Smoker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445583" y="1138168"/>
            <a:ext cx="16557278" cy="6661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Raleway Bold"/>
              </a:rPr>
              <a:t>Dependent Variable</a:t>
            </a:r>
            <a:r>
              <a:rPr lang="en-US" sz="1899">
                <a:solidFill>
                  <a:srgbClr val="000000"/>
                </a:solidFill>
                <a:latin typeface="Raleway"/>
              </a:rPr>
              <a:t>: DeathEvent</a:t>
            </a:r>
          </a:p>
          <a:p>
            <a:pPr algn="l">
              <a:lnSpc>
                <a:spcPts val="2659"/>
              </a:lnSpc>
              <a:spcBef>
                <a:spcPct val="0"/>
              </a:spcBef>
            </a:pPr>
            <a:r>
              <a:rPr lang="en-US" sz="1899">
                <a:solidFill>
                  <a:srgbClr val="000000"/>
                </a:solidFill>
                <a:latin typeface="Raleway Bold"/>
              </a:rPr>
              <a:t>Independent Variables</a:t>
            </a:r>
            <a:r>
              <a:rPr lang="en-US" sz="1899">
                <a:solidFill>
                  <a:srgbClr val="000000"/>
                </a:solidFill>
                <a:latin typeface="Raleway"/>
              </a:rPr>
              <a:t>: Age, Anaemia, CPK_Level, Diabetes, EjectionFraction, HighBloodPressure, SerumCreatinine, SerumSodium, Gender, Smoker</a:t>
            </a:r>
          </a:p>
        </p:txBody>
      </p:sp>
      <p:sp>
        <p:nvSpPr>
          <p:cNvPr name="TextBox 10" id="10"/>
          <p:cNvSpPr txBox="true"/>
          <p:nvPr/>
        </p:nvSpPr>
        <p:spPr>
          <a:xfrm rot="0">
            <a:off x="6207398" y="378573"/>
            <a:ext cx="4956125" cy="507366"/>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Raleway Bold"/>
              </a:rPr>
              <a:t>Regression Model Summary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9708782"/>
            <a:chOff x="0" y="0"/>
            <a:chExt cx="5896499" cy="3155357"/>
          </a:xfrm>
        </p:grpSpPr>
        <p:sp>
          <p:nvSpPr>
            <p:cNvPr name="Freeform 6" id="6"/>
            <p:cNvSpPr/>
            <p:nvPr/>
          </p:nvSpPr>
          <p:spPr>
            <a:xfrm flipH="false" flipV="false" rot="0">
              <a:off x="0" y="0"/>
              <a:ext cx="5896499" cy="3155357"/>
            </a:xfrm>
            <a:custGeom>
              <a:avLst/>
              <a:gdLst/>
              <a:ahLst/>
              <a:cxnLst/>
              <a:rect r="r" b="b" t="t" l="l"/>
              <a:pathLst>
                <a:path h="3155357" w="5896499">
                  <a:moveTo>
                    <a:pt x="21336" y="0"/>
                  </a:moveTo>
                  <a:lnTo>
                    <a:pt x="5875163" y="0"/>
                  </a:lnTo>
                  <a:cubicBezTo>
                    <a:pt x="5880821" y="0"/>
                    <a:pt x="5886248" y="2248"/>
                    <a:pt x="5890249" y="6249"/>
                  </a:cubicBezTo>
                  <a:cubicBezTo>
                    <a:pt x="5894251" y="10250"/>
                    <a:pt x="5896499" y="15677"/>
                    <a:pt x="5896499" y="21336"/>
                  </a:cubicBezTo>
                  <a:lnTo>
                    <a:pt x="5896499" y="3134021"/>
                  </a:lnTo>
                  <a:cubicBezTo>
                    <a:pt x="5896499" y="3139680"/>
                    <a:pt x="5894251" y="3145107"/>
                    <a:pt x="5890249" y="3149108"/>
                  </a:cubicBezTo>
                  <a:cubicBezTo>
                    <a:pt x="5886248" y="3153109"/>
                    <a:pt x="5880821" y="3155357"/>
                    <a:pt x="5875163" y="3155357"/>
                  </a:cubicBezTo>
                  <a:lnTo>
                    <a:pt x="21336" y="3155357"/>
                  </a:lnTo>
                  <a:cubicBezTo>
                    <a:pt x="15677" y="3155357"/>
                    <a:pt x="10250" y="3153109"/>
                    <a:pt x="6249" y="3149108"/>
                  </a:cubicBezTo>
                  <a:cubicBezTo>
                    <a:pt x="2248" y="3145107"/>
                    <a:pt x="0" y="3139680"/>
                    <a:pt x="0" y="3134021"/>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320298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69634" y="1946452"/>
            <a:ext cx="15390444" cy="6957829"/>
          </a:xfrm>
          <a:prstGeom prst="rect">
            <a:avLst/>
          </a:prstGeom>
        </p:spPr>
        <p:txBody>
          <a:bodyPr anchor="t" rtlCol="false" tIns="0" lIns="0" bIns="0" rIns="0">
            <a:spAutoFit/>
          </a:bodyPr>
          <a:lstStyle/>
          <a:p>
            <a:pPr algn="just">
              <a:lnSpc>
                <a:spcPts val="3963"/>
              </a:lnSpc>
            </a:pPr>
            <a:r>
              <a:rPr lang="en-US" sz="2830">
                <a:solidFill>
                  <a:srgbClr val="000000"/>
                </a:solidFill>
                <a:latin typeface="Raleway Bold"/>
              </a:rPr>
              <a:t>Key Findings:</a:t>
            </a:r>
          </a:p>
          <a:p>
            <a:pPr algn="just" marL="611180" indent="-305590" lvl="1">
              <a:lnSpc>
                <a:spcPts val="3963"/>
              </a:lnSpc>
              <a:buFont typeface="Arial"/>
              <a:buChar char="•"/>
            </a:pPr>
            <a:r>
              <a:rPr lang="en-US" sz="2830">
                <a:solidFill>
                  <a:srgbClr val="000000"/>
                </a:solidFill>
                <a:latin typeface="Raleway"/>
              </a:rPr>
              <a:t>Intercept: The baseline probability of a death event is approximately -0.8522.</a:t>
            </a:r>
          </a:p>
          <a:p>
            <a:pPr algn="just" marL="611180" indent="-305590" lvl="1">
              <a:lnSpc>
                <a:spcPts val="3963"/>
              </a:lnSpc>
              <a:buFont typeface="Arial"/>
              <a:buChar char="•"/>
            </a:pPr>
            <a:r>
              <a:rPr lang="en-US" sz="2830">
                <a:solidFill>
                  <a:srgbClr val="000000"/>
                </a:solidFill>
                <a:latin typeface="Raleway"/>
              </a:rPr>
              <a:t>Significant Predictors:</a:t>
            </a:r>
          </a:p>
          <a:p>
            <a:pPr algn="just" marL="611180" indent="-305590" lvl="1">
              <a:lnSpc>
                <a:spcPts val="3963"/>
              </a:lnSpc>
              <a:buFont typeface="Arial"/>
              <a:buChar char="•"/>
            </a:pPr>
            <a:r>
              <a:rPr lang="en-US" sz="2830">
                <a:solidFill>
                  <a:srgbClr val="000000"/>
                </a:solidFill>
                <a:latin typeface="Raleway"/>
              </a:rPr>
              <a:t>CPK_Level: Each unit increase in CPK levels increases the risk of a death event by 0.0001.</a:t>
            </a:r>
          </a:p>
          <a:p>
            <a:pPr algn="just" marL="611180" indent="-305590" lvl="1">
              <a:lnSpc>
                <a:spcPts val="3963"/>
              </a:lnSpc>
              <a:buFont typeface="Arial"/>
              <a:buChar char="•"/>
            </a:pPr>
            <a:r>
              <a:rPr lang="en-US" sz="2830">
                <a:solidFill>
                  <a:srgbClr val="000000"/>
                </a:solidFill>
                <a:latin typeface="Raleway"/>
              </a:rPr>
              <a:t>EjectionFraction: Each unit increase in ejection fraction decreases the risk by 0.0187.</a:t>
            </a:r>
          </a:p>
          <a:p>
            <a:pPr algn="just" marL="611180" indent="-305590" lvl="1">
              <a:lnSpc>
                <a:spcPts val="3963"/>
              </a:lnSpc>
              <a:buFont typeface="Arial"/>
              <a:buChar char="•"/>
            </a:pPr>
            <a:r>
              <a:rPr lang="en-US" sz="2830">
                <a:solidFill>
                  <a:srgbClr val="000000"/>
                </a:solidFill>
                <a:latin typeface="Raleway"/>
              </a:rPr>
              <a:t>SerumCreatinine: Each unit increase in serum creatinine increases the risk by 0.2090.</a:t>
            </a:r>
          </a:p>
          <a:p>
            <a:pPr algn="just">
              <a:lnSpc>
                <a:spcPts val="3963"/>
              </a:lnSpc>
            </a:pPr>
          </a:p>
          <a:p>
            <a:pPr algn="just">
              <a:lnSpc>
                <a:spcPts val="3963"/>
              </a:lnSpc>
            </a:pPr>
            <a:r>
              <a:rPr lang="en-US" sz="2830">
                <a:solidFill>
                  <a:srgbClr val="000000"/>
                </a:solidFill>
                <a:latin typeface="Raleway Bold"/>
              </a:rPr>
              <a:t>Model Performance:</a:t>
            </a:r>
          </a:p>
          <a:p>
            <a:pPr algn="just" marL="611180" indent="-305590" lvl="1">
              <a:lnSpc>
                <a:spcPts val="3963"/>
              </a:lnSpc>
              <a:buFont typeface="Arial"/>
              <a:buChar char="•"/>
            </a:pPr>
            <a:r>
              <a:rPr lang="en-US" sz="2830">
                <a:solidFill>
                  <a:srgbClr val="000000"/>
                </a:solidFill>
                <a:latin typeface="Raleway"/>
              </a:rPr>
              <a:t>R-squared: 0.4158</a:t>
            </a:r>
          </a:p>
          <a:p>
            <a:pPr algn="just" marL="611180" indent="-305590" lvl="1">
              <a:lnSpc>
                <a:spcPts val="3963"/>
              </a:lnSpc>
              <a:buFont typeface="Arial"/>
              <a:buChar char="•"/>
            </a:pPr>
            <a:r>
              <a:rPr lang="en-US" sz="2830">
                <a:solidFill>
                  <a:srgbClr val="000000"/>
                </a:solidFill>
                <a:latin typeface="Raleway"/>
              </a:rPr>
              <a:t>Adjusted R-squared: 0.2093 </a:t>
            </a:r>
          </a:p>
          <a:p>
            <a:pPr algn="just">
              <a:lnSpc>
                <a:spcPts val="3963"/>
              </a:lnSpc>
            </a:pPr>
          </a:p>
          <a:p>
            <a:pPr algn="just">
              <a:lnSpc>
                <a:spcPts val="3963"/>
              </a:lnSpc>
            </a:pPr>
            <a:r>
              <a:rPr lang="en-US" sz="2830">
                <a:solidFill>
                  <a:srgbClr val="000000"/>
                </a:solidFill>
                <a:latin typeface="Raleway Bold"/>
              </a:rPr>
              <a:t>Interpretation</a:t>
            </a:r>
            <a:r>
              <a:rPr lang="en-US" sz="2830">
                <a:solidFill>
                  <a:srgbClr val="000000"/>
                </a:solidFill>
                <a:latin typeface="Raleway"/>
              </a:rPr>
              <a:t>: </a:t>
            </a:r>
          </a:p>
          <a:p>
            <a:pPr algn="just" marL="611180" indent="-305590" lvl="1">
              <a:lnSpc>
                <a:spcPts val="3963"/>
              </a:lnSpc>
              <a:buFont typeface="Arial"/>
              <a:buChar char="•"/>
            </a:pPr>
            <a:r>
              <a:rPr lang="en-US" sz="2830">
                <a:solidFill>
                  <a:srgbClr val="000000"/>
                </a:solidFill>
                <a:latin typeface="Raleway"/>
              </a:rPr>
              <a:t>The model explains approximately 45.5% of the variance in death events.</a:t>
            </a:r>
          </a:p>
          <a:p>
            <a:pPr algn="just">
              <a:lnSpc>
                <a:spcPts val="3963"/>
              </a:lnSpc>
            </a:pPr>
          </a:p>
        </p:txBody>
      </p:sp>
      <p:sp>
        <p:nvSpPr>
          <p:cNvPr name="TextBox 9" id="9"/>
          <p:cNvSpPr txBox="true"/>
          <p:nvPr/>
        </p:nvSpPr>
        <p:spPr>
          <a:xfrm rot="0">
            <a:off x="7824845" y="422274"/>
            <a:ext cx="1743673" cy="606426"/>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Raleway Bold"/>
              </a:rPr>
              <a:t>Results</a:t>
            </a:r>
          </a:p>
        </p:txBody>
      </p:sp>
      <p:sp>
        <p:nvSpPr>
          <p:cNvPr name="Freeform 10" id="10"/>
          <p:cNvSpPr/>
          <p:nvPr/>
        </p:nvSpPr>
        <p:spPr>
          <a:xfrm flipH="false" flipV="false" rot="0">
            <a:off x="1285140" y="6960046"/>
            <a:ext cx="2927390" cy="465272"/>
          </a:xfrm>
          <a:custGeom>
            <a:avLst/>
            <a:gdLst/>
            <a:ahLst/>
            <a:cxnLst/>
            <a:rect r="r" b="b" t="t" l="l"/>
            <a:pathLst>
              <a:path h="465272" w="2927390">
                <a:moveTo>
                  <a:pt x="0" y="0"/>
                </a:moveTo>
                <a:lnTo>
                  <a:pt x="2927389" y="0"/>
                </a:lnTo>
                <a:lnTo>
                  <a:pt x="2927389" y="465272"/>
                </a:lnTo>
                <a:lnTo>
                  <a:pt x="0" y="465272"/>
                </a:lnTo>
                <a:lnTo>
                  <a:pt x="0" y="0"/>
                </a:lnTo>
                <a:close/>
              </a:path>
            </a:pathLst>
          </a:custGeom>
          <a:blipFill>
            <a:blip r:embed="rId4"/>
            <a:stretch>
              <a:fillRect l="-4169" t="-321073" r="-5046" b="-266089"/>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9708782"/>
            <a:chOff x="0" y="0"/>
            <a:chExt cx="5896499" cy="3155357"/>
          </a:xfrm>
        </p:grpSpPr>
        <p:sp>
          <p:nvSpPr>
            <p:cNvPr name="Freeform 6" id="6"/>
            <p:cNvSpPr/>
            <p:nvPr/>
          </p:nvSpPr>
          <p:spPr>
            <a:xfrm flipH="false" flipV="false" rot="0">
              <a:off x="0" y="0"/>
              <a:ext cx="5896499" cy="3155357"/>
            </a:xfrm>
            <a:custGeom>
              <a:avLst/>
              <a:gdLst/>
              <a:ahLst/>
              <a:cxnLst/>
              <a:rect r="r" b="b" t="t" l="l"/>
              <a:pathLst>
                <a:path h="3155357" w="5896499">
                  <a:moveTo>
                    <a:pt x="21336" y="0"/>
                  </a:moveTo>
                  <a:lnTo>
                    <a:pt x="5875163" y="0"/>
                  </a:lnTo>
                  <a:cubicBezTo>
                    <a:pt x="5880821" y="0"/>
                    <a:pt x="5886248" y="2248"/>
                    <a:pt x="5890249" y="6249"/>
                  </a:cubicBezTo>
                  <a:cubicBezTo>
                    <a:pt x="5894251" y="10250"/>
                    <a:pt x="5896499" y="15677"/>
                    <a:pt x="5896499" y="21336"/>
                  </a:cubicBezTo>
                  <a:lnTo>
                    <a:pt x="5896499" y="3134021"/>
                  </a:lnTo>
                  <a:cubicBezTo>
                    <a:pt x="5896499" y="3139680"/>
                    <a:pt x="5894251" y="3145107"/>
                    <a:pt x="5890249" y="3149108"/>
                  </a:cubicBezTo>
                  <a:cubicBezTo>
                    <a:pt x="5886248" y="3153109"/>
                    <a:pt x="5880821" y="3155357"/>
                    <a:pt x="5875163" y="3155357"/>
                  </a:cubicBezTo>
                  <a:lnTo>
                    <a:pt x="21336" y="3155357"/>
                  </a:lnTo>
                  <a:cubicBezTo>
                    <a:pt x="15677" y="3155357"/>
                    <a:pt x="10250" y="3153109"/>
                    <a:pt x="6249" y="3149108"/>
                  </a:cubicBezTo>
                  <a:cubicBezTo>
                    <a:pt x="2248" y="3145107"/>
                    <a:pt x="0" y="3139680"/>
                    <a:pt x="0" y="3134021"/>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320298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13863" y="1140668"/>
            <a:ext cx="7280750" cy="6258391"/>
          </a:xfrm>
          <a:custGeom>
            <a:avLst/>
            <a:gdLst/>
            <a:ahLst/>
            <a:cxnLst/>
            <a:rect r="r" b="b" t="t" l="l"/>
            <a:pathLst>
              <a:path h="6258391" w="7280750">
                <a:moveTo>
                  <a:pt x="0" y="0"/>
                </a:moveTo>
                <a:lnTo>
                  <a:pt x="7280750" y="0"/>
                </a:lnTo>
                <a:lnTo>
                  <a:pt x="7280750" y="6258391"/>
                </a:lnTo>
                <a:lnTo>
                  <a:pt x="0" y="6258391"/>
                </a:lnTo>
                <a:lnTo>
                  <a:pt x="0" y="0"/>
                </a:lnTo>
                <a:close/>
              </a:path>
            </a:pathLst>
          </a:custGeom>
          <a:blipFill>
            <a:blip r:embed="rId4"/>
            <a:stretch>
              <a:fillRect l="0" t="0" r="-6205" b="0"/>
            </a:stretch>
          </a:blipFill>
        </p:spPr>
      </p:sp>
      <p:sp>
        <p:nvSpPr>
          <p:cNvPr name="Freeform 9" id="9"/>
          <p:cNvSpPr/>
          <p:nvPr/>
        </p:nvSpPr>
        <p:spPr>
          <a:xfrm flipH="false" flipV="false" rot="0">
            <a:off x="9321070" y="1140668"/>
            <a:ext cx="7681790" cy="6271408"/>
          </a:xfrm>
          <a:custGeom>
            <a:avLst/>
            <a:gdLst/>
            <a:ahLst/>
            <a:cxnLst/>
            <a:rect r="r" b="b" t="t" l="l"/>
            <a:pathLst>
              <a:path h="6271408" w="7681790">
                <a:moveTo>
                  <a:pt x="0" y="0"/>
                </a:moveTo>
                <a:lnTo>
                  <a:pt x="7681790" y="0"/>
                </a:lnTo>
                <a:lnTo>
                  <a:pt x="7681790" y="6271408"/>
                </a:lnTo>
                <a:lnTo>
                  <a:pt x="0" y="6271408"/>
                </a:lnTo>
                <a:lnTo>
                  <a:pt x="0" y="0"/>
                </a:lnTo>
                <a:close/>
              </a:path>
            </a:pathLst>
          </a:custGeom>
          <a:blipFill>
            <a:blip r:embed="rId5"/>
            <a:stretch>
              <a:fillRect l="0" t="0" r="0" b="0"/>
            </a:stretch>
          </a:blipFill>
        </p:spPr>
      </p:sp>
      <p:sp>
        <p:nvSpPr>
          <p:cNvPr name="TextBox 10" id="10"/>
          <p:cNvSpPr txBox="true"/>
          <p:nvPr/>
        </p:nvSpPr>
        <p:spPr>
          <a:xfrm rot="0">
            <a:off x="4602624" y="265711"/>
            <a:ext cx="7928521" cy="573406"/>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Raleway Bold"/>
              </a:rPr>
              <a:t>Visual Analysis of Key Health Indicators</a:t>
            </a:r>
          </a:p>
        </p:txBody>
      </p:sp>
      <p:sp>
        <p:nvSpPr>
          <p:cNvPr name="Freeform 11" id="11"/>
          <p:cNvSpPr/>
          <p:nvPr/>
        </p:nvSpPr>
        <p:spPr>
          <a:xfrm flipH="false" flipV="false" rot="0">
            <a:off x="591273" y="7826099"/>
            <a:ext cx="7003340" cy="1503152"/>
          </a:xfrm>
          <a:custGeom>
            <a:avLst/>
            <a:gdLst/>
            <a:ahLst/>
            <a:cxnLst/>
            <a:rect r="r" b="b" t="t" l="l"/>
            <a:pathLst>
              <a:path h="1503152" w="7003340">
                <a:moveTo>
                  <a:pt x="0" y="0"/>
                </a:moveTo>
                <a:lnTo>
                  <a:pt x="7003340" y="0"/>
                </a:lnTo>
                <a:lnTo>
                  <a:pt x="7003340" y="1503151"/>
                </a:lnTo>
                <a:lnTo>
                  <a:pt x="0" y="1503151"/>
                </a:lnTo>
                <a:lnTo>
                  <a:pt x="0" y="0"/>
                </a:lnTo>
                <a:close/>
              </a:path>
            </a:pathLst>
          </a:custGeom>
          <a:blipFill>
            <a:blip r:embed="rId6"/>
            <a:stretch>
              <a:fillRect l="0" t="-180414" r="0" b="-185496"/>
            </a:stretch>
          </a:blipFill>
        </p:spPr>
      </p:sp>
      <p:sp>
        <p:nvSpPr>
          <p:cNvPr name="Freeform 12" id="12"/>
          <p:cNvSpPr/>
          <p:nvPr/>
        </p:nvSpPr>
        <p:spPr>
          <a:xfrm flipH="false" flipV="false" rot="0">
            <a:off x="8141367" y="7755148"/>
            <a:ext cx="9459240" cy="1645053"/>
          </a:xfrm>
          <a:custGeom>
            <a:avLst/>
            <a:gdLst/>
            <a:ahLst/>
            <a:cxnLst/>
            <a:rect r="r" b="b" t="t" l="l"/>
            <a:pathLst>
              <a:path h="1645053" w="9459240">
                <a:moveTo>
                  <a:pt x="0" y="0"/>
                </a:moveTo>
                <a:lnTo>
                  <a:pt x="9459239" y="0"/>
                </a:lnTo>
                <a:lnTo>
                  <a:pt x="9459239" y="1645053"/>
                </a:lnTo>
                <a:lnTo>
                  <a:pt x="0" y="1645053"/>
                </a:lnTo>
                <a:lnTo>
                  <a:pt x="0" y="0"/>
                </a:lnTo>
                <a:close/>
              </a:path>
            </a:pathLst>
          </a:custGeom>
          <a:blipFill>
            <a:blip r:embed="rId7"/>
            <a:stretch>
              <a:fillRect l="0" t="-228933" r="0" b="-246077"/>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48433"/>
            <a:ext cx="18288000" cy="9524781"/>
            <a:chOff x="0" y="0"/>
            <a:chExt cx="5943605" cy="3095556"/>
          </a:xfrm>
        </p:grpSpPr>
        <p:sp>
          <p:nvSpPr>
            <p:cNvPr name="Freeform 6" id="6"/>
            <p:cNvSpPr/>
            <p:nvPr/>
          </p:nvSpPr>
          <p:spPr>
            <a:xfrm flipH="false" flipV="false" rot="0">
              <a:off x="0" y="0"/>
              <a:ext cx="5943605" cy="3095556"/>
            </a:xfrm>
            <a:custGeom>
              <a:avLst/>
              <a:gdLst/>
              <a:ahLst/>
              <a:cxnLst/>
              <a:rect r="r" b="b" t="t" l="l"/>
              <a:pathLst>
                <a:path h="3095556" w="5943605">
                  <a:moveTo>
                    <a:pt x="21167" y="0"/>
                  </a:moveTo>
                  <a:lnTo>
                    <a:pt x="5922439" y="0"/>
                  </a:lnTo>
                  <a:cubicBezTo>
                    <a:pt x="5934128" y="0"/>
                    <a:pt x="5943605" y="9477"/>
                    <a:pt x="5943605" y="21167"/>
                  </a:cubicBezTo>
                  <a:lnTo>
                    <a:pt x="5943605" y="3074390"/>
                  </a:lnTo>
                  <a:cubicBezTo>
                    <a:pt x="5943605" y="3086080"/>
                    <a:pt x="5934128" y="3095556"/>
                    <a:pt x="5922439" y="3095556"/>
                  </a:cubicBezTo>
                  <a:lnTo>
                    <a:pt x="21167" y="3095556"/>
                  </a:lnTo>
                  <a:cubicBezTo>
                    <a:pt x="9477" y="3095556"/>
                    <a:pt x="0" y="3086080"/>
                    <a:pt x="0" y="3074390"/>
                  </a:cubicBezTo>
                  <a:lnTo>
                    <a:pt x="0" y="21167"/>
                  </a:lnTo>
                  <a:cubicBezTo>
                    <a:pt x="0" y="9477"/>
                    <a:pt x="9477" y="0"/>
                    <a:pt x="21167"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943605" cy="314318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19433" y="1798289"/>
            <a:ext cx="7766383" cy="5337398"/>
          </a:xfrm>
          <a:custGeom>
            <a:avLst/>
            <a:gdLst/>
            <a:ahLst/>
            <a:cxnLst/>
            <a:rect r="r" b="b" t="t" l="l"/>
            <a:pathLst>
              <a:path h="5337398" w="7766383">
                <a:moveTo>
                  <a:pt x="0" y="0"/>
                </a:moveTo>
                <a:lnTo>
                  <a:pt x="7766383" y="0"/>
                </a:lnTo>
                <a:lnTo>
                  <a:pt x="7766383" y="5337399"/>
                </a:lnTo>
                <a:lnTo>
                  <a:pt x="0" y="5337399"/>
                </a:lnTo>
                <a:lnTo>
                  <a:pt x="0" y="0"/>
                </a:lnTo>
                <a:close/>
              </a:path>
            </a:pathLst>
          </a:custGeom>
          <a:blipFill>
            <a:blip r:embed="rId4"/>
            <a:stretch>
              <a:fillRect l="0" t="-446" r="0" b="-446"/>
            </a:stretch>
          </a:blipFill>
        </p:spPr>
      </p:sp>
      <p:sp>
        <p:nvSpPr>
          <p:cNvPr name="Freeform 9" id="9"/>
          <p:cNvSpPr/>
          <p:nvPr/>
        </p:nvSpPr>
        <p:spPr>
          <a:xfrm flipH="false" flipV="false" rot="0">
            <a:off x="10588276" y="1499382"/>
            <a:ext cx="7250887" cy="5887248"/>
          </a:xfrm>
          <a:custGeom>
            <a:avLst/>
            <a:gdLst/>
            <a:ahLst/>
            <a:cxnLst/>
            <a:rect r="r" b="b" t="t" l="l"/>
            <a:pathLst>
              <a:path h="5887248" w="7250887">
                <a:moveTo>
                  <a:pt x="0" y="0"/>
                </a:moveTo>
                <a:lnTo>
                  <a:pt x="7250887" y="0"/>
                </a:lnTo>
                <a:lnTo>
                  <a:pt x="7250887" y="5887248"/>
                </a:lnTo>
                <a:lnTo>
                  <a:pt x="0" y="5887248"/>
                </a:lnTo>
                <a:lnTo>
                  <a:pt x="0" y="0"/>
                </a:lnTo>
                <a:close/>
              </a:path>
            </a:pathLst>
          </a:custGeom>
          <a:blipFill>
            <a:blip r:embed="rId5"/>
            <a:stretch>
              <a:fillRect l="0" t="0" r="0" b="0"/>
            </a:stretch>
          </a:blipFill>
        </p:spPr>
      </p:sp>
      <p:sp>
        <p:nvSpPr>
          <p:cNvPr name="TextBox 10" id="10"/>
          <p:cNvSpPr txBox="true"/>
          <p:nvPr/>
        </p:nvSpPr>
        <p:spPr>
          <a:xfrm rot="0">
            <a:off x="4602624" y="667385"/>
            <a:ext cx="7928521" cy="573406"/>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Raleway Bold"/>
              </a:rPr>
              <a:t>Visual Analysis of Key Health Indicators</a:t>
            </a:r>
          </a:p>
        </p:txBody>
      </p:sp>
      <p:sp>
        <p:nvSpPr>
          <p:cNvPr name="Freeform 11" id="11"/>
          <p:cNvSpPr/>
          <p:nvPr/>
        </p:nvSpPr>
        <p:spPr>
          <a:xfrm flipH="false" flipV="false" rot="0">
            <a:off x="1560652" y="7386630"/>
            <a:ext cx="7298310" cy="2205965"/>
          </a:xfrm>
          <a:custGeom>
            <a:avLst/>
            <a:gdLst/>
            <a:ahLst/>
            <a:cxnLst/>
            <a:rect r="r" b="b" t="t" l="l"/>
            <a:pathLst>
              <a:path h="2205965" w="7298310">
                <a:moveTo>
                  <a:pt x="0" y="0"/>
                </a:moveTo>
                <a:lnTo>
                  <a:pt x="7298311" y="0"/>
                </a:lnTo>
                <a:lnTo>
                  <a:pt x="7298311" y="2205965"/>
                </a:lnTo>
                <a:lnTo>
                  <a:pt x="0" y="2205965"/>
                </a:lnTo>
                <a:lnTo>
                  <a:pt x="0" y="0"/>
                </a:lnTo>
                <a:close/>
              </a:path>
            </a:pathLst>
          </a:custGeom>
          <a:blipFill>
            <a:blip r:embed="rId6"/>
            <a:stretch>
              <a:fillRect l="0" t="-121159" r="0" b="-109685"/>
            </a:stretch>
          </a:blipFill>
        </p:spPr>
      </p:sp>
      <p:sp>
        <p:nvSpPr>
          <p:cNvPr name="Freeform 12" id="12"/>
          <p:cNvSpPr/>
          <p:nvPr/>
        </p:nvSpPr>
        <p:spPr>
          <a:xfrm flipH="false" flipV="false" rot="0">
            <a:off x="9594235" y="7733691"/>
            <a:ext cx="8069018" cy="1511843"/>
          </a:xfrm>
          <a:custGeom>
            <a:avLst/>
            <a:gdLst/>
            <a:ahLst/>
            <a:cxnLst/>
            <a:rect r="r" b="b" t="t" l="l"/>
            <a:pathLst>
              <a:path h="1511843" w="8069018">
                <a:moveTo>
                  <a:pt x="0" y="0"/>
                </a:moveTo>
                <a:lnTo>
                  <a:pt x="8069018" y="0"/>
                </a:lnTo>
                <a:lnTo>
                  <a:pt x="8069018" y="1511843"/>
                </a:lnTo>
                <a:lnTo>
                  <a:pt x="0" y="1511843"/>
                </a:lnTo>
                <a:lnTo>
                  <a:pt x="0" y="0"/>
                </a:lnTo>
                <a:close/>
              </a:path>
            </a:pathLst>
          </a:custGeom>
          <a:blipFill>
            <a:blip r:embed="rId7"/>
            <a:stretch>
              <a:fillRect l="0" t="-218315" r="0" b="-215404"/>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97467"/>
            <a:ext cx="17773650" cy="9691809"/>
            <a:chOff x="0" y="0"/>
            <a:chExt cx="5776441" cy="3149841"/>
          </a:xfrm>
        </p:grpSpPr>
        <p:sp>
          <p:nvSpPr>
            <p:cNvPr name="Freeform 6" id="6"/>
            <p:cNvSpPr/>
            <p:nvPr/>
          </p:nvSpPr>
          <p:spPr>
            <a:xfrm flipH="false" flipV="false" rot="0">
              <a:off x="0" y="0"/>
              <a:ext cx="5776441" cy="3149841"/>
            </a:xfrm>
            <a:custGeom>
              <a:avLst/>
              <a:gdLst/>
              <a:ahLst/>
              <a:cxnLst/>
              <a:rect r="r" b="b" t="t" l="l"/>
              <a:pathLst>
                <a:path h="3149841" w="5776441">
                  <a:moveTo>
                    <a:pt x="21779" y="0"/>
                  </a:moveTo>
                  <a:lnTo>
                    <a:pt x="5754662" y="0"/>
                  </a:lnTo>
                  <a:cubicBezTo>
                    <a:pt x="5760438" y="0"/>
                    <a:pt x="5765978" y="2295"/>
                    <a:pt x="5770062" y="6379"/>
                  </a:cubicBezTo>
                  <a:cubicBezTo>
                    <a:pt x="5774147" y="10463"/>
                    <a:pt x="5776441" y="16003"/>
                    <a:pt x="5776441" y="21779"/>
                  </a:cubicBezTo>
                  <a:lnTo>
                    <a:pt x="5776441" y="3128061"/>
                  </a:lnTo>
                  <a:cubicBezTo>
                    <a:pt x="5776441" y="3140090"/>
                    <a:pt x="5766690" y="3149841"/>
                    <a:pt x="5754662" y="3149841"/>
                  </a:cubicBezTo>
                  <a:lnTo>
                    <a:pt x="21779" y="3149841"/>
                  </a:lnTo>
                  <a:cubicBezTo>
                    <a:pt x="9751" y="3149841"/>
                    <a:pt x="0" y="3140090"/>
                    <a:pt x="0" y="3128061"/>
                  </a:cubicBezTo>
                  <a:lnTo>
                    <a:pt x="0" y="21779"/>
                  </a:lnTo>
                  <a:cubicBezTo>
                    <a:pt x="0" y="9751"/>
                    <a:pt x="9751" y="0"/>
                    <a:pt x="21779"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776441" cy="3197466"/>
            </a:xfrm>
            <a:prstGeom prst="rect">
              <a:avLst/>
            </a:prstGeom>
          </p:spPr>
          <p:txBody>
            <a:bodyPr anchor="ctr" rtlCol="false" tIns="50800" lIns="50800" bIns="50800" rIns="50800"/>
            <a:lstStyle/>
            <a:p>
              <a:pPr algn="ctr">
                <a:lnSpc>
                  <a:spcPts val="2659"/>
                </a:lnSpc>
              </a:pPr>
            </a:p>
            <a:p>
              <a:pPr algn="ctr">
                <a:lnSpc>
                  <a:spcPts val="2659"/>
                </a:lnSpc>
              </a:pPr>
            </a:p>
          </p:txBody>
        </p:sp>
      </p:grpSp>
      <p:sp>
        <p:nvSpPr>
          <p:cNvPr name="TextBox 8" id="8"/>
          <p:cNvSpPr txBox="true"/>
          <p:nvPr/>
        </p:nvSpPr>
        <p:spPr>
          <a:xfrm rot="0">
            <a:off x="385395" y="1644460"/>
            <a:ext cx="17902605" cy="7613840"/>
          </a:xfrm>
          <a:prstGeom prst="rect">
            <a:avLst/>
          </a:prstGeom>
        </p:spPr>
        <p:txBody>
          <a:bodyPr anchor="t" rtlCol="false" tIns="0" lIns="0" bIns="0" rIns="0">
            <a:spAutoFit/>
          </a:bodyPr>
          <a:lstStyle/>
          <a:p>
            <a:pPr algn="just" marL="611179" indent="-305590" lvl="1">
              <a:lnSpc>
                <a:spcPts val="5095"/>
              </a:lnSpc>
              <a:buFont typeface="Arial"/>
              <a:buChar char="•"/>
            </a:pPr>
            <a:r>
              <a:rPr lang="en-US" sz="2830">
                <a:solidFill>
                  <a:srgbClr val="000000"/>
                </a:solidFill>
                <a:latin typeface="Raleway Bold"/>
              </a:rPr>
              <a:t>The regression analysis</a:t>
            </a:r>
            <a:r>
              <a:rPr lang="en-US" sz="2830">
                <a:solidFill>
                  <a:srgbClr val="000000"/>
                </a:solidFill>
                <a:latin typeface="Raleway"/>
              </a:rPr>
              <a:t> indica</a:t>
            </a:r>
            <a:r>
              <a:rPr lang="en-US" sz="2830">
                <a:solidFill>
                  <a:srgbClr val="000000"/>
                </a:solidFill>
                <a:latin typeface="Raleway"/>
              </a:rPr>
              <a:t>tes that variables such as CPK_Level,</a:t>
            </a:r>
          </a:p>
          <a:p>
            <a:pPr algn="just">
              <a:lnSpc>
                <a:spcPts val="5095"/>
              </a:lnSpc>
            </a:pPr>
            <a:r>
              <a:rPr lang="en-US" sz="2830">
                <a:solidFill>
                  <a:srgbClr val="000000"/>
                </a:solidFill>
                <a:latin typeface="Raleway"/>
              </a:rPr>
              <a:t>        EjectionFraction, and SerumCreatinine are significant predictors of DeathEvent.</a:t>
            </a:r>
          </a:p>
          <a:p>
            <a:pPr algn="just" marL="611179" indent="-305590" lvl="1">
              <a:lnSpc>
                <a:spcPts val="5095"/>
              </a:lnSpc>
              <a:buFont typeface="Arial"/>
              <a:buChar char="•"/>
            </a:pPr>
            <a:r>
              <a:rPr lang="en-US" sz="2830">
                <a:solidFill>
                  <a:srgbClr val="000000"/>
                </a:solidFill>
                <a:latin typeface="Raleway Bold"/>
              </a:rPr>
              <a:t>Key findings</a:t>
            </a:r>
            <a:r>
              <a:rPr lang="en-US" sz="2830">
                <a:solidFill>
                  <a:srgbClr val="000000"/>
                </a:solidFill>
                <a:latin typeface="Raleway"/>
              </a:rPr>
              <a:t>:</a:t>
            </a:r>
          </a:p>
          <a:p>
            <a:pPr algn="just" marL="1222359" indent="-407453" lvl="2">
              <a:lnSpc>
                <a:spcPts val="5095"/>
              </a:lnSpc>
              <a:buFont typeface="Arial"/>
              <a:buChar char="⚬"/>
            </a:pPr>
            <a:r>
              <a:rPr lang="en-US" sz="2830">
                <a:solidFill>
                  <a:srgbClr val="000000"/>
                </a:solidFill>
                <a:latin typeface="Raleway"/>
              </a:rPr>
              <a:t>CPK_Level: Higher levels of creatinine phosphokinase increase the risk of death.</a:t>
            </a:r>
          </a:p>
          <a:p>
            <a:pPr algn="just" marL="1222359" indent="-407453" lvl="2">
              <a:lnSpc>
                <a:spcPts val="5095"/>
              </a:lnSpc>
              <a:buFont typeface="Arial"/>
              <a:buChar char="⚬"/>
            </a:pPr>
            <a:r>
              <a:rPr lang="en-US" sz="2830">
                <a:solidFill>
                  <a:srgbClr val="000000"/>
                </a:solidFill>
                <a:latin typeface="Raleway"/>
              </a:rPr>
              <a:t>EjectionFraction: Lower ejection fraction increases the risk of death.</a:t>
            </a:r>
          </a:p>
          <a:p>
            <a:pPr algn="just" marL="1222359" indent="-407453" lvl="2">
              <a:lnSpc>
                <a:spcPts val="5095"/>
              </a:lnSpc>
              <a:buFont typeface="Arial"/>
              <a:buChar char="⚬"/>
            </a:pPr>
            <a:r>
              <a:rPr lang="en-US" sz="2830">
                <a:solidFill>
                  <a:srgbClr val="000000"/>
                </a:solidFill>
                <a:latin typeface="Raleway"/>
              </a:rPr>
              <a:t>SerumCreatinine: Higher serum creatinine levels increase the risk of death.</a:t>
            </a:r>
          </a:p>
          <a:p>
            <a:pPr algn="just" marL="611179" indent="-305590" lvl="1">
              <a:lnSpc>
                <a:spcPts val="5095"/>
              </a:lnSpc>
              <a:buFont typeface="Arial"/>
              <a:buChar char="•"/>
            </a:pPr>
            <a:r>
              <a:rPr lang="en-US" sz="2830">
                <a:solidFill>
                  <a:srgbClr val="000000"/>
                </a:solidFill>
                <a:latin typeface="Raleway Bold"/>
              </a:rPr>
              <a:t>Model performance</a:t>
            </a:r>
            <a:r>
              <a:rPr lang="en-US" sz="2830">
                <a:solidFill>
                  <a:srgbClr val="000000"/>
                </a:solidFill>
                <a:latin typeface="Raleway"/>
              </a:rPr>
              <a:t>:</a:t>
            </a:r>
            <a:r>
              <a:rPr lang="en-US" sz="2830">
                <a:solidFill>
                  <a:srgbClr val="000000"/>
                </a:solidFill>
                <a:latin typeface="Raleway"/>
              </a:rPr>
              <a:t> </a:t>
            </a:r>
            <a:r>
              <a:rPr lang="en-US" sz="2830">
                <a:solidFill>
                  <a:srgbClr val="000000"/>
                </a:solidFill>
                <a:latin typeface="Raleway"/>
              </a:rPr>
              <a:t>The model explains approximately 45.5% of the variance in death events.</a:t>
            </a:r>
          </a:p>
          <a:p>
            <a:pPr algn="just" marL="611179" indent="-305590" lvl="1">
              <a:lnSpc>
                <a:spcPts val="5095"/>
              </a:lnSpc>
              <a:buFont typeface="Arial"/>
              <a:buChar char="•"/>
            </a:pPr>
            <a:r>
              <a:rPr lang="en-US" sz="2830">
                <a:solidFill>
                  <a:srgbClr val="000000"/>
                </a:solidFill>
                <a:latin typeface="Raleway Bold"/>
              </a:rPr>
              <a:t>Significance</a:t>
            </a:r>
            <a:r>
              <a:rPr lang="en-US" sz="2830">
                <a:solidFill>
                  <a:srgbClr val="000000"/>
                </a:solidFill>
                <a:latin typeface="Raleway"/>
              </a:rPr>
              <a:t>: The insights gained from this analysis can help in identifying high-risk patients and improving their treatment strategies.</a:t>
            </a:r>
          </a:p>
          <a:p>
            <a:pPr algn="just">
              <a:lnSpc>
                <a:spcPts val="5095"/>
              </a:lnSpc>
            </a:pPr>
          </a:p>
          <a:p>
            <a:pPr algn="just">
              <a:lnSpc>
                <a:spcPts val="5095"/>
              </a:lnSpc>
            </a:pPr>
          </a:p>
          <a:p>
            <a:pPr algn="just">
              <a:lnSpc>
                <a:spcPts val="5095"/>
              </a:lnSpc>
            </a:pPr>
          </a:p>
        </p:txBody>
      </p:sp>
      <p:sp>
        <p:nvSpPr>
          <p:cNvPr name="TextBox 9" id="9"/>
          <p:cNvSpPr txBox="true"/>
          <p:nvPr/>
        </p:nvSpPr>
        <p:spPr>
          <a:xfrm rot="0">
            <a:off x="7444572" y="667385"/>
            <a:ext cx="2244626" cy="1735456"/>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Raleway Bold"/>
              </a:rPr>
              <a:t>Conclusion</a:t>
            </a:r>
          </a:p>
          <a:p>
            <a:pPr algn="ctr">
              <a:lnSpc>
                <a:spcPts val="4619"/>
              </a:lnSpc>
              <a:spcBef>
                <a:spcPct val="0"/>
              </a:spcBef>
            </a:pPr>
          </a:p>
          <a:p>
            <a:pPr algn="ctr">
              <a:lnSpc>
                <a:spcPts val="461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2603709" y="0"/>
            <a:ext cx="12845955" cy="10287000"/>
          </a:xfrm>
          <a:custGeom>
            <a:avLst/>
            <a:gdLst/>
            <a:ahLst/>
            <a:cxnLst/>
            <a:rect r="r" b="b" t="t" l="l"/>
            <a:pathLst>
              <a:path h="10287000" w="12845955">
                <a:moveTo>
                  <a:pt x="0" y="0"/>
                </a:moveTo>
                <a:lnTo>
                  <a:pt x="12845955" y="0"/>
                </a:lnTo>
                <a:lnTo>
                  <a:pt x="12845955" y="10287000"/>
                </a:lnTo>
                <a:lnTo>
                  <a:pt x="0" y="102870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309859"/>
            <a:ext cx="19007441" cy="9258300"/>
            <a:chOff x="0" y="0"/>
            <a:chExt cx="6177424" cy="3008950"/>
          </a:xfrm>
        </p:grpSpPr>
        <p:sp>
          <p:nvSpPr>
            <p:cNvPr name="Freeform 6" id="6"/>
            <p:cNvSpPr/>
            <p:nvPr/>
          </p:nvSpPr>
          <p:spPr>
            <a:xfrm flipH="false" flipV="false" rot="0">
              <a:off x="0" y="0"/>
              <a:ext cx="6177424" cy="3008950"/>
            </a:xfrm>
            <a:custGeom>
              <a:avLst/>
              <a:gdLst/>
              <a:ahLst/>
              <a:cxnLst/>
              <a:rect r="r" b="b" t="t" l="l"/>
              <a:pathLst>
                <a:path h="3008950" w="6177424">
                  <a:moveTo>
                    <a:pt x="20365" y="0"/>
                  </a:moveTo>
                  <a:lnTo>
                    <a:pt x="6157058" y="0"/>
                  </a:lnTo>
                  <a:cubicBezTo>
                    <a:pt x="6162460" y="0"/>
                    <a:pt x="6167639" y="2146"/>
                    <a:pt x="6171459" y="5965"/>
                  </a:cubicBezTo>
                  <a:cubicBezTo>
                    <a:pt x="6175278" y="9784"/>
                    <a:pt x="6177424" y="14964"/>
                    <a:pt x="6177424" y="20365"/>
                  </a:cubicBezTo>
                  <a:lnTo>
                    <a:pt x="6177424" y="2988585"/>
                  </a:lnTo>
                  <a:cubicBezTo>
                    <a:pt x="6177424" y="2993986"/>
                    <a:pt x="6175278" y="2999166"/>
                    <a:pt x="6171459" y="3002985"/>
                  </a:cubicBezTo>
                  <a:cubicBezTo>
                    <a:pt x="6167639" y="3006804"/>
                    <a:pt x="6162460" y="3008950"/>
                    <a:pt x="6157058" y="3008950"/>
                  </a:cubicBezTo>
                  <a:lnTo>
                    <a:pt x="20365" y="3008950"/>
                  </a:lnTo>
                  <a:cubicBezTo>
                    <a:pt x="14964" y="3008950"/>
                    <a:pt x="9784" y="3006804"/>
                    <a:pt x="5965" y="3002985"/>
                  </a:cubicBezTo>
                  <a:cubicBezTo>
                    <a:pt x="2146" y="2999166"/>
                    <a:pt x="0" y="2993986"/>
                    <a:pt x="0" y="2988585"/>
                  </a:cubicBezTo>
                  <a:lnTo>
                    <a:pt x="0" y="20365"/>
                  </a:lnTo>
                  <a:cubicBezTo>
                    <a:pt x="0" y="14964"/>
                    <a:pt x="2146" y="9784"/>
                    <a:pt x="5965" y="5965"/>
                  </a:cubicBezTo>
                  <a:cubicBezTo>
                    <a:pt x="9784" y="2146"/>
                    <a:pt x="14964" y="0"/>
                    <a:pt x="20365"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6177424" cy="30565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061539" y="18203"/>
            <a:ext cx="10487039" cy="866773"/>
          </a:xfrm>
          <a:prstGeom prst="rect">
            <a:avLst/>
          </a:prstGeom>
        </p:spPr>
        <p:txBody>
          <a:bodyPr anchor="t" rtlCol="false" tIns="0" lIns="0" bIns="0" rIns="0">
            <a:spAutoFit/>
          </a:bodyPr>
          <a:lstStyle/>
          <a:p>
            <a:pPr algn="ctr">
              <a:lnSpc>
                <a:spcPts val="6300"/>
              </a:lnSpc>
            </a:pPr>
            <a:r>
              <a:rPr lang="en-US" sz="4500">
                <a:solidFill>
                  <a:srgbClr val="000000"/>
                </a:solidFill>
                <a:latin typeface="Times New Roman"/>
              </a:rPr>
              <a:t>INTRODUCTION</a:t>
            </a:r>
          </a:p>
        </p:txBody>
      </p:sp>
      <p:sp>
        <p:nvSpPr>
          <p:cNvPr name="TextBox 9" id="9"/>
          <p:cNvSpPr txBox="true"/>
          <p:nvPr/>
        </p:nvSpPr>
        <p:spPr>
          <a:xfrm rot="0">
            <a:off x="273547" y="1313577"/>
            <a:ext cx="9872521" cy="1908810"/>
          </a:xfrm>
          <a:prstGeom prst="rect">
            <a:avLst/>
          </a:prstGeom>
        </p:spPr>
        <p:txBody>
          <a:bodyPr anchor="t" rtlCol="false" tIns="0" lIns="0" bIns="0" rIns="0">
            <a:spAutoFit/>
          </a:bodyPr>
          <a:lstStyle/>
          <a:p>
            <a:pPr algn="l">
              <a:lnSpc>
                <a:spcPts val="5039"/>
              </a:lnSpc>
            </a:pPr>
            <a:r>
              <a:rPr lang="en-US" sz="3599">
                <a:solidFill>
                  <a:srgbClr val="000000"/>
                </a:solidFill>
                <a:latin typeface="Raleway Bold"/>
              </a:rPr>
              <a:t>1. Introduce Your Data:</a:t>
            </a:r>
          </a:p>
          <a:p>
            <a:pPr algn="l">
              <a:lnSpc>
                <a:spcPts val="5039"/>
              </a:lnSpc>
            </a:pPr>
          </a:p>
          <a:p>
            <a:pPr algn="l">
              <a:lnSpc>
                <a:spcPts val="5039"/>
              </a:lnSpc>
            </a:pPr>
          </a:p>
        </p:txBody>
      </p:sp>
      <p:sp>
        <p:nvSpPr>
          <p:cNvPr name="TextBox 10" id="10"/>
          <p:cNvSpPr txBox="true"/>
          <p:nvPr/>
        </p:nvSpPr>
        <p:spPr>
          <a:xfrm rot="0">
            <a:off x="273547" y="2074804"/>
            <a:ext cx="18014453" cy="9994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Raleway"/>
              </a:rPr>
              <a:t>The data employed in the study were obtained from the follow-up visits of the patients, and entail clinical details of a sample comprising of 299 heart failure patients. This data was collected to find out various reason that contribute to high mortality rate among patients with heart failure so as to identify prognosis factors for survival and factors that define the risk that is associate with the disease.</a:t>
            </a:r>
          </a:p>
        </p:txBody>
      </p:sp>
      <p:sp>
        <p:nvSpPr>
          <p:cNvPr name="TextBox 11" id="11"/>
          <p:cNvSpPr txBox="true"/>
          <p:nvPr/>
        </p:nvSpPr>
        <p:spPr>
          <a:xfrm rot="0">
            <a:off x="322116" y="3788190"/>
            <a:ext cx="17965884" cy="1332865"/>
          </a:xfrm>
          <a:prstGeom prst="rect">
            <a:avLst/>
          </a:prstGeom>
        </p:spPr>
        <p:txBody>
          <a:bodyPr anchor="t" rtlCol="false" tIns="0" lIns="0" bIns="0" rIns="0">
            <a:spAutoFit/>
          </a:bodyPr>
          <a:lstStyle/>
          <a:p>
            <a:pPr algn="ctr">
              <a:lnSpc>
                <a:spcPts val="2659"/>
              </a:lnSpc>
              <a:spcBef>
                <a:spcPct val="0"/>
              </a:spcBef>
            </a:pPr>
          </a:p>
          <a:p>
            <a:pPr algn="l">
              <a:lnSpc>
                <a:spcPts val="2659"/>
              </a:lnSpc>
              <a:spcBef>
                <a:spcPct val="0"/>
              </a:spcBef>
            </a:pPr>
            <a:r>
              <a:rPr lang="en-US" sz="1899">
                <a:solidFill>
                  <a:srgbClr val="000000"/>
                </a:solidFill>
                <a:latin typeface="Raleway"/>
              </a:rPr>
              <a:t>In this case, therefore, the study is a step towards striving to determine some of the factors that can be used to predict mortality ratios of heart failure patients. More specifically, we aim at finding out more about which of these indicators ought to be of worry in raising the odds of death. It may also help in enhancing the awareness of health care treatment and or enrich the method applied in handling patients in different health facilities.</a:t>
            </a:r>
          </a:p>
        </p:txBody>
      </p:sp>
      <p:sp>
        <p:nvSpPr>
          <p:cNvPr name="TextBox 12" id="12"/>
          <p:cNvSpPr txBox="true"/>
          <p:nvPr/>
        </p:nvSpPr>
        <p:spPr>
          <a:xfrm rot="0">
            <a:off x="273547" y="3068002"/>
            <a:ext cx="9872521" cy="632460"/>
          </a:xfrm>
          <a:prstGeom prst="rect">
            <a:avLst/>
          </a:prstGeom>
        </p:spPr>
        <p:txBody>
          <a:bodyPr anchor="t" rtlCol="false" tIns="0" lIns="0" bIns="0" rIns="0">
            <a:spAutoFit/>
          </a:bodyPr>
          <a:lstStyle/>
          <a:p>
            <a:pPr algn="l">
              <a:lnSpc>
                <a:spcPts val="5039"/>
              </a:lnSpc>
            </a:pPr>
            <a:r>
              <a:rPr lang="en-US" sz="3599">
                <a:solidFill>
                  <a:srgbClr val="000000"/>
                </a:solidFill>
                <a:latin typeface="Raleway Bold"/>
              </a:rPr>
              <a:t>2. State Your Goal: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12676" y="0"/>
            <a:ext cx="18062649" cy="9778114"/>
            <a:chOff x="0" y="0"/>
            <a:chExt cx="5870366" cy="3177890"/>
          </a:xfrm>
        </p:grpSpPr>
        <p:sp>
          <p:nvSpPr>
            <p:cNvPr name="Freeform 6" id="6"/>
            <p:cNvSpPr/>
            <p:nvPr/>
          </p:nvSpPr>
          <p:spPr>
            <a:xfrm flipH="false" flipV="false" rot="0">
              <a:off x="0" y="0"/>
              <a:ext cx="5870366" cy="3177890"/>
            </a:xfrm>
            <a:custGeom>
              <a:avLst/>
              <a:gdLst/>
              <a:ahLst/>
              <a:cxnLst/>
              <a:rect r="r" b="b" t="t" l="l"/>
              <a:pathLst>
                <a:path h="3177890" w="5870366">
                  <a:moveTo>
                    <a:pt x="21431" y="0"/>
                  </a:moveTo>
                  <a:lnTo>
                    <a:pt x="5848935" y="0"/>
                  </a:lnTo>
                  <a:cubicBezTo>
                    <a:pt x="5854619" y="0"/>
                    <a:pt x="5860070" y="2258"/>
                    <a:pt x="5864089" y="6277"/>
                  </a:cubicBezTo>
                  <a:cubicBezTo>
                    <a:pt x="5868108" y="10296"/>
                    <a:pt x="5870366" y="15747"/>
                    <a:pt x="5870366" y="21431"/>
                  </a:cubicBezTo>
                  <a:lnTo>
                    <a:pt x="5870366" y="3156459"/>
                  </a:lnTo>
                  <a:cubicBezTo>
                    <a:pt x="5870366" y="3162143"/>
                    <a:pt x="5868108" y="3167594"/>
                    <a:pt x="5864089" y="3171613"/>
                  </a:cubicBezTo>
                  <a:cubicBezTo>
                    <a:pt x="5860070" y="3175632"/>
                    <a:pt x="5854619" y="3177890"/>
                    <a:pt x="5848935" y="3177890"/>
                  </a:cubicBezTo>
                  <a:lnTo>
                    <a:pt x="21431" y="3177890"/>
                  </a:lnTo>
                  <a:cubicBezTo>
                    <a:pt x="15747" y="3177890"/>
                    <a:pt x="10296" y="3175632"/>
                    <a:pt x="6277" y="3171613"/>
                  </a:cubicBezTo>
                  <a:cubicBezTo>
                    <a:pt x="2258" y="3167594"/>
                    <a:pt x="0" y="3162143"/>
                    <a:pt x="0" y="3156459"/>
                  </a:cubicBezTo>
                  <a:lnTo>
                    <a:pt x="0" y="21431"/>
                  </a:lnTo>
                  <a:cubicBezTo>
                    <a:pt x="0" y="15747"/>
                    <a:pt x="2258" y="10296"/>
                    <a:pt x="6277" y="6277"/>
                  </a:cubicBezTo>
                  <a:cubicBezTo>
                    <a:pt x="10296" y="2258"/>
                    <a:pt x="15747" y="0"/>
                    <a:pt x="21431"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70366" cy="322551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840515" y="430213"/>
            <a:ext cx="15162345" cy="1088187"/>
          </a:xfrm>
          <a:prstGeom prst="rect">
            <a:avLst/>
          </a:prstGeom>
        </p:spPr>
        <p:txBody>
          <a:bodyPr anchor="t" rtlCol="false" tIns="0" lIns="0" bIns="0" rIns="0">
            <a:spAutoFit/>
          </a:bodyPr>
          <a:lstStyle/>
          <a:p>
            <a:pPr algn="ctr">
              <a:lnSpc>
                <a:spcPts val="7420"/>
              </a:lnSpc>
            </a:pPr>
            <a:r>
              <a:rPr lang="en-US" sz="5300">
                <a:solidFill>
                  <a:srgbClr val="000000"/>
                </a:solidFill>
                <a:latin typeface="Fredoka"/>
              </a:rPr>
              <a:t>BRIEF OVERVIEW OF KEY VARIABLES</a:t>
            </a:r>
          </a:p>
          <a:p>
            <a:pPr algn="ctr">
              <a:lnSpc>
                <a:spcPts val="980"/>
              </a:lnSpc>
            </a:pPr>
          </a:p>
        </p:txBody>
      </p:sp>
      <p:sp>
        <p:nvSpPr>
          <p:cNvPr name="TextBox 9" id="9"/>
          <p:cNvSpPr txBox="true"/>
          <p:nvPr/>
        </p:nvSpPr>
        <p:spPr>
          <a:xfrm rot="0">
            <a:off x="0" y="2383413"/>
            <a:ext cx="18288000" cy="6088608"/>
          </a:xfrm>
          <a:prstGeom prst="rect">
            <a:avLst/>
          </a:prstGeom>
        </p:spPr>
        <p:txBody>
          <a:bodyPr anchor="t" rtlCol="false" tIns="0" lIns="0" bIns="0" rIns="0">
            <a:spAutoFit/>
          </a:bodyPr>
          <a:lstStyle/>
          <a:p>
            <a:pPr algn="l" marL="467643" indent="-233821" lvl="1">
              <a:lnSpc>
                <a:spcPts val="3032"/>
              </a:lnSpc>
              <a:buFont typeface="Arial"/>
              <a:buChar char="•"/>
            </a:pPr>
            <a:r>
              <a:rPr lang="en-US" sz="2166">
                <a:solidFill>
                  <a:srgbClr val="000000"/>
                </a:solidFill>
                <a:latin typeface="Raleway Bold"/>
              </a:rPr>
              <a:t>Age: Shows the age of the patient, as patient’s age is an important factor in HF development.</a:t>
            </a:r>
          </a:p>
          <a:p>
            <a:pPr algn="l" marL="467643" indent="-233821" lvl="1">
              <a:lnSpc>
                <a:spcPts val="3032"/>
              </a:lnSpc>
              <a:buFont typeface="Arial"/>
              <a:buChar char="•"/>
            </a:pPr>
            <a:r>
              <a:rPr lang="en-US" sz="2166">
                <a:solidFill>
                  <a:srgbClr val="000000"/>
                </a:solidFill>
                <a:latin typeface="Raleway Bold"/>
              </a:rPr>
              <a:t>Anaemia: There is presence of anemia, this is due to low Red Blood Cell count or low Hemoglobin levels.</a:t>
            </a:r>
          </a:p>
          <a:p>
            <a:pPr algn="l" marL="467643" indent="-233821" lvl="1">
              <a:lnSpc>
                <a:spcPts val="3032"/>
              </a:lnSpc>
              <a:buFont typeface="Arial"/>
              <a:buChar char="•"/>
            </a:pPr>
            <a:r>
              <a:rPr lang="en-US" sz="2166">
                <a:solidFill>
                  <a:srgbClr val="000000"/>
                </a:solidFill>
                <a:latin typeface="Raleway Bold"/>
              </a:rPr>
              <a:t>Creatinine Phosphokinase (CPK_Level): Among the known measures of enzyme levels, this tests the patient for the levels of enzymes characteristic of stress in heart muscles.</a:t>
            </a:r>
          </a:p>
          <a:p>
            <a:pPr algn="l" marL="467643" indent="-233821" lvl="1">
              <a:lnSpc>
                <a:spcPts val="3032"/>
              </a:lnSpc>
              <a:buFont typeface="Arial"/>
              <a:buChar char="•"/>
            </a:pPr>
            <a:r>
              <a:rPr lang="en-US" sz="2166">
                <a:solidFill>
                  <a:srgbClr val="000000"/>
                </a:solidFill>
                <a:latin typeface="Raleway Bold"/>
              </a:rPr>
              <a:t>Diabetes: This is a flag for indicating whether the patient has diabetes or not.</a:t>
            </a:r>
          </a:p>
          <a:p>
            <a:pPr algn="l" marL="467643" indent="-233821" lvl="1">
              <a:lnSpc>
                <a:spcPts val="3032"/>
              </a:lnSpc>
              <a:buFont typeface="Arial"/>
              <a:buChar char="•"/>
            </a:pPr>
            <a:r>
              <a:rPr lang="en-US" sz="2166">
                <a:solidFill>
                  <a:srgbClr val="000000"/>
                </a:solidFill>
                <a:latin typeface="Raleway Bold"/>
              </a:rPr>
              <a:t>Ejection Fraction: The amount of blood pumped per beat by the heart; smaller figures may indicate that the heart is not working well.</a:t>
            </a:r>
          </a:p>
          <a:p>
            <a:pPr algn="l" marL="467643" indent="-233821" lvl="1">
              <a:lnSpc>
                <a:spcPts val="3032"/>
              </a:lnSpc>
              <a:buFont typeface="Arial"/>
              <a:buChar char="•"/>
            </a:pPr>
            <a:r>
              <a:rPr lang="en-US" sz="2166">
                <a:solidFill>
                  <a:srgbClr val="000000"/>
                </a:solidFill>
                <a:latin typeface="Raleway Bold"/>
              </a:rPr>
              <a:t>High Blood Pressure: Is used to determine whether the patient has high blood pressure, a great concern to heart failure.</a:t>
            </a:r>
          </a:p>
          <a:p>
            <a:pPr algn="l" marL="467643" indent="-233821" lvl="1">
              <a:lnSpc>
                <a:spcPts val="3032"/>
              </a:lnSpc>
              <a:buFont typeface="Arial"/>
              <a:buChar char="•"/>
            </a:pPr>
            <a:r>
              <a:rPr lang="en-US" sz="2166">
                <a:solidFill>
                  <a:srgbClr val="000000"/>
                </a:solidFill>
                <a:latin typeface="Raleway Bold"/>
              </a:rPr>
              <a:t>Platelets: Blood platelet count, also or also known as thrombocyte, which plays a significant role in the clotting of the blood.</a:t>
            </a:r>
          </a:p>
          <a:p>
            <a:pPr algn="l" marL="467643" indent="-233821" lvl="1">
              <a:lnSpc>
                <a:spcPts val="3032"/>
              </a:lnSpc>
              <a:buFont typeface="Arial"/>
              <a:buChar char="•"/>
            </a:pPr>
            <a:r>
              <a:rPr lang="en-US" sz="2166">
                <a:solidFill>
                  <a:srgbClr val="000000"/>
                </a:solidFill>
                <a:latin typeface="Raleway Bold"/>
              </a:rPr>
              <a:t>Serum Creatinine: This measures the performance of the kidneys and the actual rate of filtration of blood in the body.</a:t>
            </a:r>
          </a:p>
          <a:p>
            <a:pPr algn="l" marL="467643" indent="-233821" lvl="1">
              <a:lnSpc>
                <a:spcPts val="3032"/>
              </a:lnSpc>
              <a:buFont typeface="Arial"/>
              <a:buChar char="•"/>
            </a:pPr>
            <a:r>
              <a:rPr lang="en-US" sz="2166">
                <a:solidFill>
                  <a:srgbClr val="000000"/>
                </a:solidFill>
                <a:latin typeface="Raleway Bold"/>
              </a:rPr>
              <a:t>Serum Sodium: Potassium and sodium balance; proper sodium levels in the blood indicate a risk of developing severe complications in heart failure.</a:t>
            </a:r>
          </a:p>
          <a:p>
            <a:pPr algn="l" marL="467643" indent="-233821" lvl="1">
              <a:lnSpc>
                <a:spcPts val="3032"/>
              </a:lnSpc>
              <a:buFont typeface="Arial"/>
              <a:buChar char="•"/>
            </a:pPr>
            <a:r>
              <a:rPr lang="en-US" sz="2166">
                <a:solidFill>
                  <a:srgbClr val="000000"/>
                </a:solidFill>
                <a:latin typeface="Raleway Bold"/>
              </a:rPr>
              <a:t>Sex: Patient's gender.</a:t>
            </a:r>
          </a:p>
          <a:p>
            <a:pPr algn="l" marL="467643" indent="-233821" lvl="1">
              <a:lnSpc>
                <a:spcPts val="3032"/>
              </a:lnSpc>
              <a:buFont typeface="Arial"/>
              <a:buChar char="•"/>
            </a:pPr>
            <a:r>
              <a:rPr lang="en-US" sz="2166">
                <a:solidFill>
                  <a:srgbClr val="000000"/>
                </a:solidFill>
                <a:latin typeface="Raleway Bold"/>
              </a:rPr>
              <a:t>Smoking: This includes the current smoking status of the patient.</a:t>
            </a:r>
          </a:p>
          <a:p>
            <a:pPr algn="l" marL="467643" indent="-233821" lvl="1">
              <a:lnSpc>
                <a:spcPts val="3032"/>
              </a:lnSpc>
              <a:buFont typeface="Arial"/>
              <a:buChar char="•"/>
            </a:pPr>
            <a:r>
              <a:rPr lang="en-US" sz="2166">
                <a:solidFill>
                  <a:srgbClr val="000000"/>
                </a:solidFill>
                <a:latin typeface="Raleway Bold"/>
              </a:rPr>
              <a:t>Time: Number of patients, important for patient population assessment and comparison, number of deaths, essential for patient survival analysis, duration of follow-up in days, useful in patient survival analysis.</a:t>
            </a:r>
          </a:p>
          <a:p>
            <a:pPr algn="l" marL="467643" indent="-233821" lvl="1">
              <a:lnSpc>
                <a:spcPts val="3032"/>
              </a:lnSpc>
              <a:buFont typeface="Arial"/>
              <a:buChar char="•"/>
            </a:pPr>
            <a:r>
              <a:rPr lang="en-US" sz="2166">
                <a:solidFill>
                  <a:srgbClr val="000000"/>
                </a:solidFill>
                <a:latin typeface="Raleway Bold"/>
              </a:rPr>
              <a:t>Death Event: Thus, the outcome variable in the study is death of the patient during the follow-up period.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225351" y="414374"/>
            <a:ext cx="17724586" cy="9686504"/>
            <a:chOff x="0" y="0"/>
            <a:chExt cx="5760495" cy="3148116"/>
          </a:xfrm>
        </p:grpSpPr>
        <p:sp>
          <p:nvSpPr>
            <p:cNvPr name="Freeform 6" id="6"/>
            <p:cNvSpPr/>
            <p:nvPr/>
          </p:nvSpPr>
          <p:spPr>
            <a:xfrm flipH="false" flipV="false" rot="0">
              <a:off x="0" y="0"/>
              <a:ext cx="5760495" cy="3148116"/>
            </a:xfrm>
            <a:custGeom>
              <a:avLst/>
              <a:gdLst/>
              <a:ahLst/>
              <a:cxnLst/>
              <a:rect r="r" b="b" t="t" l="l"/>
              <a:pathLst>
                <a:path h="3148116" w="5760495">
                  <a:moveTo>
                    <a:pt x="21839" y="0"/>
                  </a:moveTo>
                  <a:lnTo>
                    <a:pt x="5738656" y="0"/>
                  </a:lnTo>
                  <a:cubicBezTo>
                    <a:pt x="5744448" y="0"/>
                    <a:pt x="5750003" y="2301"/>
                    <a:pt x="5754099" y="6397"/>
                  </a:cubicBezTo>
                  <a:cubicBezTo>
                    <a:pt x="5758194" y="10492"/>
                    <a:pt x="5760495" y="16047"/>
                    <a:pt x="5760495" y="21839"/>
                  </a:cubicBezTo>
                  <a:lnTo>
                    <a:pt x="5760495" y="3126277"/>
                  </a:lnTo>
                  <a:cubicBezTo>
                    <a:pt x="5760495" y="3138338"/>
                    <a:pt x="5750718" y="3148116"/>
                    <a:pt x="5738656" y="3148116"/>
                  </a:cubicBezTo>
                  <a:lnTo>
                    <a:pt x="21839" y="3148116"/>
                  </a:lnTo>
                  <a:cubicBezTo>
                    <a:pt x="16047" y="3148116"/>
                    <a:pt x="10492" y="3145815"/>
                    <a:pt x="6397" y="3141720"/>
                  </a:cubicBezTo>
                  <a:cubicBezTo>
                    <a:pt x="2301" y="3137624"/>
                    <a:pt x="0" y="3132069"/>
                    <a:pt x="0" y="3126277"/>
                  </a:cubicBezTo>
                  <a:lnTo>
                    <a:pt x="0" y="21839"/>
                  </a:lnTo>
                  <a:cubicBezTo>
                    <a:pt x="0" y="16047"/>
                    <a:pt x="2301" y="10492"/>
                    <a:pt x="6397" y="6397"/>
                  </a:cubicBezTo>
                  <a:cubicBezTo>
                    <a:pt x="10492" y="2301"/>
                    <a:pt x="16047" y="0"/>
                    <a:pt x="21839"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760495" cy="319574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172998" y="652723"/>
            <a:ext cx="14551013" cy="1014573"/>
          </a:xfrm>
          <a:prstGeom prst="rect">
            <a:avLst/>
          </a:prstGeom>
        </p:spPr>
        <p:txBody>
          <a:bodyPr anchor="t" rtlCol="false" tIns="0" lIns="0" bIns="0" rIns="0">
            <a:spAutoFit/>
          </a:bodyPr>
          <a:lstStyle/>
          <a:p>
            <a:pPr algn="ctr">
              <a:lnSpc>
                <a:spcPts val="8384"/>
              </a:lnSpc>
            </a:pPr>
            <a:r>
              <a:rPr lang="en-US" sz="5989">
                <a:solidFill>
                  <a:srgbClr val="000000"/>
                </a:solidFill>
                <a:latin typeface="Fredoka"/>
              </a:rPr>
              <a:t>4. DATA CLEANING AND FORMATTING​</a:t>
            </a:r>
          </a:p>
        </p:txBody>
      </p:sp>
      <p:sp>
        <p:nvSpPr>
          <p:cNvPr name="TextBox 9" id="9"/>
          <p:cNvSpPr txBox="true"/>
          <p:nvPr/>
        </p:nvSpPr>
        <p:spPr>
          <a:xfrm rot="0">
            <a:off x="544666" y="3617195"/>
            <a:ext cx="9254283" cy="4326675"/>
          </a:xfrm>
          <a:prstGeom prst="rect">
            <a:avLst/>
          </a:prstGeom>
        </p:spPr>
        <p:txBody>
          <a:bodyPr anchor="t" rtlCol="false" tIns="0" lIns="0" bIns="0" rIns="0">
            <a:spAutoFit/>
          </a:bodyPr>
          <a:lstStyle/>
          <a:p>
            <a:pPr algn="l" marL="483348" indent="-241674" lvl="1">
              <a:lnSpc>
                <a:spcPts val="3134"/>
              </a:lnSpc>
              <a:buFont typeface="Arial"/>
              <a:buChar char="•"/>
            </a:pPr>
            <a:r>
              <a:rPr lang="en-US" sz="2238">
                <a:solidFill>
                  <a:srgbClr val="000000"/>
                </a:solidFill>
                <a:latin typeface="Raleway Bold"/>
              </a:rPr>
              <a:t>Renaming Variables for clarity:</a:t>
            </a:r>
          </a:p>
          <a:p>
            <a:pPr algn="l" marL="966696" indent="-322232" lvl="2">
              <a:lnSpc>
                <a:spcPts val="3134"/>
              </a:lnSpc>
              <a:buFont typeface="Arial"/>
              <a:buChar char="⚬"/>
            </a:pPr>
            <a:r>
              <a:rPr lang="en-US" sz="2238">
                <a:solidFill>
                  <a:srgbClr val="000000"/>
                </a:solidFill>
                <a:latin typeface="Raleway Bold"/>
              </a:rPr>
              <a:t> </a:t>
            </a:r>
            <a:r>
              <a:rPr lang="en-US" sz="2238">
                <a:solidFill>
                  <a:srgbClr val="000000"/>
                </a:solidFill>
                <a:latin typeface="Raleway"/>
              </a:rPr>
              <a:t>age to Age, anaemia to Anaemia, etc.</a:t>
            </a:r>
          </a:p>
          <a:p>
            <a:pPr algn="l" marL="483348" indent="-241674" lvl="1">
              <a:lnSpc>
                <a:spcPts val="3134"/>
              </a:lnSpc>
              <a:buFont typeface="Arial"/>
              <a:buChar char="•"/>
            </a:pPr>
            <a:r>
              <a:rPr lang="en-US" sz="2238">
                <a:solidFill>
                  <a:srgbClr val="000000"/>
                </a:solidFill>
                <a:latin typeface="Raleway Bold"/>
              </a:rPr>
              <a:t>Creating New Variables using mutate():</a:t>
            </a:r>
          </a:p>
          <a:p>
            <a:pPr algn="l" marL="966696" indent="-322232" lvl="2">
              <a:lnSpc>
                <a:spcPts val="3134"/>
              </a:lnSpc>
              <a:buFont typeface="Arial"/>
              <a:buChar char="⚬"/>
            </a:pPr>
            <a:r>
              <a:rPr lang="en-US" sz="2238">
                <a:solidFill>
                  <a:srgbClr val="000000"/>
                </a:solidFill>
                <a:latin typeface="Raleway"/>
              </a:rPr>
              <a:t>AgeGroup: We use it to categorize ages into group.</a:t>
            </a:r>
          </a:p>
          <a:p>
            <a:pPr algn="l" marL="966696" indent="-322232" lvl="2">
              <a:lnSpc>
                <a:spcPts val="3134"/>
              </a:lnSpc>
              <a:buFont typeface="Arial"/>
              <a:buChar char="⚬"/>
            </a:pPr>
            <a:r>
              <a:rPr lang="en-US" sz="2238">
                <a:solidFill>
                  <a:srgbClr val="000000"/>
                </a:solidFill>
                <a:latin typeface="Raleway"/>
              </a:rPr>
              <a:t>HighRisk: It flags the patients as 'Yes' or 'No' based on their risk </a:t>
            </a:r>
          </a:p>
          <a:p>
            <a:pPr algn="l">
              <a:lnSpc>
                <a:spcPts val="3134"/>
              </a:lnSpc>
            </a:pPr>
            <a:r>
              <a:rPr lang="en-US" sz="2238">
                <a:solidFill>
                  <a:srgbClr val="000000"/>
                </a:solidFill>
                <a:latin typeface="Raleway"/>
              </a:rPr>
              <a:t>            </a:t>
            </a:r>
            <a:r>
              <a:rPr lang="en-US" sz="2238">
                <a:solidFill>
                  <a:srgbClr val="000000"/>
                </a:solidFill>
                <a:latin typeface="Raleway"/>
              </a:rPr>
              <a:t>level derived from SerumCreatinine and EjectionFraction.</a:t>
            </a:r>
          </a:p>
          <a:p>
            <a:pPr algn="l" marL="483348" indent="-241674" lvl="1">
              <a:lnSpc>
                <a:spcPts val="3134"/>
              </a:lnSpc>
              <a:buFont typeface="Arial"/>
              <a:buChar char="•"/>
            </a:pPr>
            <a:r>
              <a:rPr lang="en-US" sz="2238">
                <a:solidFill>
                  <a:srgbClr val="000000"/>
                </a:solidFill>
                <a:latin typeface="Raleway Bold"/>
              </a:rPr>
              <a:t>Filtering the Data:</a:t>
            </a:r>
          </a:p>
          <a:p>
            <a:pPr algn="l" marL="966696" indent="-322232" lvl="2">
              <a:lnSpc>
                <a:spcPts val="3134"/>
              </a:lnSpc>
              <a:buFont typeface="Arial"/>
              <a:buChar char="⚬"/>
            </a:pPr>
            <a:r>
              <a:rPr lang="en-US" sz="2238">
                <a:solidFill>
                  <a:srgbClr val="000000"/>
                </a:solidFill>
                <a:latin typeface="Raleway"/>
              </a:rPr>
              <a:t>Example: Removed entries where SerumCreatinine was</a:t>
            </a:r>
          </a:p>
          <a:p>
            <a:pPr algn="l">
              <a:lnSpc>
                <a:spcPts val="3134"/>
              </a:lnSpc>
            </a:pPr>
            <a:r>
              <a:rPr lang="en-US" sz="2238">
                <a:solidFill>
                  <a:srgbClr val="000000"/>
                </a:solidFill>
                <a:latin typeface="Raleway"/>
              </a:rPr>
              <a:t>               unusually high (&gt;10).</a:t>
            </a:r>
          </a:p>
          <a:p>
            <a:pPr algn="l">
              <a:lnSpc>
                <a:spcPts val="3134"/>
              </a:lnSpc>
            </a:pPr>
          </a:p>
          <a:p>
            <a:pPr algn="l">
              <a:lnSpc>
                <a:spcPts val="3134"/>
              </a:lnSpc>
            </a:pPr>
          </a:p>
        </p:txBody>
      </p:sp>
      <p:sp>
        <p:nvSpPr>
          <p:cNvPr name="TextBox 10" id="10"/>
          <p:cNvSpPr txBox="true"/>
          <p:nvPr/>
        </p:nvSpPr>
        <p:spPr>
          <a:xfrm rot="0">
            <a:off x="882729" y="2584778"/>
            <a:ext cx="7732961" cy="1481456"/>
          </a:xfrm>
          <a:prstGeom prst="rect">
            <a:avLst/>
          </a:prstGeom>
        </p:spPr>
        <p:txBody>
          <a:bodyPr anchor="t" rtlCol="false" tIns="0" lIns="0" bIns="0" rIns="0">
            <a:spAutoFit/>
          </a:bodyPr>
          <a:lstStyle/>
          <a:p>
            <a:pPr algn="ctr">
              <a:lnSpc>
                <a:spcPts val="3919"/>
              </a:lnSpc>
            </a:pPr>
            <a:r>
              <a:rPr lang="en-US" sz="2799">
                <a:solidFill>
                  <a:srgbClr val="000000"/>
                </a:solidFill>
                <a:latin typeface="Raleway Bold"/>
              </a:rPr>
              <a:t>Objective: Prepare data for accurate analysis.</a:t>
            </a:r>
          </a:p>
          <a:p>
            <a:pPr algn="ctr">
              <a:lnSpc>
                <a:spcPts val="3919"/>
              </a:lnSpc>
            </a:pPr>
          </a:p>
          <a:p>
            <a:pPr algn="ctr">
              <a:lnSpc>
                <a:spcPts val="3919"/>
              </a:lnSpc>
              <a:spcBef>
                <a:spcPct val="0"/>
              </a:spcBef>
            </a:pPr>
          </a:p>
        </p:txBody>
      </p:sp>
      <p:sp>
        <p:nvSpPr>
          <p:cNvPr name="Freeform 11" id="11"/>
          <p:cNvSpPr/>
          <p:nvPr/>
        </p:nvSpPr>
        <p:spPr>
          <a:xfrm flipH="false" flipV="false" rot="0">
            <a:off x="9628039" y="2651453"/>
            <a:ext cx="7997483" cy="5775740"/>
          </a:xfrm>
          <a:custGeom>
            <a:avLst/>
            <a:gdLst/>
            <a:ahLst/>
            <a:cxnLst/>
            <a:rect r="r" b="b" t="t" l="l"/>
            <a:pathLst>
              <a:path h="5775740" w="7997483">
                <a:moveTo>
                  <a:pt x="0" y="0"/>
                </a:moveTo>
                <a:lnTo>
                  <a:pt x="7997483" y="0"/>
                </a:lnTo>
                <a:lnTo>
                  <a:pt x="7997483" y="5775740"/>
                </a:lnTo>
                <a:lnTo>
                  <a:pt x="0" y="5775740"/>
                </a:lnTo>
                <a:lnTo>
                  <a:pt x="0" y="0"/>
                </a:lnTo>
                <a:close/>
              </a:path>
            </a:pathLst>
          </a:custGeom>
          <a:blipFill>
            <a:blip r:embed="rId4"/>
            <a:stretch>
              <a:fillRect l="-2244" t="-22924" r="-2244" b="-21759"/>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225351" y="414374"/>
            <a:ext cx="17724586" cy="9686504"/>
            <a:chOff x="0" y="0"/>
            <a:chExt cx="5760495" cy="3148116"/>
          </a:xfrm>
        </p:grpSpPr>
        <p:sp>
          <p:nvSpPr>
            <p:cNvPr name="Freeform 6" id="6"/>
            <p:cNvSpPr/>
            <p:nvPr/>
          </p:nvSpPr>
          <p:spPr>
            <a:xfrm flipH="false" flipV="false" rot="0">
              <a:off x="0" y="0"/>
              <a:ext cx="5760495" cy="3148116"/>
            </a:xfrm>
            <a:custGeom>
              <a:avLst/>
              <a:gdLst/>
              <a:ahLst/>
              <a:cxnLst/>
              <a:rect r="r" b="b" t="t" l="l"/>
              <a:pathLst>
                <a:path h="3148116" w="5760495">
                  <a:moveTo>
                    <a:pt x="21839" y="0"/>
                  </a:moveTo>
                  <a:lnTo>
                    <a:pt x="5738656" y="0"/>
                  </a:lnTo>
                  <a:cubicBezTo>
                    <a:pt x="5744448" y="0"/>
                    <a:pt x="5750003" y="2301"/>
                    <a:pt x="5754099" y="6397"/>
                  </a:cubicBezTo>
                  <a:cubicBezTo>
                    <a:pt x="5758194" y="10492"/>
                    <a:pt x="5760495" y="16047"/>
                    <a:pt x="5760495" y="21839"/>
                  </a:cubicBezTo>
                  <a:lnTo>
                    <a:pt x="5760495" y="3126277"/>
                  </a:lnTo>
                  <a:cubicBezTo>
                    <a:pt x="5760495" y="3138338"/>
                    <a:pt x="5750718" y="3148116"/>
                    <a:pt x="5738656" y="3148116"/>
                  </a:cubicBezTo>
                  <a:lnTo>
                    <a:pt x="21839" y="3148116"/>
                  </a:lnTo>
                  <a:cubicBezTo>
                    <a:pt x="16047" y="3148116"/>
                    <a:pt x="10492" y="3145815"/>
                    <a:pt x="6397" y="3141720"/>
                  </a:cubicBezTo>
                  <a:cubicBezTo>
                    <a:pt x="2301" y="3137624"/>
                    <a:pt x="0" y="3132069"/>
                    <a:pt x="0" y="3126277"/>
                  </a:cubicBezTo>
                  <a:lnTo>
                    <a:pt x="0" y="21839"/>
                  </a:lnTo>
                  <a:cubicBezTo>
                    <a:pt x="0" y="16047"/>
                    <a:pt x="2301" y="10492"/>
                    <a:pt x="6397" y="6397"/>
                  </a:cubicBezTo>
                  <a:cubicBezTo>
                    <a:pt x="10492" y="2301"/>
                    <a:pt x="16047" y="0"/>
                    <a:pt x="21839" y="0"/>
                  </a:cubicBezTo>
                  <a:close/>
                </a:path>
              </a:pathLst>
            </a:custGeom>
            <a:solidFill>
              <a:srgbClr val="FFFFFF"/>
            </a:solidFill>
            <a:ln w="38100" cap="rnd">
              <a:solidFill>
                <a:srgbClr val="000000"/>
              </a:solidFill>
              <a:prstDash val="solid"/>
              <a:round/>
            </a:ln>
          </p:spPr>
        </p:sp>
        <p:sp>
          <p:nvSpPr>
            <p:cNvPr name="TextBox 7" id="7"/>
            <p:cNvSpPr txBox="true"/>
            <p:nvPr/>
          </p:nvSpPr>
          <p:spPr>
            <a:xfrm>
              <a:off x="0" y="-57150"/>
              <a:ext cx="5760495" cy="3205266"/>
            </a:xfrm>
            <a:prstGeom prst="rect">
              <a:avLst/>
            </a:prstGeom>
          </p:spPr>
          <p:txBody>
            <a:bodyPr anchor="ctr" rtlCol="false" tIns="50800" lIns="50800" bIns="50800" rIns="50800"/>
            <a:lstStyle/>
            <a:p>
              <a:pPr algn="l">
                <a:lnSpc>
                  <a:spcPts val="3779"/>
                </a:lnSpc>
              </a:pPr>
            </a:p>
          </p:txBody>
        </p:sp>
      </p:grpSp>
      <p:sp>
        <p:nvSpPr>
          <p:cNvPr name="Freeform 8" id="8"/>
          <p:cNvSpPr/>
          <p:nvPr/>
        </p:nvSpPr>
        <p:spPr>
          <a:xfrm flipH="true" flipV="false" rot="0">
            <a:off x="16724011" y="8455209"/>
            <a:ext cx="1616945" cy="2141650"/>
          </a:xfrm>
          <a:custGeom>
            <a:avLst/>
            <a:gdLst/>
            <a:ahLst/>
            <a:cxnLst/>
            <a:rect r="r" b="b" t="t" l="l"/>
            <a:pathLst>
              <a:path h="2141650" w="1616945">
                <a:moveTo>
                  <a:pt x="1616945" y="0"/>
                </a:moveTo>
                <a:lnTo>
                  <a:pt x="0" y="0"/>
                </a:lnTo>
                <a:lnTo>
                  <a:pt x="0" y="2141650"/>
                </a:lnTo>
                <a:lnTo>
                  <a:pt x="1616945" y="2141650"/>
                </a:lnTo>
                <a:lnTo>
                  <a:pt x="16169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922413" y="1847191"/>
            <a:ext cx="5080447" cy="5022976"/>
          </a:xfrm>
          <a:custGeom>
            <a:avLst/>
            <a:gdLst/>
            <a:ahLst/>
            <a:cxnLst/>
            <a:rect r="r" b="b" t="t" l="l"/>
            <a:pathLst>
              <a:path h="5022976" w="5080447">
                <a:moveTo>
                  <a:pt x="0" y="0"/>
                </a:moveTo>
                <a:lnTo>
                  <a:pt x="5080447" y="0"/>
                </a:lnTo>
                <a:lnTo>
                  <a:pt x="5080447" y="5022976"/>
                </a:lnTo>
                <a:lnTo>
                  <a:pt x="0" y="5022976"/>
                </a:lnTo>
                <a:lnTo>
                  <a:pt x="0" y="0"/>
                </a:lnTo>
                <a:close/>
              </a:path>
            </a:pathLst>
          </a:custGeom>
          <a:blipFill>
            <a:blip r:embed="rId6"/>
            <a:stretch>
              <a:fillRect l="0" t="0" r="0" b="0"/>
            </a:stretch>
          </a:blipFill>
        </p:spPr>
      </p:sp>
      <p:sp>
        <p:nvSpPr>
          <p:cNvPr name="TextBox 10" id="10"/>
          <p:cNvSpPr txBox="true"/>
          <p:nvPr/>
        </p:nvSpPr>
        <p:spPr>
          <a:xfrm rot="0">
            <a:off x="673307" y="3532834"/>
            <a:ext cx="10856121" cy="4170223"/>
          </a:xfrm>
          <a:prstGeom prst="rect">
            <a:avLst/>
          </a:prstGeom>
        </p:spPr>
        <p:txBody>
          <a:bodyPr anchor="t" rtlCol="false" tIns="0" lIns="0" bIns="0" rIns="0">
            <a:spAutoFit/>
          </a:bodyPr>
          <a:lstStyle/>
          <a:p>
            <a:pPr algn="l">
              <a:lnSpc>
                <a:spcPts val="2543"/>
              </a:lnSpc>
            </a:pPr>
            <a:r>
              <a:rPr lang="en-US" sz="1816">
                <a:solidFill>
                  <a:srgbClr val="000000"/>
                </a:solidFill>
                <a:latin typeface="Raleway Bold"/>
              </a:rPr>
              <a:t>Key Assumptions Checked:</a:t>
            </a:r>
          </a:p>
          <a:p>
            <a:pPr algn="l" marL="392276" indent="-196138" lvl="1">
              <a:lnSpc>
                <a:spcPts val="2543"/>
              </a:lnSpc>
              <a:buFont typeface="Arial"/>
              <a:buChar char="•"/>
            </a:pPr>
            <a:r>
              <a:rPr lang="en-US" sz="1816">
                <a:solidFill>
                  <a:srgbClr val="000000"/>
                </a:solidFill>
                <a:latin typeface="Raleway Bold"/>
              </a:rPr>
              <a:t>Normality</a:t>
            </a:r>
            <a:r>
              <a:rPr lang="en-US" sz="1816">
                <a:solidFill>
                  <a:srgbClr val="000000"/>
                </a:solidFill>
                <a:latin typeface="Raleway"/>
              </a:rPr>
              <a:t>: The idea underpinning residuals is that, if the model is correct</a:t>
            </a:r>
          </a:p>
          <a:p>
            <a:pPr algn="l">
              <a:lnSpc>
                <a:spcPts val="2543"/>
              </a:lnSpc>
            </a:pPr>
            <a:r>
              <a:rPr lang="en-US" sz="1816">
                <a:solidFill>
                  <a:srgbClr val="000000"/>
                </a:solidFill>
                <a:latin typeface="Raleway"/>
              </a:rPr>
              <a:t>      </a:t>
            </a:r>
            <a:r>
              <a:rPr lang="en-US" sz="1816">
                <a:solidFill>
                  <a:srgbClr val="000000"/>
                </a:solidFill>
                <a:latin typeface="Raleway"/>
              </a:rPr>
              <a:t> then a variable should reflect a normal distribution..</a:t>
            </a:r>
          </a:p>
          <a:p>
            <a:pPr algn="l" marL="392276" indent="-196138" lvl="1">
              <a:lnSpc>
                <a:spcPts val="2543"/>
              </a:lnSpc>
              <a:buFont typeface="Arial"/>
              <a:buChar char="•"/>
            </a:pPr>
            <a:r>
              <a:rPr lang="en-US" sz="1816">
                <a:solidFill>
                  <a:srgbClr val="000000"/>
                </a:solidFill>
                <a:latin typeface="Raleway Bold"/>
              </a:rPr>
              <a:t>Linearity</a:t>
            </a:r>
            <a:r>
              <a:rPr lang="en-US" sz="1816">
                <a:solidFill>
                  <a:srgbClr val="000000"/>
                </a:solidFill>
                <a:latin typeface="Raleway"/>
              </a:rPr>
              <a:t>:In this analysis, the relationship comparing the predictors and response must be linear.</a:t>
            </a:r>
          </a:p>
          <a:p>
            <a:pPr algn="l">
              <a:lnSpc>
                <a:spcPts val="2543"/>
              </a:lnSpc>
            </a:pPr>
          </a:p>
          <a:p>
            <a:pPr algn="l" marL="392276" indent="-196138" lvl="1">
              <a:lnSpc>
                <a:spcPts val="2543"/>
              </a:lnSpc>
              <a:buFont typeface="Arial"/>
              <a:buChar char="•"/>
            </a:pPr>
            <a:r>
              <a:rPr lang="en-US" sz="1816">
                <a:solidFill>
                  <a:srgbClr val="000000"/>
                </a:solidFill>
                <a:latin typeface="Raleway Bold"/>
              </a:rPr>
              <a:t>Homoscedasticity</a:t>
            </a:r>
            <a:r>
              <a:rPr lang="en-US" sz="1816">
                <a:solidFill>
                  <a:srgbClr val="000000"/>
                </a:solidFill>
                <a:latin typeface="Raleway"/>
              </a:rPr>
              <a:t>: The constant variety of residuals through predictions.</a:t>
            </a:r>
          </a:p>
          <a:p>
            <a:pPr algn="l">
              <a:lnSpc>
                <a:spcPts val="2543"/>
              </a:lnSpc>
            </a:pPr>
          </a:p>
          <a:p>
            <a:pPr algn="l">
              <a:lnSpc>
                <a:spcPts val="2543"/>
              </a:lnSpc>
            </a:pPr>
            <a:r>
              <a:rPr lang="en-US" sz="1816">
                <a:solidFill>
                  <a:srgbClr val="000000"/>
                </a:solidFill>
                <a:latin typeface="Raleway Bold"/>
              </a:rPr>
              <a:t>Methodology</a:t>
            </a:r>
            <a:r>
              <a:rPr lang="en-US" sz="1816">
                <a:solidFill>
                  <a:srgbClr val="000000"/>
                </a:solidFill>
                <a:latin typeface="Raleway"/>
              </a:rPr>
              <a:t>:</a:t>
            </a:r>
          </a:p>
          <a:p>
            <a:pPr algn="l" marL="392276" indent="-196138" lvl="1">
              <a:lnSpc>
                <a:spcPts val="2543"/>
              </a:lnSpc>
              <a:buFont typeface="Arial"/>
              <a:buChar char="•"/>
            </a:pPr>
            <a:r>
              <a:rPr lang="en-US" sz="1816">
                <a:solidFill>
                  <a:srgbClr val="000000"/>
                </a:solidFill>
                <a:latin typeface="Raleway"/>
              </a:rPr>
              <a:t>For normality—and the Gaussian distribution—Q-Q plots were conducted whereas scatter plots were conducted for linearity.</a:t>
            </a:r>
          </a:p>
          <a:p>
            <a:pPr algn="l" marL="392276" indent="-196138" lvl="1">
              <a:lnSpc>
                <a:spcPts val="2543"/>
              </a:lnSpc>
              <a:buFont typeface="Arial"/>
              <a:buChar char="•"/>
            </a:pPr>
            <a:r>
              <a:rPr lang="en-US" sz="1816">
                <a:solidFill>
                  <a:srgbClr val="000000"/>
                </a:solidFill>
                <a:latin typeface="Raleway"/>
              </a:rPr>
              <a:t>Applied statistical tests to confirm assumptions where needed.</a:t>
            </a:r>
          </a:p>
          <a:p>
            <a:pPr algn="l">
              <a:lnSpc>
                <a:spcPts val="2543"/>
              </a:lnSpc>
            </a:pPr>
          </a:p>
          <a:p>
            <a:pPr algn="l">
              <a:lnSpc>
                <a:spcPts val="2543"/>
              </a:lnSpc>
              <a:spcBef>
                <a:spcPct val="0"/>
              </a:spcBef>
            </a:pPr>
          </a:p>
        </p:txBody>
      </p:sp>
      <p:sp>
        <p:nvSpPr>
          <p:cNvPr name="TextBox 11" id="11"/>
          <p:cNvSpPr txBox="true"/>
          <p:nvPr/>
        </p:nvSpPr>
        <p:spPr>
          <a:xfrm rot="0">
            <a:off x="2172998" y="652723"/>
            <a:ext cx="14551013" cy="1014573"/>
          </a:xfrm>
          <a:prstGeom prst="rect">
            <a:avLst/>
          </a:prstGeom>
        </p:spPr>
        <p:txBody>
          <a:bodyPr anchor="t" rtlCol="false" tIns="0" lIns="0" bIns="0" rIns="0">
            <a:spAutoFit/>
          </a:bodyPr>
          <a:lstStyle/>
          <a:p>
            <a:pPr algn="ctr">
              <a:lnSpc>
                <a:spcPts val="8384"/>
              </a:lnSpc>
            </a:pPr>
            <a:r>
              <a:rPr lang="en-US" sz="5989">
                <a:solidFill>
                  <a:srgbClr val="000000"/>
                </a:solidFill>
                <a:latin typeface="Fredoka"/>
              </a:rPr>
              <a:t>5. CHECKING MODEL ASSUMPTIONS​</a:t>
            </a:r>
          </a:p>
        </p:txBody>
      </p:sp>
      <p:sp>
        <p:nvSpPr>
          <p:cNvPr name="TextBox 12" id="12"/>
          <p:cNvSpPr txBox="true"/>
          <p:nvPr/>
        </p:nvSpPr>
        <p:spPr>
          <a:xfrm rot="0">
            <a:off x="522714" y="2584778"/>
            <a:ext cx="8452991" cy="986156"/>
          </a:xfrm>
          <a:prstGeom prst="rect">
            <a:avLst/>
          </a:prstGeom>
        </p:spPr>
        <p:txBody>
          <a:bodyPr anchor="t" rtlCol="false" tIns="0" lIns="0" bIns="0" rIns="0">
            <a:spAutoFit/>
          </a:bodyPr>
          <a:lstStyle/>
          <a:p>
            <a:pPr algn="ctr">
              <a:lnSpc>
                <a:spcPts val="3919"/>
              </a:lnSpc>
            </a:pPr>
            <a:r>
              <a:rPr lang="en-US" sz="2799">
                <a:solidFill>
                  <a:srgbClr val="000000"/>
                </a:solidFill>
                <a:latin typeface="Raleway Bold"/>
              </a:rPr>
              <a:t>Importance: Ensures the validity of model results.</a:t>
            </a:r>
          </a:p>
          <a:p>
            <a:pPr algn="ctr">
              <a:lnSpc>
                <a:spcPts val="3919"/>
              </a:lnSpc>
              <a:spcBef>
                <a:spcPct val="0"/>
              </a:spcBef>
            </a:pPr>
          </a:p>
        </p:txBody>
      </p:sp>
      <p:sp>
        <p:nvSpPr>
          <p:cNvPr name="TextBox 13" id="13"/>
          <p:cNvSpPr txBox="true"/>
          <p:nvPr/>
        </p:nvSpPr>
        <p:spPr>
          <a:xfrm rot="0">
            <a:off x="2172998" y="9201150"/>
            <a:ext cx="12435160" cy="375285"/>
          </a:xfrm>
          <a:prstGeom prst="rect">
            <a:avLst/>
          </a:prstGeom>
        </p:spPr>
        <p:txBody>
          <a:bodyPr anchor="t" rtlCol="false" tIns="0" lIns="0" bIns="0" rIns="0">
            <a:spAutoFit/>
          </a:bodyPr>
          <a:lstStyle/>
          <a:p>
            <a:pPr algn="ctr">
              <a:lnSpc>
                <a:spcPts val="2939"/>
              </a:lnSpc>
              <a:spcBef>
                <a:spcPct val="0"/>
              </a:spcBef>
            </a:pPr>
            <a:r>
              <a:rPr lang="en-US" sz="2099">
                <a:solidFill>
                  <a:srgbClr val="F15F6C"/>
                </a:solidFill>
                <a:latin typeface="Raleway"/>
              </a:rPr>
              <a:t>"The Q-Q plot shows that the data is mostly normal, but deviations in the tails suggest outliers."</a:t>
            </a:r>
          </a:p>
        </p:txBody>
      </p:sp>
      <p:sp>
        <p:nvSpPr>
          <p:cNvPr name="Freeform 14" id="14"/>
          <p:cNvSpPr/>
          <p:nvPr/>
        </p:nvSpPr>
        <p:spPr>
          <a:xfrm flipH="false" flipV="false" rot="0">
            <a:off x="5897182" y="7245030"/>
            <a:ext cx="5794115" cy="1675899"/>
          </a:xfrm>
          <a:custGeom>
            <a:avLst/>
            <a:gdLst/>
            <a:ahLst/>
            <a:cxnLst/>
            <a:rect r="r" b="b" t="t" l="l"/>
            <a:pathLst>
              <a:path h="1675899" w="5794115">
                <a:moveTo>
                  <a:pt x="0" y="0"/>
                </a:moveTo>
                <a:lnTo>
                  <a:pt x="5794115" y="0"/>
                </a:lnTo>
                <a:lnTo>
                  <a:pt x="5794115" y="1675899"/>
                </a:lnTo>
                <a:lnTo>
                  <a:pt x="0" y="1675899"/>
                </a:lnTo>
                <a:lnTo>
                  <a:pt x="0" y="0"/>
                </a:lnTo>
                <a:close/>
              </a:path>
            </a:pathLst>
          </a:custGeom>
          <a:blipFill>
            <a:blip r:embed="rId7"/>
            <a:stretch>
              <a:fillRect l="0" t="-123167" r="0" b="-122563"/>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12676" y="0"/>
            <a:ext cx="18062649" cy="9778114"/>
            <a:chOff x="0" y="0"/>
            <a:chExt cx="5870366" cy="3177890"/>
          </a:xfrm>
        </p:grpSpPr>
        <p:sp>
          <p:nvSpPr>
            <p:cNvPr name="Freeform 6" id="6"/>
            <p:cNvSpPr/>
            <p:nvPr/>
          </p:nvSpPr>
          <p:spPr>
            <a:xfrm flipH="false" flipV="false" rot="0">
              <a:off x="0" y="0"/>
              <a:ext cx="5870366" cy="3177890"/>
            </a:xfrm>
            <a:custGeom>
              <a:avLst/>
              <a:gdLst/>
              <a:ahLst/>
              <a:cxnLst/>
              <a:rect r="r" b="b" t="t" l="l"/>
              <a:pathLst>
                <a:path h="3177890" w="5870366">
                  <a:moveTo>
                    <a:pt x="21431" y="0"/>
                  </a:moveTo>
                  <a:lnTo>
                    <a:pt x="5848935" y="0"/>
                  </a:lnTo>
                  <a:cubicBezTo>
                    <a:pt x="5854619" y="0"/>
                    <a:pt x="5860070" y="2258"/>
                    <a:pt x="5864089" y="6277"/>
                  </a:cubicBezTo>
                  <a:cubicBezTo>
                    <a:pt x="5868108" y="10296"/>
                    <a:pt x="5870366" y="15747"/>
                    <a:pt x="5870366" y="21431"/>
                  </a:cubicBezTo>
                  <a:lnTo>
                    <a:pt x="5870366" y="3156459"/>
                  </a:lnTo>
                  <a:cubicBezTo>
                    <a:pt x="5870366" y="3162143"/>
                    <a:pt x="5868108" y="3167594"/>
                    <a:pt x="5864089" y="3171613"/>
                  </a:cubicBezTo>
                  <a:cubicBezTo>
                    <a:pt x="5860070" y="3175632"/>
                    <a:pt x="5854619" y="3177890"/>
                    <a:pt x="5848935" y="3177890"/>
                  </a:cubicBezTo>
                  <a:lnTo>
                    <a:pt x="21431" y="3177890"/>
                  </a:lnTo>
                  <a:cubicBezTo>
                    <a:pt x="15747" y="3177890"/>
                    <a:pt x="10296" y="3175632"/>
                    <a:pt x="6277" y="3171613"/>
                  </a:cubicBezTo>
                  <a:cubicBezTo>
                    <a:pt x="2258" y="3167594"/>
                    <a:pt x="0" y="3162143"/>
                    <a:pt x="0" y="3156459"/>
                  </a:cubicBezTo>
                  <a:lnTo>
                    <a:pt x="0" y="21431"/>
                  </a:lnTo>
                  <a:cubicBezTo>
                    <a:pt x="0" y="15747"/>
                    <a:pt x="2258" y="10296"/>
                    <a:pt x="6277" y="6277"/>
                  </a:cubicBezTo>
                  <a:cubicBezTo>
                    <a:pt x="10296" y="2258"/>
                    <a:pt x="15747" y="0"/>
                    <a:pt x="21431"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70366" cy="322551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413889" y="548750"/>
            <a:ext cx="13138731" cy="4594879"/>
          </a:xfrm>
          <a:prstGeom prst="rect">
            <a:avLst/>
          </a:prstGeom>
        </p:spPr>
        <p:txBody>
          <a:bodyPr anchor="t" rtlCol="false" tIns="0" lIns="0" bIns="0" rIns="0">
            <a:spAutoFit/>
          </a:bodyPr>
          <a:lstStyle/>
          <a:p>
            <a:pPr algn="ctr">
              <a:lnSpc>
                <a:spcPts val="6088"/>
              </a:lnSpc>
            </a:pPr>
            <a:r>
              <a:rPr lang="en-US" sz="4349">
                <a:solidFill>
                  <a:srgbClr val="000000"/>
                </a:solidFill>
                <a:latin typeface="Fredoka"/>
              </a:rPr>
              <a:t>DETAILED OVERVIEW OF KEY VARIABLES</a:t>
            </a:r>
          </a:p>
          <a:p>
            <a:pPr algn="ctr">
              <a:lnSpc>
                <a:spcPts val="6088"/>
              </a:lnSpc>
            </a:pPr>
          </a:p>
          <a:p>
            <a:pPr algn="ctr">
              <a:lnSpc>
                <a:spcPts val="6088"/>
              </a:lnSpc>
            </a:pPr>
          </a:p>
          <a:p>
            <a:pPr algn="ctr">
              <a:lnSpc>
                <a:spcPts val="6088"/>
              </a:lnSpc>
            </a:pPr>
          </a:p>
          <a:p>
            <a:pPr algn="ctr">
              <a:lnSpc>
                <a:spcPts val="6088"/>
              </a:lnSpc>
            </a:pPr>
          </a:p>
          <a:p>
            <a:pPr algn="ctr">
              <a:lnSpc>
                <a:spcPts val="6088"/>
              </a:lnSpc>
            </a:pPr>
          </a:p>
        </p:txBody>
      </p:sp>
      <p:sp>
        <p:nvSpPr>
          <p:cNvPr name="TextBox 9" id="9"/>
          <p:cNvSpPr txBox="true"/>
          <p:nvPr/>
        </p:nvSpPr>
        <p:spPr>
          <a:xfrm rot="0">
            <a:off x="526818" y="1283115"/>
            <a:ext cx="17761182" cy="7885324"/>
          </a:xfrm>
          <a:prstGeom prst="rect">
            <a:avLst/>
          </a:prstGeom>
        </p:spPr>
        <p:txBody>
          <a:bodyPr anchor="t" rtlCol="false" tIns="0" lIns="0" bIns="0" rIns="0">
            <a:spAutoFit/>
          </a:bodyPr>
          <a:lstStyle/>
          <a:p>
            <a:pPr algn="l" marL="416508" indent="-208254" lvl="1">
              <a:lnSpc>
                <a:spcPts val="2700"/>
              </a:lnSpc>
              <a:buFont typeface="Arial"/>
              <a:buChar char="•"/>
            </a:pPr>
            <a:r>
              <a:rPr lang="en-US" sz="1929">
                <a:solidFill>
                  <a:srgbClr val="000000"/>
                </a:solidFill>
                <a:latin typeface="Raleway Bold"/>
              </a:rPr>
              <a:t>Age (Numeric): </a:t>
            </a:r>
            <a:r>
              <a:rPr lang="en-US" sz="1929">
                <a:solidFill>
                  <a:srgbClr val="000000"/>
                </a:solidFill>
                <a:latin typeface="Raleway"/>
              </a:rPr>
              <a:t>Defined as the time elapsed between discharge and follow-up, and represents the patient’s age at the follow-up. Total observations: 299. No missing values.</a:t>
            </a:r>
          </a:p>
          <a:p>
            <a:pPr algn="l" marL="416508" indent="-208254" lvl="1">
              <a:lnSpc>
                <a:spcPts val="2700"/>
              </a:lnSpc>
              <a:buFont typeface="Arial"/>
              <a:buChar char="•"/>
            </a:pPr>
            <a:r>
              <a:rPr lang="en-US" sz="1929">
                <a:solidFill>
                  <a:srgbClr val="000000"/>
                </a:solidFill>
                <a:latin typeface="Raleway Bold"/>
              </a:rPr>
              <a:t>Anaemia (Factor):</a:t>
            </a:r>
            <a:r>
              <a:rPr lang="en-US" sz="1929">
                <a:solidFill>
                  <a:srgbClr val="000000"/>
                </a:solidFill>
                <a:latin typeface="Raleway"/>
              </a:rPr>
              <a:t> These include 1 or 0 to show the presence of anaemia that impacts on red blood cell amounts. Total observations: 299. No missing values.</a:t>
            </a:r>
          </a:p>
          <a:p>
            <a:pPr algn="l" marL="416508" indent="-208254" lvl="1">
              <a:lnSpc>
                <a:spcPts val="2700"/>
              </a:lnSpc>
              <a:buFont typeface="Arial"/>
              <a:buChar char="•"/>
            </a:pPr>
            <a:r>
              <a:rPr lang="en-US" sz="1929">
                <a:solidFill>
                  <a:srgbClr val="000000"/>
                </a:solidFill>
                <a:latin typeface="Raleway Bold"/>
              </a:rPr>
              <a:t>Creatinine Phosphokinase (CPK_Level) (Numeric):</a:t>
            </a:r>
            <a:r>
              <a:rPr lang="en-US" sz="1929">
                <a:solidFill>
                  <a:srgbClr val="000000"/>
                </a:solidFill>
                <a:latin typeface="Raleway"/>
              </a:rPr>
              <a:t> Nova Stat609: A blood test that measures cardiac stress by checking the level of CPK enzyme in the blood in mcg/L. Total observations: 299. No missing values.</a:t>
            </a:r>
          </a:p>
          <a:p>
            <a:pPr algn="l" marL="416508" indent="-208254" lvl="1">
              <a:lnSpc>
                <a:spcPts val="2700"/>
              </a:lnSpc>
              <a:buFont typeface="Arial"/>
              <a:buChar char="•"/>
            </a:pPr>
            <a:r>
              <a:rPr lang="en-US" sz="1929">
                <a:solidFill>
                  <a:srgbClr val="000000"/>
                </a:solidFill>
                <a:latin typeface="Raleway Bold"/>
              </a:rPr>
              <a:t>Diabetes (Factor):</a:t>
            </a:r>
            <a:r>
              <a:rPr lang="en-US" sz="1929">
                <a:solidFill>
                  <a:srgbClr val="000000"/>
                </a:solidFill>
                <a:latin typeface="Raleway"/>
              </a:rPr>
              <a:t> An indicator used to measure the presence of diabetes as per the patient (1 =Yes, 0 =No). Total observations: 299. No missing values.</a:t>
            </a:r>
          </a:p>
          <a:p>
            <a:pPr algn="l" marL="416508" indent="-208254" lvl="1">
              <a:lnSpc>
                <a:spcPts val="2700"/>
              </a:lnSpc>
              <a:buFont typeface="Arial"/>
              <a:buChar char="•"/>
            </a:pPr>
            <a:r>
              <a:rPr lang="en-US" sz="1929">
                <a:solidFill>
                  <a:srgbClr val="000000"/>
                </a:solidFill>
                <a:latin typeface="Raleway Bold"/>
              </a:rPr>
              <a:t>Ejection Fraction (Numeric):</a:t>
            </a:r>
            <a:r>
              <a:rPr lang="en-US" sz="1929">
                <a:solidFill>
                  <a:srgbClr val="000000"/>
                </a:solidFill>
                <a:latin typeface="Raleway"/>
              </a:rPr>
              <a:t> The degree of blood ejected from the heart in relation to the total amount of blood contained in it during contraction. Echocardiographic – obtuse points to deficits in regard to heart function. Total observations: 299. No missing values.</a:t>
            </a:r>
          </a:p>
          <a:p>
            <a:pPr algn="l" marL="416508" indent="-208254" lvl="1">
              <a:lnSpc>
                <a:spcPts val="2700"/>
              </a:lnSpc>
              <a:buFont typeface="Arial"/>
              <a:buChar char="•"/>
            </a:pPr>
            <a:r>
              <a:rPr lang="en-US" sz="1929">
                <a:solidFill>
                  <a:srgbClr val="000000"/>
                </a:solidFill>
                <a:latin typeface="Raleway Bold"/>
              </a:rPr>
              <a:t>High Blood Pressure (Factor):</a:t>
            </a:r>
            <a:r>
              <a:rPr lang="en-US" sz="1929">
                <a:solidFill>
                  <a:srgbClr val="000000"/>
                </a:solidFill>
                <a:latin typeface="Raleway"/>
              </a:rPr>
              <a:t> Works to identify hypertensive status (1 = yes for hypertensive, 0 = no for non-hypertensive). Total observations: 299. No missing values.</a:t>
            </a:r>
          </a:p>
          <a:p>
            <a:pPr algn="l" marL="416508" indent="-208254" lvl="1">
              <a:lnSpc>
                <a:spcPts val="2700"/>
              </a:lnSpc>
              <a:buFont typeface="Arial"/>
              <a:buChar char="•"/>
            </a:pPr>
            <a:r>
              <a:rPr lang="en-US" sz="1929">
                <a:solidFill>
                  <a:srgbClr val="000000"/>
                </a:solidFill>
                <a:latin typeface="Raleway Bold"/>
              </a:rPr>
              <a:t>Platelets (Numeric): </a:t>
            </a:r>
            <a:r>
              <a:rPr lang="en-US" sz="1929">
                <a:solidFill>
                  <a:srgbClr val="000000"/>
                </a:solidFill>
                <a:latin typeface="Raleway"/>
              </a:rPr>
              <a:t>Highlighted blood components such as total count of blood platelets needed in clot formation. Total observations: 299. No missing values.</a:t>
            </a:r>
          </a:p>
          <a:p>
            <a:pPr algn="l" marL="416508" indent="-208254" lvl="1">
              <a:lnSpc>
                <a:spcPts val="2700"/>
              </a:lnSpc>
              <a:buFont typeface="Arial"/>
              <a:buChar char="•"/>
            </a:pPr>
            <a:r>
              <a:rPr lang="en-US" sz="1929">
                <a:solidFill>
                  <a:srgbClr val="000000"/>
                </a:solidFill>
                <a:latin typeface="Raleway Bold"/>
              </a:rPr>
              <a:t>Serum Creatinine (Numeric): </a:t>
            </a:r>
            <a:r>
              <a:rPr lang="en-US" sz="1929">
                <a:solidFill>
                  <a:srgbClr val="000000"/>
                </a:solidFill>
                <a:latin typeface="Raleway"/>
              </a:rPr>
              <a:t>A blood test that is used as a symbol of kidney function showing the concentration of creatinine in serum. Total observations: 299. No missing values.</a:t>
            </a:r>
          </a:p>
          <a:p>
            <a:pPr algn="l" marL="416508" indent="-208254" lvl="1">
              <a:lnSpc>
                <a:spcPts val="2700"/>
              </a:lnSpc>
              <a:buFont typeface="Arial"/>
              <a:buChar char="•"/>
            </a:pPr>
            <a:r>
              <a:rPr lang="en-US" sz="1929">
                <a:solidFill>
                  <a:srgbClr val="000000"/>
                </a:solidFill>
                <a:latin typeface="Raleway Bold"/>
              </a:rPr>
              <a:t>Serum Sodium (Numeric):</a:t>
            </a:r>
            <a:r>
              <a:rPr lang="en-US" sz="1929">
                <a:solidFill>
                  <a:srgbClr val="000000"/>
                </a:solidFill>
                <a:latin typeface="Raleway"/>
              </a:rPr>
              <a:t> Sodium levels, in particular, indicate serious consequences; Increased levels in the blood. Total observations: 299. No missing values.</a:t>
            </a:r>
          </a:p>
          <a:p>
            <a:pPr algn="l" marL="416508" indent="-208254" lvl="1">
              <a:lnSpc>
                <a:spcPts val="2700"/>
              </a:lnSpc>
              <a:buFont typeface="Arial"/>
              <a:buChar char="•"/>
            </a:pPr>
            <a:r>
              <a:rPr lang="en-US" sz="1929">
                <a:solidFill>
                  <a:srgbClr val="000000"/>
                </a:solidFill>
                <a:latin typeface="Raleway Bold"/>
              </a:rPr>
              <a:t>Sex (Factor):</a:t>
            </a:r>
            <a:r>
              <a:rPr lang="en-US" sz="1929">
                <a:solidFill>
                  <a:srgbClr val="000000"/>
                </a:solidFill>
                <a:latin typeface="Raleway"/>
              </a:rPr>
              <a:t> Patient’s sex (If in Male, then get the value as 1 otherwise if Female then the value as 0). Total observations: 299. No missing values.</a:t>
            </a:r>
          </a:p>
          <a:p>
            <a:pPr algn="l" marL="416508" indent="-208254" lvl="1">
              <a:lnSpc>
                <a:spcPts val="2700"/>
              </a:lnSpc>
              <a:buFont typeface="Arial"/>
              <a:buChar char="•"/>
            </a:pPr>
            <a:r>
              <a:rPr lang="en-US" sz="1929">
                <a:solidFill>
                  <a:srgbClr val="000000"/>
                </a:solidFill>
                <a:latin typeface="Raleway Bold"/>
              </a:rPr>
              <a:t>Smoking (Factor):</a:t>
            </a:r>
            <a:r>
              <a:rPr lang="en-US" sz="1929">
                <a:solidFill>
                  <a:srgbClr val="000000"/>
                </a:solidFill>
                <a:latin typeface="Raleway"/>
              </a:rPr>
              <a:t> Smoking status; where 1 signifies that the client is a smoker and 0 indicates that the client is a non-smoker. Total observations: 299. No missing values.</a:t>
            </a:r>
          </a:p>
          <a:p>
            <a:pPr algn="l" marL="416508" indent="-208254" lvl="1">
              <a:lnSpc>
                <a:spcPts val="2700"/>
              </a:lnSpc>
              <a:buFont typeface="Arial"/>
              <a:buChar char="•"/>
            </a:pPr>
            <a:r>
              <a:rPr lang="en-US" sz="1929">
                <a:solidFill>
                  <a:srgbClr val="000000"/>
                </a:solidFill>
                <a:latin typeface="Raleway Bold"/>
              </a:rPr>
              <a:t>Time (Numeric)</a:t>
            </a:r>
            <a:r>
              <a:rPr lang="en-US" sz="1929">
                <a:solidFill>
                  <a:srgbClr val="000000"/>
                </a:solidFill>
                <a:latin typeface="Raleway"/>
              </a:rPr>
              <a:t>: Number of days that participants were followed; standard and critical for survival analysis. Total observations: 299. No missing values.</a:t>
            </a:r>
          </a:p>
          <a:p>
            <a:pPr algn="l" marL="416508" indent="-208254" lvl="1">
              <a:lnSpc>
                <a:spcPts val="2700"/>
              </a:lnSpc>
              <a:buFont typeface="Arial"/>
              <a:buChar char="•"/>
            </a:pPr>
            <a:r>
              <a:rPr lang="en-US" sz="1929">
                <a:solidFill>
                  <a:srgbClr val="000000"/>
                </a:solidFill>
                <a:latin typeface="Raleway Bold"/>
              </a:rPr>
              <a:t>Death Event (Factor</a:t>
            </a:r>
            <a:r>
              <a:rPr lang="en-US" sz="1929">
                <a:solidFill>
                  <a:srgbClr val="000000"/>
                </a:solidFill>
                <a:latin typeface="Raleway"/>
              </a:rPr>
              <a:t>): Demographic and clinical characterizes by follows: Age; Gender; Is the patient dead at the follow-up period (1 = Yes, 0 = No). </a:t>
            </a:r>
          </a:p>
          <a:p>
            <a:pPr algn="l">
              <a:lnSpc>
                <a:spcPts val="2700"/>
              </a:lnSpc>
            </a:pPr>
            <a:r>
              <a:rPr lang="en-US" sz="1929">
                <a:solidFill>
                  <a:srgbClr val="000000"/>
                </a:solidFill>
                <a:latin typeface="Raleway"/>
              </a:rPr>
              <a:t>      </a:t>
            </a:r>
            <a:r>
              <a:rPr lang="en-US" sz="1929">
                <a:solidFill>
                  <a:srgbClr val="000000"/>
                </a:solidFill>
                <a:latin typeface="Raleway"/>
              </a:rPr>
              <a:t>Total observations: 299. No missing values.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9708782"/>
            <a:chOff x="0" y="0"/>
            <a:chExt cx="5896499" cy="3155357"/>
          </a:xfrm>
        </p:grpSpPr>
        <p:sp>
          <p:nvSpPr>
            <p:cNvPr name="Freeform 6" id="6"/>
            <p:cNvSpPr/>
            <p:nvPr/>
          </p:nvSpPr>
          <p:spPr>
            <a:xfrm flipH="false" flipV="false" rot="0">
              <a:off x="0" y="0"/>
              <a:ext cx="5896499" cy="3155357"/>
            </a:xfrm>
            <a:custGeom>
              <a:avLst/>
              <a:gdLst/>
              <a:ahLst/>
              <a:cxnLst/>
              <a:rect r="r" b="b" t="t" l="l"/>
              <a:pathLst>
                <a:path h="3155357" w="5896499">
                  <a:moveTo>
                    <a:pt x="21336" y="0"/>
                  </a:moveTo>
                  <a:lnTo>
                    <a:pt x="5875163" y="0"/>
                  </a:lnTo>
                  <a:cubicBezTo>
                    <a:pt x="5880821" y="0"/>
                    <a:pt x="5886248" y="2248"/>
                    <a:pt x="5890249" y="6249"/>
                  </a:cubicBezTo>
                  <a:cubicBezTo>
                    <a:pt x="5894251" y="10250"/>
                    <a:pt x="5896499" y="15677"/>
                    <a:pt x="5896499" y="21336"/>
                  </a:cubicBezTo>
                  <a:lnTo>
                    <a:pt x="5896499" y="3134021"/>
                  </a:lnTo>
                  <a:cubicBezTo>
                    <a:pt x="5896499" y="3139680"/>
                    <a:pt x="5894251" y="3145107"/>
                    <a:pt x="5890249" y="3149108"/>
                  </a:cubicBezTo>
                  <a:cubicBezTo>
                    <a:pt x="5886248" y="3153109"/>
                    <a:pt x="5880821" y="3155357"/>
                    <a:pt x="5875163" y="3155357"/>
                  </a:cubicBezTo>
                  <a:lnTo>
                    <a:pt x="21336" y="3155357"/>
                  </a:lnTo>
                  <a:cubicBezTo>
                    <a:pt x="15677" y="3155357"/>
                    <a:pt x="10250" y="3153109"/>
                    <a:pt x="6249" y="3149108"/>
                  </a:cubicBezTo>
                  <a:cubicBezTo>
                    <a:pt x="2248" y="3145107"/>
                    <a:pt x="0" y="3139680"/>
                    <a:pt x="0" y="3134021"/>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320298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868494" y="469026"/>
            <a:ext cx="14551013" cy="1014573"/>
          </a:xfrm>
          <a:prstGeom prst="rect">
            <a:avLst/>
          </a:prstGeom>
        </p:spPr>
        <p:txBody>
          <a:bodyPr anchor="t" rtlCol="false" tIns="0" lIns="0" bIns="0" rIns="0">
            <a:spAutoFit/>
          </a:bodyPr>
          <a:lstStyle/>
          <a:p>
            <a:pPr algn="ctr">
              <a:lnSpc>
                <a:spcPts val="8384"/>
              </a:lnSpc>
            </a:pPr>
            <a:r>
              <a:rPr lang="en-US" sz="5989">
                <a:solidFill>
                  <a:srgbClr val="000000"/>
                </a:solidFill>
                <a:latin typeface="Fredoka"/>
              </a:rPr>
              <a:t>MODEL CHOICE</a:t>
            </a:r>
          </a:p>
        </p:txBody>
      </p:sp>
      <p:sp>
        <p:nvSpPr>
          <p:cNvPr name="TextBox 9" id="9"/>
          <p:cNvSpPr txBox="true"/>
          <p:nvPr/>
        </p:nvSpPr>
        <p:spPr>
          <a:xfrm rot="0">
            <a:off x="0" y="2243988"/>
            <a:ext cx="17895987" cy="6141658"/>
          </a:xfrm>
          <a:prstGeom prst="rect">
            <a:avLst/>
          </a:prstGeom>
        </p:spPr>
        <p:txBody>
          <a:bodyPr anchor="t" rtlCol="false" tIns="0" lIns="0" bIns="0" rIns="0">
            <a:spAutoFit/>
          </a:bodyPr>
          <a:lstStyle/>
          <a:p>
            <a:pPr algn="ctr">
              <a:lnSpc>
                <a:spcPts val="3258"/>
              </a:lnSpc>
            </a:pPr>
            <a:r>
              <a:rPr lang="en-US" sz="2327">
                <a:solidFill>
                  <a:srgbClr val="000000"/>
                </a:solidFill>
                <a:latin typeface="Raleway Bold"/>
              </a:rPr>
              <a:t>Objectives of Using Multiple Linear Regression:</a:t>
            </a:r>
          </a:p>
          <a:p>
            <a:pPr algn="l" marL="502497" indent="-251248" lvl="1">
              <a:lnSpc>
                <a:spcPts val="3258"/>
              </a:lnSpc>
              <a:buFont typeface="Arial"/>
              <a:buChar char="•"/>
            </a:pPr>
            <a:r>
              <a:rPr lang="en-US" sz="2327">
                <a:solidFill>
                  <a:srgbClr val="000000"/>
                </a:solidFill>
                <a:latin typeface="Raleway Bold"/>
              </a:rPr>
              <a:t>Quantifying Relationships</a:t>
            </a:r>
            <a:r>
              <a:rPr lang="en-US" sz="2327">
                <a:solidFill>
                  <a:srgbClr val="000000"/>
                </a:solidFill>
                <a:latin typeface="Raleway"/>
              </a:rPr>
              <a:t>: In regards to the inpatient dataset to determine how different parameters affect the probability of a death event in patient diagnosed with heart failure.</a:t>
            </a:r>
          </a:p>
          <a:p>
            <a:pPr algn="l" marL="502497" indent="-251248" lvl="1">
              <a:lnSpc>
                <a:spcPts val="3258"/>
              </a:lnSpc>
              <a:buFont typeface="Arial"/>
              <a:buChar char="•"/>
            </a:pPr>
            <a:r>
              <a:rPr lang="en-US" sz="2327">
                <a:solidFill>
                  <a:srgbClr val="000000"/>
                </a:solidFill>
                <a:latin typeface="Raleway Bold"/>
              </a:rPr>
              <a:t>Identifying Significant Predictors</a:t>
            </a:r>
            <a:r>
              <a:rPr lang="en-US" sz="2327">
                <a:solidFill>
                  <a:srgbClr val="000000"/>
                </a:solidFill>
                <a:latin typeface="Raleway"/>
              </a:rPr>
              <a:t>: In order to know which variables affect mortality to a very large extent or to any extent at all.</a:t>
            </a:r>
          </a:p>
          <a:p>
            <a:pPr algn="l" marL="502497" indent="-251248" lvl="1">
              <a:lnSpc>
                <a:spcPts val="3258"/>
              </a:lnSpc>
              <a:buFont typeface="Arial"/>
              <a:buChar char="•"/>
            </a:pPr>
            <a:r>
              <a:rPr lang="en-US" sz="2327">
                <a:solidFill>
                  <a:srgbClr val="000000"/>
                </a:solidFill>
                <a:latin typeface="Raleway Bold"/>
              </a:rPr>
              <a:t>Guiding Clinical Decisions</a:t>
            </a:r>
            <a:r>
              <a:rPr lang="en-US" sz="2327">
                <a:solidFill>
                  <a:srgbClr val="000000"/>
                </a:solidFill>
                <a:latin typeface="Raleway"/>
              </a:rPr>
              <a:t>: To provide clinicians with a decision support tool that would have the ability of forecasting patients’ clinical outcomes.</a:t>
            </a:r>
          </a:p>
          <a:p>
            <a:pPr algn="ctr">
              <a:lnSpc>
                <a:spcPts val="3258"/>
              </a:lnSpc>
            </a:pPr>
          </a:p>
          <a:p>
            <a:pPr algn="ctr">
              <a:lnSpc>
                <a:spcPts val="3258"/>
              </a:lnSpc>
            </a:pPr>
          </a:p>
          <a:p>
            <a:pPr algn="ctr">
              <a:lnSpc>
                <a:spcPts val="3258"/>
              </a:lnSpc>
            </a:pPr>
            <a:r>
              <a:rPr lang="en-US" sz="2327">
                <a:solidFill>
                  <a:srgbClr val="000000"/>
                </a:solidFill>
                <a:latin typeface="Raleway Bold"/>
              </a:rPr>
              <a:t>Expected Outcomes:</a:t>
            </a:r>
          </a:p>
          <a:p>
            <a:pPr algn="l">
              <a:lnSpc>
                <a:spcPts val="3258"/>
              </a:lnSpc>
            </a:pPr>
          </a:p>
          <a:p>
            <a:pPr algn="l" marL="502497" indent="-251248" lvl="1">
              <a:lnSpc>
                <a:spcPts val="3258"/>
              </a:lnSpc>
              <a:buFont typeface="Arial"/>
              <a:buChar char="•"/>
            </a:pPr>
            <a:r>
              <a:rPr lang="en-US" sz="2327">
                <a:solidFill>
                  <a:srgbClr val="000000"/>
                </a:solidFill>
                <a:latin typeface="Raleway"/>
              </a:rPr>
              <a:t>Develop a Predictive Model: Exposure of the risk of death events in patients with heart failure.</a:t>
            </a:r>
          </a:p>
          <a:p>
            <a:pPr algn="l" marL="502497" indent="-251248" lvl="1">
              <a:lnSpc>
                <a:spcPts val="3258"/>
              </a:lnSpc>
              <a:buFont typeface="Arial"/>
              <a:buChar char="•"/>
            </a:pPr>
            <a:r>
              <a:rPr lang="en-US" sz="2327">
                <a:solidFill>
                  <a:srgbClr val="000000"/>
                </a:solidFill>
                <a:latin typeface="Raleway"/>
              </a:rPr>
              <a:t>Enhance Understanding: Leading evidence-based practice can help obtain the information about which factors contribute most significantly towards the prognosis of the patients.</a:t>
            </a:r>
          </a:p>
          <a:p>
            <a:pPr algn="l" marL="502497" indent="-251248" lvl="1">
              <a:lnSpc>
                <a:spcPts val="3258"/>
              </a:lnSpc>
              <a:buFont typeface="Arial"/>
              <a:buChar char="•"/>
            </a:pPr>
            <a:r>
              <a:rPr lang="en-US" sz="2327">
                <a:solidFill>
                  <a:srgbClr val="000000"/>
                </a:solidFill>
                <a:latin typeface="Raleway"/>
              </a:rPr>
              <a:t>Support Further Research: Exemplar guide advance research relative to the surviving management of heart failure.</a:t>
            </a:r>
          </a:p>
          <a:p>
            <a:pPr algn="l">
              <a:lnSpc>
                <a:spcPts val="3258"/>
              </a:lnSpc>
            </a:pPr>
          </a:p>
        </p:txBody>
      </p:sp>
      <p:sp>
        <p:nvSpPr>
          <p:cNvPr name="Freeform 10" id="10"/>
          <p:cNvSpPr/>
          <p:nvPr/>
        </p:nvSpPr>
        <p:spPr>
          <a:xfrm flipH="false" flipV="false" rot="0">
            <a:off x="3876715" y="8178242"/>
            <a:ext cx="11200174" cy="1696232"/>
          </a:xfrm>
          <a:custGeom>
            <a:avLst/>
            <a:gdLst/>
            <a:ahLst/>
            <a:cxnLst/>
            <a:rect r="r" b="b" t="t" l="l"/>
            <a:pathLst>
              <a:path h="1696232" w="11200174">
                <a:moveTo>
                  <a:pt x="0" y="0"/>
                </a:moveTo>
                <a:lnTo>
                  <a:pt x="11200174" y="0"/>
                </a:lnTo>
                <a:lnTo>
                  <a:pt x="11200174" y="1696232"/>
                </a:lnTo>
                <a:lnTo>
                  <a:pt x="0" y="1696232"/>
                </a:lnTo>
                <a:lnTo>
                  <a:pt x="0" y="0"/>
                </a:lnTo>
                <a:close/>
              </a:path>
            </a:pathLst>
          </a:custGeom>
          <a:blipFill>
            <a:blip r:embed="rId4"/>
            <a:stretch>
              <a:fillRect l="0" t="-272442" r="0" b="-28785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9708782"/>
            <a:chOff x="0" y="0"/>
            <a:chExt cx="5896499" cy="3155357"/>
          </a:xfrm>
        </p:grpSpPr>
        <p:sp>
          <p:nvSpPr>
            <p:cNvPr name="Freeform 6" id="6"/>
            <p:cNvSpPr/>
            <p:nvPr/>
          </p:nvSpPr>
          <p:spPr>
            <a:xfrm flipH="false" flipV="false" rot="0">
              <a:off x="0" y="0"/>
              <a:ext cx="5896499" cy="3155357"/>
            </a:xfrm>
            <a:custGeom>
              <a:avLst/>
              <a:gdLst/>
              <a:ahLst/>
              <a:cxnLst/>
              <a:rect r="r" b="b" t="t" l="l"/>
              <a:pathLst>
                <a:path h="3155357" w="5896499">
                  <a:moveTo>
                    <a:pt x="21336" y="0"/>
                  </a:moveTo>
                  <a:lnTo>
                    <a:pt x="5875163" y="0"/>
                  </a:lnTo>
                  <a:cubicBezTo>
                    <a:pt x="5880821" y="0"/>
                    <a:pt x="5886248" y="2248"/>
                    <a:pt x="5890249" y="6249"/>
                  </a:cubicBezTo>
                  <a:cubicBezTo>
                    <a:pt x="5894251" y="10250"/>
                    <a:pt x="5896499" y="15677"/>
                    <a:pt x="5896499" y="21336"/>
                  </a:cubicBezTo>
                  <a:lnTo>
                    <a:pt x="5896499" y="3134021"/>
                  </a:lnTo>
                  <a:cubicBezTo>
                    <a:pt x="5896499" y="3139680"/>
                    <a:pt x="5894251" y="3145107"/>
                    <a:pt x="5890249" y="3149108"/>
                  </a:cubicBezTo>
                  <a:cubicBezTo>
                    <a:pt x="5886248" y="3153109"/>
                    <a:pt x="5880821" y="3155357"/>
                    <a:pt x="5875163" y="3155357"/>
                  </a:cubicBezTo>
                  <a:lnTo>
                    <a:pt x="21336" y="3155357"/>
                  </a:lnTo>
                  <a:cubicBezTo>
                    <a:pt x="15677" y="3155357"/>
                    <a:pt x="10250" y="3153109"/>
                    <a:pt x="6249" y="3149108"/>
                  </a:cubicBezTo>
                  <a:cubicBezTo>
                    <a:pt x="2248" y="3145107"/>
                    <a:pt x="0" y="3139680"/>
                    <a:pt x="0" y="3134021"/>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320298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511420" y="265711"/>
            <a:ext cx="4110930" cy="573406"/>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Raleway Bold"/>
              </a:rPr>
              <a:t>Packages and Tools </a:t>
            </a:r>
          </a:p>
        </p:txBody>
      </p:sp>
      <p:sp>
        <p:nvSpPr>
          <p:cNvPr name="TextBox 9" id="9"/>
          <p:cNvSpPr txBox="true"/>
          <p:nvPr/>
        </p:nvSpPr>
        <p:spPr>
          <a:xfrm rot="0">
            <a:off x="290584" y="1384823"/>
            <a:ext cx="12439650" cy="4790390"/>
          </a:xfrm>
          <a:prstGeom prst="rect">
            <a:avLst/>
          </a:prstGeom>
        </p:spPr>
        <p:txBody>
          <a:bodyPr anchor="t" rtlCol="false" tIns="0" lIns="0" bIns="0" rIns="0">
            <a:spAutoFit/>
          </a:bodyPr>
          <a:lstStyle/>
          <a:p>
            <a:pPr algn="l" marL="491599" indent="-245800" lvl="1">
              <a:lnSpc>
                <a:spcPts val="3187"/>
              </a:lnSpc>
              <a:buFont typeface="Arial"/>
              <a:buChar char="•"/>
            </a:pPr>
            <a:r>
              <a:rPr lang="en-US" sz="2276">
                <a:solidFill>
                  <a:srgbClr val="000000"/>
                </a:solidFill>
                <a:latin typeface="Raleway Bold"/>
              </a:rPr>
              <a:t>dplyr</a:t>
            </a:r>
            <a:r>
              <a:rPr lang="en-US" sz="2276">
                <a:solidFill>
                  <a:srgbClr val="000000"/>
                </a:solidFill>
                <a:latin typeface="Raleway"/>
              </a:rPr>
              <a:t>:</a:t>
            </a:r>
          </a:p>
          <a:p>
            <a:pPr algn="l" marL="983199" indent="-327733" lvl="2">
              <a:lnSpc>
                <a:spcPts val="3187"/>
              </a:lnSpc>
              <a:buFont typeface="Arial"/>
              <a:buChar char="⚬"/>
            </a:pPr>
            <a:r>
              <a:rPr lang="en-US" sz="2276">
                <a:solidFill>
                  <a:srgbClr val="000000"/>
                </a:solidFill>
                <a:latin typeface="Raleway"/>
              </a:rPr>
              <a:t>Purpose: Data manipulation and cleaning.</a:t>
            </a:r>
          </a:p>
          <a:p>
            <a:pPr algn="l" marL="983199" indent="-327733" lvl="2">
              <a:lnSpc>
                <a:spcPts val="3187"/>
              </a:lnSpc>
              <a:buFont typeface="Arial"/>
              <a:buChar char="⚬"/>
            </a:pPr>
            <a:r>
              <a:rPr lang="en-US" sz="2276">
                <a:solidFill>
                  <a:srgbClr val="000000"/>
                </a:solidFill>
                <a:latin typeface="Raleway"/>
              </a:rPr>
              <a:t>Key Functions: mutate(), rename(), filter()</a:t>
            </a:r>
          </a:p>
          <a:p>
            <a:pPr algn="l" marL="491599" indent="-245800" lvl="1">
              <a:lnSpc>
                <a:spcPts val="3187"/>
              </a:lnSpc>
              <a:buFont typeface="Arial"/>
              <a:buChar char="•"/>
            </a:pPr>
            <a:r>
              <a:rPr lang="en-US" sz="2276">
                <a:solidFill>
                  <a:srgbClr val="000000"/>
                </a:solidFill>
                <a:latin typeface="Raleway Bold"/>
              </a:rPr>
              <a:t>readr:</a:t>
            </a:r>
          </a:p>
          <a:p>
            <a:pPr algn="l" marL="983199" indent="-327733" lvl="2">
              <a:lnSpc>
                <a:spcPts val="3187"/>
              </a:lnSpc>
              <a:buFont typeface="Arial"/>
              <a:buChar char="⚬"/>
            </a:pPr>
            <a:r>
              <a:rPr lang="en-US" sz="2276">
                <a:solidFill>
                  <a:srgbClr val="000000"/>
                </a:solidFill>
                <a:latin typeface="Raleway"/>
              </a:rPr>
              <a:t>Purpose: Reading data from CSV files.</a:t>
            </a:r>
          </a:p>
          <a:p>
            <a:pPr algn="l" marL="983199" indent="-327733" lvl="2">
              <a:lnSpc>
                <a:spcPts val="3187"/>
              </a:lnSpc>
              <a:buFont typeface="Arial"/>
              <a:buChar char="⚬"/>
            </a:pPr>
            <a:r>
              <a:rPr lang="en-US" sz="2276">
                <a:solidFill>
                  <a:srgbClr val="000000"/>
                </a:solidFill>
                <a:latin typeface="Raleway"/>
              </a:rPr>
              <a:t>Key Functions: read_csv()</a:t>
            </a:r>
          </a:p>
          <a:p>
            <a:pPr algn="l" marL="491599" indent="-245800" lvl="1">
              <a:lnSpc>
                <a:spcPts val="3187"/>
              </a:lnSpc>
              <a:buFont typeface="Arial"/>
              <a:buChar char="•"/>
            </a:pPr>
            <a:r>
              <a:rPr lang="en-US" sz="2276">
                <a:solidFill>
                  <a:srgbClr val="000000"/>
                </a:solidFill>
                <a:latin typeface="Raleway Bold"/>
              </a:rPr>
              <a:t>ggplot2:</a:t>
            </a:r>
          </a:p>
          <a:p>
            <a:pPr algn="l" marL="983199" indent="-327733" lvl="2">
              <a:lnSpc>
                <a:spcPts val="3187"/>
              </a:lnSpc>
              <a:buFont typeface="Arial"/>
              <a:buChar char="⚬"/>
            </a:pPr>
            <a:r>
              <a:rPr lang="en-US" sz="2276">
                <a:solidFill>
                  <a:srgbClr val="000000"/>
                </a:solidFill>
                <a:latin typeface="Raleway"/>
              </a:rPr>
              <a:t>Purpose: Data visualization.</a:t>
            </a:r>
          </a:p>
          <a:p>
            <a:pPr algn="l" marL="983199" indent="-327733" lvl="2">
              <a:lnSpc>
                <a:spcPts val="3187"/>
              </a:lnSpc>
              <a:buFont typeface="Arial"/>
              <a:buChar char="⚬"/>
            </a:pPr>
            <a:r>
              <a:rPr lang="en-US" sz="2276">
                <a:solidFill>
                  <a:srgbClr val="000000"/>
                </a:solidFill>
                <a:latin typeface="Raleway"/>
              </a:rPr>
              <a:t>Key Functions: ggplot(), geom_histogram(), geom_bar(), geom_boxplot(), geom_point()</a:t>
            </a:r>
          </a:p>
          <a:p>
            <a:pPr algn="l" marL="491599" indent="-245800" lvl="1">
              <a:lnSpc>
                <a:spcPts val="3187"/>
              </a:lnSpc>
              <a:buFont typeface="Arial"/>
              <a:buChar char="•"/>
            </a:pPr>
            <a:r>
              <a:rPr lang="en-US" sz="2276">
                <a:solidFill>
                  <a:srgbClr val="000000"/>
                </a:solidFill>
                <a:latin typeface="Raleway Bold"/>
              </a:rPr>
              <a:t>stats (Base R):</a:t>
            </a:r>
          </a:p>
          <a:p>
            <a:pPr algn="l" marL="983199" indent="-327733" lvl="2">
              <a:lnSpc>
                <a:spcPts val="3187"/>
              </a:lnSpc>
              <a:buFont typeface="Arial"/>
              <a:buChar char="⚬"/>
            </a:pPr>
            <a:r>
              <a:rPr lang="en-US" sz="2276">
                <a:solidFill>
                  <a:srgbClr val="000000"/>
                </a:solidFill>
                <a:latin typeface="Raleway"/>
              </a:rPr>
              <a:t>Purpose: Statistical modeling.</a:t>
            </a:r>
          </a:p>
          <a:p>
            <a:pPr algn="l" marL="983199" indent="-327733" lvl="2">
              <a:lnSpc>
                <a:spcPts val="3187"/>
              </a:lnSpc>
              <a:buFont typeface="Arial"/>
              <a:buChar char="⚬"/>
            </a:pPr>
            <a:r>
              <a:rPr lang="en-US" sz="2276">
                <a:solidFill>
                  <a:srgbClr val="000000"/>
                </a:solidFill>
                <a:latin typeface="Raleway"/>
              </a:rPr>
              <a:t>Key Functions: lm(), summary(), qqnorm(), qqline()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0" y="288980"/>
            <a:ext cx="18143058" cy="26816126"/>
            <a:chOff x="0" y="0"/>
            <a:chExt cx="5896499" cy="8715249"/>
          </a:xfrm>
        </p:grpSpPr>
        <p:sp>
          <p:nvSpPr>
            <p:cNvPr name="Freeform 6" id="6"/>
            <p:cNvSpPr/>
            <p:nvPr/>
          </p:nvSpPr>
          <p:spPr>
            <a:xfrm flipH="false" flipV="false" rot="0">
              <a:off x="0" y="0"/>
              <a:ext cx="5896499" cy="8715249"/>
            </a:xfrm>
            <a:custGeom>
              <a:avLst/>
              <a:gdLst/>
              <a:ahLst/>
              <a:cxnLst/>
              <a:rect r="r" b="b" t="t" l="l"/>
              <a:pathLst>
                <a:path h="8715249" w="5896499">
                  <a:moveTo>
                    <a:pt x="21336" y="0"/>
                  </a:moveTo>
                  <a:lnTo>
                    <a:pt x="5875163" y="0"/>
                  </a:lnTo>
                  <a:cubicBezTo>
                    <a:pt x="5880821" y="0"/>
                    <a:pt x="5886248" y="2248"/>
                    <a:pt x="5890249" y="6249"/>
                  </a:cubicBezTo>
                  <a:cubicBezTo>
                    <a:pt x="5894251" y="10250"/>
                    <a:pt x="5896499" y="15677"/>
                    <a:pt x="5896499" y="21336"/>
                  </a:cubicBezTo>
                  <a:lnTo>
                    <a:pt x="5896499" y="8693913"/>
                  </a:lnTo>
                  <a:cubicBezTo>
                    <a:pt x="5896499" y="8699571"/>
                    <a:pt x="5894251" y="8704998"/>
                    <a:pt x="5890249" y="8708999"/>
                  </a:cubicBezTo>
                  <a:cubicBezTo>
                    <a:pt x="5886248" y="8713001"/>
                    <a:pt x="5880821" y="8715249"/>
                    <a:pt x="5875163" y="8715249"/>
                  </a:cubicBezTo>
                  <a:lnTo>
                    <a:pt x="21336" y="8715249"/>
                  </a:lnTo>
                  <a:cubicBezTo>
                    <a:pt x="15677" y="8715249"/>
                    <a:pt x="10250" y="8713001"/>
                    <a:pt x="6249" y="8708999"/>
                  </a:cubicBezTo>
                  <a:cubicBezTo>
                    <a:pt x="2248" y="8704998"/>
                    <a:pt x="0" y="8699571"/>
                    <a:pt x="0" y="8693913"/>
                  </a:cubicBezTo>
                  <a:lnTo>
                    <a:pt x="0" y="21336"/>
                  </a:lnTo>
                  <a:cubicBezTo>
                    <a:pt x="0" y="15677"/>
                    <a:pt x="2248" y="10250"/>
                    <a:pt x="6249" y="6249"/>
                  </a:cubicBezTo>
                  <a:cubicBezTo>
                    <a:pt x="10250" y="2248"/>
                    <a:pt x="15677" y="0"/>
                    <a:pt x="2133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896499" cy="8762874"/>
            </a:xfrm>
            <a:prstGeom prst="rect">
              <a:avLst/>
            </a:prstGeom>
          </p:spPr>
          <p:txBody>
            <a:bodyPr anchor="ctr" rtlCol="false" tIns="50800" lIns="50800" bIns="50800" rIns="50800"/>
            <a:lstStyle/>
            <a:p>
              <a:pPr algn="ctr">
                <a:lnSpc>
                  <a:spcPts val="2659"/>
                </a:lnSpc>
              </a:pPr>
            </a:p>
          </p:txBody>
        </p:sp>
      </p:grpSp>
      <p:graphicFrame>
        <p:nvGraphicFramePr>
          <p:cNvPr name="Table 8" id="8"/>
          <p:cNvGraphicFramePr>
            <a:graphicFrameLocks noGrp="true"/>
          </p:cNvGraphicFramePr>
          <p:nvPr/>
        </p:nvGraphicFramePr>
        <p:xfrm>
          <a:off x="195018" y="1028700"/>
          <a:ext cx="17753021" cy="9105900"/>
        </p:xfrm>
        <a:graphic>
          <a:graphicData uri="http://schemas.openxmlformats.org/drawingml/2006/table">
            <a:tbl>
              <a:tblPr/>
              <a:tblGrid>
                <a:gridCol w="2697299"/>
                <a:gridCol w="2697299"/>
                <a:gridCol w="2697299"/>
                <a:gridCol w="2697299"/>
                <a:gridCol w="3481912"/>
                <a:gridCol w="3481912"/>
              </a:tblGrid>
              <a:tr h="650421">
                <a:tc>
                  <a:txBody>
                    <a:bodyPr anchor="t" rtlCol="false"/>
                    <a:lstStyle/>
                    <a:p>
                      <a:pPr algn="ctr">
                        <a:lnSpc>
                          <a:spcPts val="1820"/>
                        </a:lnSpc>
                        <a:defRPr/>
                      </a:pPr>
                      <a:r>
                        <a:rPr lang="en-US" sz="1300">
                          <a:solidFill>
                            <a:srgbClr val="000000"/>
                          </a:solidFill>
                          <a:latin typeface="Raleway Bold"/>
                        </a:rPr>
                        <a:t>Variable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Bold"/>
                        </a:rPr>
                        <a:t>Mean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Bold"/>
                        </a:rPr>
                        <a:t>Median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Bold"/>
                        </a:rPr>
                        <a:t>Std. Dev.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Bold"/>
                        </a:rPr>
                        <a:t>Min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Bold"/>
                        </a:rPr>
                        <a:t>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60.83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11.89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Anaemia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CPK_Level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581.84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970.29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7861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Diabetes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EjectionFraction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38.08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11.83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HighBloodPressure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Platelets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263358.03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262000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97804.24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25100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850000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SerumCreatinine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1.39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SerumSodium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136.63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137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4.41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Gender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Smoker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FollowUpDays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130.26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77.57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285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50421">
                <a:tc>
                  <a:txBody>
                    <a:bodyPr anchor="t" rtlCol="false"/>
                    <a:lstStyle/>
                    <a:p>
                      <a:pPr algn="ctr">
                        <a:lnSpc>
                          <a:spcPts val="1820"/>
                        </a:lnSpc>
                        <a:defRPr/>
                      </a:pPr>
                      <a:r>
                        <a:rPr lang="en-US" sz="1300">
                          <a:solidFill>
                            <a:srgbClr val="F15F6C"/>
                          </a:solidFill>
                          <a:latin typeface="Raleway Bold"/>
                        </a:rPr>
                        <a:t>DeathEvent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20"/>
                        </a:lnSpc>
                        <a:defRPr/>
                      </a:pPr>
                      <a:r>
                        <a:rPr lang="en-US" sz="1300">
                          <a:solidFill>
                            <a:srgbClr val="000000"/>
                          </a:solidFill>
                          <a:latin typeface="Raleway"/>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6828383" y="378573"/>
            <a:ext cx="3714155" cy="507366"/>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Raleway Bold"/>
              </a:rPr>
              <a:t>Descriptive Statistics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DAGHS-f2_2A</dc:identifier>
  <dcterms:modified xsi:type="dcterms:W3CDTF">2011-08-01T06:04:30Z</dcterms:modified>
  <cp:revision>1</cp:revision>
  <dc:title>Data Collection &amp; Analysis Educational Presentation in Pink and Blue Lined Style</dc:title>
</cp:coreProperties>
</file>