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56" r:id="rId5"/>
    <p:sldId id="293" r:id="rId6"/>
    <p:sldId id="292" r:id="rId7"/>
    <p:sldId id="295" r:id="rId8"/>
    <p:sldId id="296" r:id="rId9"/>
    <p:sldId id="294" r:id="rId10"/>
    <p:sldId id="297" r:id="rId11"/>
    <p:sldId id="299" r:id="rId12"/>
    <p:sldId id="298" r:id="rId13"/>
    <p:sldId id="300" r:id="rId14"/>
    <p:sldId id="286" r:id="rId15"/>
    <p:sldId id="266"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6872"/>
    <a:srgbClr val="002136"/>
    <a:srgbClr val="103350"/>
    <a:srgbClr val="0C75AC"/>
    <a:srgbClr val="0C4360"/>
    <a:srgbClr val="63B7C6"/>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4/6/2020</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4/6/2020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313710" y="1386316"/>
            <a:ext cx="9261762" cy="1550847"/>
          </a:xfrm>
        </p:spPr>
        <p:txBody>
          <a:bodyPr/>
          <a:lstStyle/>
          <a:p>
            <a:r>
              <a:rPr lang="en-US" sz="3200" dirty="0">
                <a:latin typeface="+mn-lt"/>
                <a:ea typeface="Cambria" panose="02040503050406030204" pitchFamily="18" charset="0"/>
                <a:cs typeface="Calibri" panose="020F0502020204030204" pitchFamily="34" charset="0"/>
              </a:rPr>
              <a:t>RFM model-based customer segmentation &amp; customer churn prediction in Retail sector</a:t>
            </a:r>
          </a:p>
        </p:txBody>
      </p:sp>
      <p:sp>
        <p:nvSpPr>
          <p:cNvPr id="4" name="TextBox 3">
            <a:extLst>
              <a:ext uri="{FF2B5EF4-FFF2-40B4-BE49-F238E27FC236}">
                <a16:creationId xmlns:a16="http://schemas.microsoft.com/office/drawing/2014/main" id="{95C40083-A87F-4312-BFBA-FFF0C503485E}"/>
              </a:ext>
            </a:extLst>
          </p:cNvPr>
          <p:cNvSpPr txBox="1"/>
          <p:nvPr/>
        </p:nvSpPr>
        <p:spPr>
          <a:xfrm>
            <a:off x="7283183" y="4871519"/>
            <a:ext cx="4653438" cy="1477328"/>
          </a:xfrm>
          <a:prstGeom prst="rect">
            <a:avLst/>
          </a:prstGeom>
          <a:noFill/>
        </p:spPr>
        <p:txBody>
          <a:bodyPr wrap="square" rtlCol="0">
            <a:spAutoFit/>
          </a:bodyPr>
          <a:lstStyle/>
          <a:p>
            <a:r>
              <a:rPr lang="en-US" b="1" dirty="0">
                <a:solidFill>
                  <a:srgbClr val="FFC000"/>
                </a:solidFill>
              </a:rPr>
              <a:t>Prepared by</a:t>
            </a:r>
            <a:r>
              <a:rPr lang="en-US" dirty="0">
                <a:solidFill>
                  <a:srgbClr val="FFC000"/>
                </a:solidFill>
              </a:rPr>
              <a:t> </a:t>
            </a:r>
            <a:r>
              <a:rPr lang="en-US" b="1" dirty="0">
                <a:solidFill>
                  <a:srgbClr val="FFC000"/>
                </a:solidFill>
              </a:rPr>
              <a:t>–</a:t>
            </a:r>
            <a:r>
              <a:rPr lang="en-US" dirty="0">
                <a:solidFill>
                  <a:srgbClr val="FFC000"/>
                </a:solidFill>
              </a:rPr>
              <a:t>  Anil  Patel (Roll No.55)</a:t>
            </a:r>
          </a:p>
          <a:p>
            <a:r>
              <a:rPr lang="en-US" dirty="0">
                <a:solidFill>
                  <a:srgbClr val="FFC000"/>
                </a:solidFill>
              </a:rPr>
              <a:t>	           PGDM- RBA (2018-20)</a:t>
            </a:r>
          </a:p>
          <a:p>
            <a:r>
              <a:rPr lang="en-US" dirty="0">
                <a:solidFill>
                  <a:srgbClr val="FFC000"/>
                </a:solidFill>
              </a:rPr>
              <a:t>	           Specialization – Operations</a:t>
            </a:r>
          </a:p>
          <a:p>
            <a:endParaRPr lang="en-US" dirty="0">
              <a:solidFill>
                <a:srgbClr val="FFC000"/>
              </a:solidFill>
            </a:endParaRPr>
          </a:p>
          <a:p>
            <a:r>
              <a:rPr lang="en-US" b="1" dirty="0">
                <a:solidFill>
                  <a:srgbClr val="FFC000"/>
                </a:solidFill>
              </a:rPr>
              <a:t>Mentored by –</a:t>
            </a:r>
            <a:r>
              <a:rPr lang="en-US" dirty="0">
                <a:solidFill>
                  <a:srgbClr val="FFC000"/>
                </a:solidFill>
              </a:rPr>
              <a:t> Dr. Subodh </a:t>
            </a:r>
            <a:r>
              <a:rPr lang="en-US" dirty="0" err="1">
                <a:solidFill>
                  <a:srgbClr val="FFC000"/>
                </a:solidFill>
              </a:rPr>
              <a:t>Deolekar</a:t>
            </a:r>
            <a:endParaRPr lang="en-SI" dirty="0">
              <a:solidFill>
                <a:srgbClr val="FFC000"/>
              </a:solidFill>
            </a:endParaRPr>
          </a:p>
        </p:txBody>
      </p:sp>
      <p:pic>
        <p:nvPicPr>
          <p:cNvPr id="8" name="Picture 7">
            <a:extLst>
              <a:ext uri="{FF2B5EF4-FFF2-40B4-BE49-F238E27FC236}">
                <a16:creationId xmlns:a16="http://schemas.microsoft.com/office/drawing/2014/main" id="{CEA39105-C1B5-4541-9BC0-0581C21FC17B}"/>
              </a:ext>
            </a:extLst>
          </p:cNvPr>
          <p:cNvPicPr>
            <a:picLocks noChangeAspect="1"/>
          </p:cNvPicPr>
          <p:nvPr/>
        </p:nvPicPr>
        <p:blipFill>
          <a:blip r:embed="rId2"/>
          <a:stretch>
            <a:fillRect/>
          </a:stretch>
        </p:blipFill>
        <p:spPr>
          <a:xfrm>
            <a:off x="9609902" y="3172"/>
            <a:ext cx="2582098" cy="779299"/>
          </a:xfrm>
          <a:prstGeom prst="rect">
            <a:avLst/>
          </a:prstGeom>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BC9612-B323-402B-95DF-592DF9F06985}"/>
              </a:ext>
            </a:extLst>
          </p:cNvPr>
          <p:cNvSpPr>
            <a:spLocks noGrp="1"/>
          </p:cNvSpPr>
          <p:nvPr>
            <p:ph type="title"/>
          </p:nvPr>
        </p:nvSpPr>
        <p:spPr/>
        <p:txBody>
          <a:bodyPr/>
          <a:lstStyle/>
          <a:p>
            <a:r>
              <a:rPr lang="en-US" dirty="0"/>
              <a:t>K-means clustering &amp; analysis</a:t>
            </a:r>
            <a:endParaRPr lang="en-SI" dirty="0"/>
          </a:p>
        </p:txBody>
      </p:sp>
      <p:sp>
        <p:nvSpPr>
          <p:cNvPr id="3" name="Slide Number Placeholder 2">
            <a:extLst>
              <a:ext uri="{FF2B5EF4-FFF2-40B4-BE49-F238E27FC236}">
                <a16:creationId xmlns:a16="http://schemas.microsoft.com/office/drawing/2014/main" id="{55AA4C24-1984-4209-BB77-A36B922C0049}"/>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6" name="TextBox 5">
            <a:extLst>
              <a:ext uri="{FF2B5EF4-FFF2-40B4-BE49-F238E27FC236}">
                <a16:creationId xmlns:a16="http://schemas.microsoft.com/office/drawing/2014/main" id="{68C0B23C-1DB5-4912-A06F-088F849F9BD3}"/>
              </a:ext>
            </a:extLst>
          </p:cNvPr>
          <p:cNvSpPr txBox="1"/>
          <p:nvPr/>
        </p:nvSpPr>
        <p:spPr>
          <a:xfrm>
            <a:off x="8032177" y="1501931"/>
            <a:ext cx="3670296" cy="369332"/>
          </a:xfrm>
          <a:prstGeom prst="rect">
            <a:avLst/>
          </a:prstGeom>
          <a:noFill/>
        </p:spPr>
        <p:txBody>
          <a:bodyPr wrap="square" rtlCol="0">
            <a:spAutoFit/>
          </a:bodyPr>
          <a:lstStyle/>
          <a:p>
            <a:r>
              <a:rPr lang="en-US" dirty="0">
                <a:solidFill>
                  <a:schemeClr val="bg1"/>
                </a:solidFill>
              </a:rPr>
              <a:t>3D scatter plot showing 3 clusters</a:t>
            </a:r>
            <a:endParaRPr lang="en-SI" dirty="0">
              <a:solidFill>
                <a:schemeClr val="bg1"/>
              </a:solidFill>
            </a:endParaRPr>
          </a:p>
        </p:txBody>
      </p:sp>
      <p:pic>
        <p:nvPicPr>
          <p:cNvPr id="15" name="Picture 14">
            <a:extLst>
              <a:ext uri="{FF2B5EF4-FFF2-40B4-BE49-F238E27FC236}">
                <a16:creationId xmlns:a16="http://schemas.microsoft.com/office/drawing/2014/main" id="{A908B02E-0D3A-4E00-A775-32A164243D03}"/>
              </a:ext>
            </a:extLst>
          </p:cNvPr>
          <p:cNvPicPr/>
          <p:nvPr/>
        </p:nvPicPr>
        <p:blipFill>
          <a:blip r:embed="rId2"/>
          <a:stretch>
            <a:fillRect/>
          </a:stretch>
        </p:blipFill>
        <p:spPr>
          <a:xfrm>
            <a:off x="138911" y="1451660"/>
            <a:ext cx="3477126" cy="2205938"/>
          </a:xfrm>
          <a:prstGeom prst="rect">
            <a:avLst/>
          </a:prstGeom>
          <a:ln>
            <a:solidFill>
              <a:schemeClr val="tx1"/>
            </a:solidFill>
          </a:ln>
        </p:spPr>
      </p:pic>
      <p:pic>
        <p:nvPicPr>
          <p:cNvPr id="16" name="Picture 15">
            <a:extLst>
              <a:ext uri="{FF2B5EF4-FFF2-40B4-BE49-F238E27FC236}">
                <a16:creationId xmlns:a16="http://schemas.microsoft.com/office/drawing/2014/main" id="{82492038-1321-4F06-AC26-EBEFBC571E69}"/>
              </a:ext>
            </a:extLst>
          </p:cNvPr>
          <p:cNvPicPr/>
          <p:nvPr/>
        </p:nvPicPr>
        <p:blipFill>
          <a:blip r:embed="rId3"/>
          <a:stretch>
            <a:fillRect/>
          </a:stretch>
        </p:blipFill>
        <p:spPr>
          <a:xfrm>
            <a:off x="3745921" y="1451660"/>
            <a:ext cx="3621791" cy="2205938"/>
          </a:xfrm>
          <a:prstGeom prst="rect">
            <a:avLst/>
          </a:prstGeom>
          <a:ln>
            <a:solidFill>
              <a:schemeClr val="tx1"/>
            </a:solidFill>
          </a:ln>
        </p:spPr>
      </p:pic>
      <p:pic>
        <p:nvPicPr>
          <p:cNvPr id="17" name="Picture 16">
            <a:extLst>
              <a:ext uri="{FF2B5EF4-FFF2-40B4-BE49-F238E27FC236}">
                <a16:creationId xmlns:a16="http://schemas.microsoft.com/office/drawing/2014/main" id="{CFE39445-E868-4C11-8CB0-E781C2CA1D0E}"/>
              </a:ext>
            </a:extLst>
          </p:cNvPr>
          <p:cNvPicPr/>
          <p:nvPr/>
        </p:nvPicPr>
        <p:blipFill>
          <a:blip r:embed="rId4"/>
          <a:stretch>
            <a:fillRect/>
          </a:stretch>
        </p:blipFill>
        <p:spPr>
          <a:xfrm>
            <a:off x="138911" y="3717853"/>
            <a:ext cx="7236347" cy="1416230"/>
          </a:xfrm>
          <a:prstGeom prst="rect">
            <a:avLst/>
          </a:prstGeom>
        </p:spPr>
      </p:pic>
      <p:pic>
        <p:nvPicPr>
          <p:cNvPr id="18" name="Picture 17">
            <a:extLst>
              <a:ext uri="{FF2B5EF4-FFF2-40B4-BE49-F238E27FC236}">
                <a16:creationId xmlns:a16="http://schemas.microsoft.com/office/drawing/2014/main" id="{6B3C9587-88AD-43CA-956C-1D520F559575}"/>
              </a:ext>
            </a:extLst>
          </p:cNvPr>
          <p:cNvPicPr/>
          <p:nvPr/>
        </p:nvPicPr>
        <p:blipFill>
          <a:blip r:embed="rId5"/>
          <a:stretch>
            <a:fillRect/>
          </a:stretch>
        </p:blipFill>
        <p:spPr>
          <a:xfrm>
            <a:off x="7476260" y="1982007"/>
            <a:ext cx="4615851" cy="3152086"/>
          </a:xfrm>
          <a:prstGeom prst="rect">
            <a:avLst/>
          </a:prstGeom>
        </p:spPr>
      </p:pic>
      <p:cxnSp>
        <p:nvCxnSpPr>
          <p:cNvPr id="19" name="Straight Connector 18">
            <a:extLst>
              <a:ext uri="{FF2B5EF4-FFF2-40B4-BE49-F238E27FC236}">
                <a16:creationId xmlns:a16="http://schemas.microsoft.com/office/drawing/2014/main" id="{13B2A7D1-B277-4D37-9DE4-01E027D7ACD2}"/>
              </a:ext>
            </a:extLst>
          </p:cNvPr>
          <p:cNvCxnSpPr>
            <a:cxnSpLocks/>
          </p:cNvCxnSpPr>
          <p:nvPr/>
        </p:nvCxnSpPr>
        <p:spPr>
          <a:xfrm flipH="1">
            <a:off x="499920" y="2923305"/>
            <a:ext cx="115824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E54DBA0-26E0-47A4-854B-58646BE00A89}"/>
              </a:ext>
            </a:extLst>
          </p:cNvPr>
          <p:cNvCxnSpPr/>
          <p:nvPr/>
        </p:nvCxnSpPr>
        <p:spPr>
          <a:xfrm>
            <a:off x="1647077" y="2923305"/>
            <a:ext cx="0" cy="48490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8DFA45E-D7AE-4338-99EE-44D816286F19}"/>
              </a:ext>
            </a:extLst>
          </p:cNvPr>
          <p:cNvCxnSpPr>
            <a:cxnSpLocks/>
          </p:cNvCxnSpPr>
          <p:nvPr/>
        </p:nvCxnSpPr>
        <p:spPr>
          <a:xfrm>
            <a:off x="5318170" y="2859218"/>
            <a:ext cx="2771" cy="4905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DFCCCAA-049A-4FC7-8292-40466AB8BCA8}"/>
              </a:ext>
            </a:extLst>
          </p:cNvPr>
          <p:cNvCxnSpPr>
            <a:cxnSpLocks/>
          </p:cNvCxnSpPr>
          <p:nvPr/>
        </p:nvCxnSpPr>
        <p:spPr>
          <a:xfrm flipH="1" flipV="1">
            <a:off x="4256319" y="2835419"/>
            <a:ext cx="1076305" cy="138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6DBC4E0E-37B4-4835-90EB-219080F85237}"/>
              </a:ext>
            </a:extLst>
          </p:cNvPr>
          <p:cNvSpPr txBox="1">
            <a:spLocks/>
          </p:cNvSpPr>
          <p:nvPr/>
        </p:nvSpPr>
        <p:spPr>
          <a:xfrm>
            <a:off x="112510" y="5311412"/>
            <a:ext cx="11386763" cy="140289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700" dirty="0"/>
              <a:t>Let’s now focus on building classification algorithm which would classify a particular customer as likely to churn or not churn in advance based on their past transaction history so that appropriate measures can be taken to retain those customers which are likely to churn.</a:t>
            </a:r>
          </a:p>
          <a:p>
            <a:pPr>
              <a:buFont typeface="Wingdings" panose="05000000000000000000" pitchFamily="2" charset="2"/>
              <a:buChar char="Ø"/>
            </a:pPr>
            <a:r>
              <a:rPr lang="en-US" sz="1700" dirty="0"/>
              <a:t>This can be done by creating a target variable “Customer churn” of binomial nature in which 1978 customers are classified as “1” (likely to churn) and 3843 customers as “0” (not likely to churn) and Recency, Frequency and Monetary values as predictors.</a:t>
            </a:r>
          </a:p>
          <a:p>
            <a:pPr>
              <a:buFont typeface="Wingdings" panose="05000000000000000000" pitchFamily="2" charset="2"/>
              <a:buChar char="Ø"/>
            </a:pPr>
            <a:endParaRPr lang="en-SI" dirty="0"/>
          </a:p>
        </p:txBody>
      </p:sp>
      <p:pic>
        <p:nvPicPr>
          <p:cNvPr id="24" name="Picture Placeholder 32" descr="Head with Gears">
            <a:extLst>
              <a:ext uri="{FF2B5EF4-FFF2-40B4-BE49-F238E27FC236}">
                <a16:creationId xmlns:a16="http://schemas.microsoft.com/office/drawing/2014/main" id="{FB5AA8E8-78FD-41D8-A17C-1A8BBCF4FCDA}"/>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a:xfrm>
            <a:off x="6096000" y="429492"/>
            <a:ext cx="856374" cy="856374"/>
          </a:xfrm>
          <a:prstGeom prst="ellipse">
            <a:avLst/>
          </a:prstGeom>
        </p:spPr>
      </p:pic>
    </p:spTree>
    <p:extLst>
      <p:ext uri="{BB962C8B-B14F-4D97-AF65-F5344CB8AC3E}">
        <p14:creationId xmlns:p14="http://schemas.microsoft.com/office/powerpoint/2010/main" val="1120919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452120"/>
            <a:ext cx="11214100" cy="978729"/>
          </a:xfrm>
        </p:spPr>
        <p:txBody>
          <a:bodyPr/>
          <a:lstStyle/>
          <a:p>
            <a:r>
              <a:rPr lang="en-IN" dirty="0">
                <a:latin typeface="+mn-lt"/>
              </a:rPr>
              <a:t>Customer churn model building</a:t>
            </a:r>
            <a:br>
              <a:rPr lang="en-SI" dirty="0">
                <a:latin typeface="+mn-lt"/>
              </a:rPr>
            </a:br>
            <a:endParaRPr lang="en-US" dirty="0">
              <a:latin typeface="+mn-lt"/>
            </a:endParaRP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4204295812"/>
              </p:ext>
            </p:extLst>
          </p:nvPr>
        </p:nvGraphicFramePr>
        <p:xfrm>
          <a:off x="8340437" y="1463964"/>
          <a:ext cx="3721100" cy="2549300"/>
        </p:xfrm>
        <a:graphic>
          <a:graphicData uri="http://schemas.openxmlformats.org/drawingml/2006/table">
            <a:tbl>
              <a:tblPr firstRow="1" bandRow="1">
                <a:tableStyleId>{775DCB02-9BB8-47FD-8907-85C794F793BA}</a:tableStyleId>
              </a:tblPr>
              <a:tblGrid>
                <a:gridCol w="2419249">
                  <a:extLst>
                    <a:ext uri="{9D8B030D-6E8A-4147-A177-3AD203B41FA5}">
                      <a16:colId xmlns:a16="http://schemas.microsoft.com/office/drawing/2014/main" val="3559833401"/>
                    </a:ext>
                  </a:extLst>
                </a:gridCol>
                <a:gridCol w="1301851">
                  <a:extLst>
                    <a:ext uri="{9D8B030D-6E8A-4147-A177-3AD203B41FA5}">
                      <a16:colId xmlns:a16="http://schemas.microsoft.com/office/drawing/2014/main" val="3388030467"/>
                    </a:ext>
                  </a:extLst>
                </a:gridCol>
              </a:tblGrid>
              <a:tr h="395166">
                <a:tc>
                  <a:txBody>
                    <a:bodyPr/>
                    <a:lstStyle/>
                    <a:p>
                      <a:pPr algn="l"/>
                      <a:r>
                        <a:rPr lang="en-US" sz="1400" dirty="0"/>
                        <a:t>Classification Model</a:t>
                      </a:r>
                      <a:endParaRPr lang="en-GB" sz="1400" b="0" dirty="0">
                        <a:latin typeface="+mn-lt"/>
                        <a:cs typeface="Arial" panose="020B0604020202020204" pitchFamily="34" charset="0"/>
                      </a:endParaRPr>
                    </a:p>
                  </a:txBody>
                  <a:tcPr anchor="ctr"/>
                </a:tc>
                <a:tc>
                  <a:txBody>
                    <a:bodyPr/>
                    <a:lstStyle/>
                    <a:p>
                      <a:pPr marL="0" algn="l" defTabSz="914400" rtl="0" eaLnBrk="1" latinLnBrk="0" hangingPunct="1"/>
                      <a:r>
                        <a:rPr lang="en-US" sz="1400" b="1" kern="1200" dirty="0">
                          <a:solidFill>
                            <a:schemeClr val="lt1"/>
                          </a:solidFill>
                          <a:latin typeface="+mn-lt"/>
                          <a:ea typeface="+mn-ea"/>
                          <a:cs typeface="+mn-cs"/>
                        </a:rPr>
                        <a:t>Accuracy</a:t>
                      </a:r>
                      <a:endParaRPr lang="en-SI" sz="1400" b="1" kern="1200" dirty="0">
                        <a:solidFill>
                          <a:schemeClr val="lt1"/>
                        </a:solidFill>
                        <a:latin typeface="+mn-lt"/>
                        <a:ea typeface="+mn-ea"/>
                        <a:cs typeface="+mn-cs"/>
                      </a:endParaRPr>
                    </a:p>
                  </a:txBody>
                  <a:tcPr/>
                </a:tc>
                <a:extLst>
                  <a:ext uri="{0D108BD9-81ED-4DB2-BD59-A6C34878D82A}">
                    <a16:rowId xmlns:a16="http://schemas.microsoft.com/office/drawing/2014/main" val="3766630617"/>
                  </a:ext>
                </a:extLst>
              </a:tr>
              <a:tr h="310202">
                <a:tc>
                  <a:txBody>
                    <a:bodyPr/>
                    <a:lstStyle/>
                    <a:p>
                      <a:r>
                        <a:rPr lang="en-US" sz="1400" dirty="0"/>
                        <a:t>Logistic Regression</a:t>
                      </a:r>
                      <a:endParaRPr lang="en-SI" sz="1400" dirty="0"/>
                    </a:p>
                  </a:txBody>
                  <a:tcPr/>
                </a:tc>
                <a:tc>
                  <a:txBody>
                    <a:bodyPr/>
                    <a:lstStyle/>
                    <a:p>
                      <a:r>
                        <a:rPr lang="en-US" sz="1400" dirty="0"/>
                        <a:t>99.93%</a:t>
                      </a:r>
                      <a:endParaRPr lang="en-SI" sz="1400" dirty="0"/>
                    </a:p>
                  </a:txBody>
                  <a:tcPr/>
                </a:tc>
                <a:extLst>
                  <a:ext uri="{0D108BD9-81ED-4DB2-BD59-A6C34878D82A}">
                    <a16:rowId xmlns:a16="http://schemas.microsoft.com/office/drawing/2014/main" val="3446274366"/>
                  </a:ext>
                </a:extLst>
              </a:tr>
              <a:tr h="395166">
                <a:tc>
                  <a:txBody>
                    <a:bodyPr/>
                    <a:lstStyle/>
                    <a:p>
                      <a:r>
                        <a:rPr lang="en-US" sz="1400" dirty="0"/>
                        <a:t>Support Vector Classification</a:t>
                      </a:r>
                      <a:endParaRPr lang="en-SI" sz="1400" dirty="0"/>
                    </a:p>
                  </a:txBody>
                  <a:tcPr/>
                </a:tc>
                <a:tc>
                  <a:txBody>
                    <a:bodyPr/>
                    <a:lstStyle/>
                    <a:p>
                      <a:r>
                        <a:rPr lang="en-US" sz="1400" dirty="0"/>
                        <a:t>99.91%</a:t>
                      </a:r>
                      <a:endParaRPr lang="en-SI" sz="1400" dirty="0"/>
                    </a:p>
                  </a:txBody>
                  <a:tcPr/>
                </a:tc>
                <a:extLst>
                  <a:ext uri="{0D108BD9-81ED-4DB2-BD59-A6C34878D82A}">
                    <a16:rowId xmlns:a16="http://schemas.microsoft.com/office/drawing/2014/main" val="1758271508"/>
                  </a:ext>
                </a:extLst>
              </a:tr>
              <a:tr h="310202">
                <a:tc>
                  <a:txBody>
                    <a:bodyPr/>
                    <a:lstStyle/>
                    <a:p>
                      <a:r>
                        <a:rPr lang="en-US" sz="1400" dirty="0"/>
                        <a:t>Random forest</a:t>
                      </a:r>
                      <a:endParaRPr lang="en-SI" sz="1400" dirty="0"/>
                    </a:p>
                  </a:txBody>
                  <a:tcPr/>
                </a:tc>
                <a:tc>
                  <a:txBody>
                    <a:bodyPr/>
                    <a:lstStyle/>
                    <a:p>
                      <a:r>
                        <a:rPr lang="en-US" sz="1400" dirty="0"/>
                        <a:t>99.81%</a:t>
                      </a:r>
                      <a:endParaRPr lang="en-SI" sz="1400" dirty="0"/>
                    </a:p>
                  </a:txBody>
                  <a:tcPr/>
                </a:tc>
                <a:extLst>
                  <a:ext uri="{0D108BD9-81ED-4DB2-BD59-A6C34878D82A}">
                    <a16:rowId xmlns:a16="http://schemas.microsoft.com/office/drawing/2014/main" val="3736384641"/>
                  </a:ext>
                </a:extLst>
              </a:tr>
              <a:tr h="395166">
                <a:tc>
                  <a:txBody>
                    <a:bodyPr/>
                    <a:lstStyle/>
                    <a:p>
                      <a:r>
                        <a:rPr lang="en-US" sz="1400" dirty="0"/>
                        <a:t>Extreme Gradient Boosting</a:t>
                      </a:r>
                      <a:endParaRPr lang="en-SI" sz="1400" dirty="0"/>
                    </a:p>
                  </a:txBody>
                  <a:tcPr/>
                </a:tc>
                <a:tc>
                  <a:txBody>
                    <a:bodyPr/>
                    <a:lstStyle/>
                    <a:p>
                      <a:r>
                        <a:rPr lang="en-US" sz="1400" dirty="0"/>
                        <a:t>99.79%</a:t>
                      </a:r>
                      <a:endParaRPr lang="en-SI" sz="1400" dirty="0"/>
                    </a:p>
                  </a:txBody>
                  <a:tcPr/>
                </a:tc>
                <a:extLst>
                  <a:ext uri="{0D108BD9-81ED-4DB2-BD59-A6C34878D82A}">
                    <a16:rowId xmlns:a16="http://schemas.microsoft.com/office/drawing/2014/main" val="3090935587"/>
                  </a:ext>
                </a:extLst>
              </a:tr>
              <a:tr h="3102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Decision tree</a:t>
                      </a:r>
                      <a:endParaRPr lang="en-SI" sz="1400" dirty="0"/>
                    </a:p>
                  </a:txBody>
                  <a:tcPr/>
                </a:tc>
                <a:tc>
                  <a:txBody>
                    <a:bodyPr/>
                    <a:lstStyle/>
                    <a:p>
                      <a:r>
                        <a:rPr lang="en-US" sz="1400" dirty="0"/>
                        <a:t>99.72%</a:t>
                      </a:r>
                      <a:endParaRPr lang="en-SI" sz="1400" dirty="0"/>
                    </a:p>
                  </a:txBody>
                  <a:tcPr/>
                </a:tc>
                <a:extLst>
                  <a:ext uri="{0D108BD9-81ED-4DB2-BD59-A6C34878D82A}">
                    <a16:rowId xmlns:a16="http://schemas.microsoft.com/office/drawing/2014/main" val="446909641"/>
                  </a:ext>
                </a:extLst>
              </a:tr>
              <a:tr h="310202">
                <a:tc>
                  <a:txBody>
                    <a:bodyPr/>
                    <a:lstStyle/>
                    <a:p>
                      <a:r>
                        <a:rPr lang="en-US" sz="1400" dirty="0"/>
                        <a:t>Naive Bayes</a:t>
                      </a:r>
                      <a:endParaRPr lang="en-SI" sz="1400" dirty="0"/>
                    </a:p>
                  </a:txBody>
                  <a:tcPr/>
                </a:tc>
                <a:tc>
                  <a:txBody>
                    <a:bodyPr/>
                    <a:lstStyle/>
                    <a:p>
                      <a:r>
                        <a:rPr lang="en-US" sz="1400" dirty="0"/>
                        <a:t>90.32%</a:t>
                      </a:r>
                      <a:endParaRPr lang="en-SI" sz="1400" dirty="0"/>
                    </a:p>
                  </a:txBody>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pic>
        <p:nvPicPr>
          <p:cNvPr id="7" name="Picture 6">
            <a:extLst>
              <a:ext uri="{FF2B5EF4-FFF2-40B4-BE49-F238E27FC236}">
                <a16:creationId xmlns:a16="http://schemas.microsoft.com/office/drawing/2014/main" id="{DC2B349F-3603-47C9-9E30-42C9E99718AC}"/>
              </a:ext>
            </a:extLst>
          </p:cNvPr>
          <p:cNvPicPr>
            <a:picLocks noChangeAspect="1"/>
          </p:cNvPicPr>
          <p:nvPr/>
        </p:nvPicPr>
        <p:blipFill>
          <a:blip r:embed="rId2"/>
          <a:stretch>
            <a:fillRect/>
          </a:stretch>
        </p:blipFill>
        <p:spPr>
          <a:xfrm>
            <a:off x="352140" y="1834717"/>
            <a:ext cx="7204360" cy="1985672"/>
          </a:xfrm>
          <a:prstGeom prst="rect">
            <a:avLst/>
          </a:prstGeom>
          <a:ln>
            <a:solidFill>
              <a:schemeClr val="tx1"/>
            </a:solidFill>
          </a:ln>
        </p:spPr>
      </p:pic>
      <p:sp>
        <p:nvSpPr>
          <p:cNvPr id="9" name="Title 4">
            <a:extLst>
              <a:ext uri="{FF2B5EF4-FFF2-40B4-BE49-F238E27FC236}">
                <a16:creationId xmlns:a16="http://schemas.microsoft.com/office/drawing/2014/main" id="{C3DFA9F7-0119-4F5C-894E-84B44B0707B8}"/>
              </a:ext>
            </a:extLst>
          </p:cNvPr>
          <p:cNvSpPr txBox="1">
            <a:spLocks/>
          </p:cNvSpPr>
          <p:nvPr/>
        </p:nvSpPr>
        <p:spPr>
          <a:xfrm>
            <a:off x="241300" y="1249326"/>
            <a:ext cx="7315200" cy="757130"/>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endParaRPr lang="en-IN" sz="1600" dirty="0">
              <a:latin typeface="+mn-lt"/>
            </a:endParaRPr>
          </a:p>
          <a:p>
            <a:r>
              <a:rPr lang="en-IN" sz="1600" b="0" dirty="0">
                <a:latin typeface="+mn-lt"/>
              </a:rPr>
              <a:t>Snapshot of training data </a:t>
            </a:r>
            <a:r>
              <a:rPr lang="en-US" sz="1600" dirty="0"/>
              <a:t>(5821 records X 7 attributes)</a:t>
            </a:r>
            <a:br>
              <a:rPr lang="en-SI" sz="1600" b="0" dirty="0">
                <a:latin typeface="+mn-lt"/>
              </a:rPr>
            </a:br>
            <a:endParaRPr lang="en-US" sz="1600" b="0" dirty="0">
              <a:latin typeface="+mn-lt"/>
            </a:endParaRPr>
          </a:p>
        </p:txBody>
      </p:sp>
      <p:sp>
        <p:nvSpPr>
          <p:cNvPr id="12" name="Rectangle: Rounded Corners 11">
            <a:extLst>
              <a:ext uri="{FF2B5EF4-FFF2-40B4-BE49-F238E27FC236}">
                <a16:creationId xmlns:a16="http://schemas.microsoft.com/office/drawing/2014/main" id="{A57179EE-DEA7-4A7F-9E1F-0CE26A9A57AA}"/>
              </a:ext>
            </a:extLst>
          </p:cNvPr>
          <p:cNvSpPr/>
          <p:nvPr/>
        </p:nvSpPr>
        <p:spPr>
          <a:xfrm>
            <a:off x="6436013" y="1902954"/>
            <a:ext cx="1003878" cy="179621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13" name="Rectangle: Rounded Corners 12">
            <a:extLst>
              <a:ext uri="{FF2B5EF4-FFF2-40B4-BE49-F238E27FC236}">
                <a16:creationId xmlns:a16="http://schemas.microsoft.com/office/drawing/2014/main" id="{4089E786-8D2E-4668-9788-66DB3246CBC8}"/>
              </a:ext>
            </a:extLst>
          </p:cNvPr>
          <p:cNvSpPr/>
          <p:nvPr/>
        </p:nvSpPr>
        <p:spPr>
          <a:xfrm>
            <a:off x="1365247" y="1892957"/>
            <a:ext cx="2897911" cy="18477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14" name="Title 4">
            <a:extLst>
              <a:ext uri="{FF2B5EF4-FFF2-40B4-BE49-F238E27FC236}">
                <a16:creationId xmlns:a16="http://schemas.microsoft.com/office/drawing/2014/main" id="{ABF211AB-B811-4337-B8AD-53F9C85A20BB}"/>
              </a:ext>
            </a:extLst>
          </p:cNvPr>
          <p:cNvSpPr txBox="1">
            <a:spLocks/>
          </p:cNvSpPr>
          <p:nvPr/>
        </p:nvSpPr>
        <p:spPr>
          <a:xfrm>
            <a:off x="241300" y="4013264"/>
            <a:ext cx="7315200" cy="757130"/>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endParaRPr lang="en-IN" sz="1600" dirty="0">
              <a:latin typeface="+mn-lt"/>
            </a:endParaRPr>
          </a:p>
          <a:p>
            <a:r>
              <a:rPr lang="en-IN" sz="1600" b="0" dirty="0">
                <a:latin typeface="+mn-lt"/>
              </a:rPr>
              <a:t>Snapshot of RFM values calculated from testing data </a:t>
            </a:r>
            <a:r>
              <a:rPr lang="en-US" sz="1600" dirty="0"/>
              <a:t>(6889 records X 4 attributes)</a:t>
            </a:r>
            <a:br>
              <a:rPr lang="en-SI" sz="1600" b="0" dirty="0">
                <a:latin typeface="+mn-lt"/>
              </a:rPr>
            </a:br>
            <a:endParaRPr lang="en-US" sz="1600" b="0" dirty="0">
              <a:latin typeface="+mn-lt"/>
            </a:endParaRPr>
          </a:p>
        </p:txBody>
      </p:sp>
      <p:pic>
        <p:nvPicPr>
          <p:cNvPr id="4" name="Picture 3">
            <a:extLst>
              <a:ext uri="{FF2B5EF4-FFF2-40B4-BE49-F238E27FC236}">
                <a16:creationId xmlns:a16="http://schemas.microsoft.com/office/drawing/2014/main" id="{D70C4B5C-DF47-4554-B975-6E85668925D1}"/>
              </a:ext>
            </a:extLst>
          </p:cNvPr>
          <p:cNvPicPr>
            <a:picLocks noChangeAspect="1"/>
          </p:cNvPicPr>
          <p:nvPr/>
        </p:nvPicPr>
        <p:blipFill>
          <a:blip r:embed="rId3"/>
          <a:stretch>
            <a:fillRect/>
          </a:stretch>
        </p:blipFill>
        <p:spPr>
          <a:xfrm>
            <a:off x="352140" y="4672553"/>
            <a:ext cx="3801079" cy="1770784"/>
          </a:xfrm>
          <a:prstGeom prst="rect">
            <a:avLst/>
          </a:prstGeom>
        </p:spPr>
      </p:pic>
      <p:pic>
        <p:nvPicPr>
          <p:cNvPr id="15" name="Picture 14">
            <a:extLst>
              <a:ext uri="{FF2B5EF4-FFF2-40B4-BE49-F238E27FC236}">
                <a16:creationId xmlns:a16="http://schemas.microsoft.com/office/drawing/2014/main" id="{AD368F81-7DD6-42B9-9F3B-1F144395E18B}"/>
              </a:ext>
            </a:extLst>
          </p:cNvPr>
          <p:cNvPicPr>
            <a:picLocks noChangeAspect="1"/>
          </p:cNvPicPr>
          <p:nvPr/>
        </p:nvPicPr>
        <p:blipFill>
          <a:blip r:embed="rId4"/>
          <a:stretch>
            <a:fillRect/>
          </a:stretch>
        </p:blipFill>
        <p:spPr>
          <a:xfrm>
            <a:off x="4587050" y="4672553"/>
            <a:ext cx="622405" cy="1776131"/>
          </a:xfrm>
          <a:prstGeom prst="rect">
            <a:avLst/>
          </a:prstGeom>
          <a:ln>
            <a:noFill/>
          </a:ln>
          <a:effectLst>
            <a:glow rad="228600">
              <a:schemeClr val="accent6">
                <a:satMod val="175000"/>
                <a:alpha val="40000"/>
              </a:schemeClr>
            </a:glow>
            <a:outerShdw blurRad="292100" dist="139700" dir="2700000" algn="tl" rotWithShape="0">
              <a:srgbClr val="333333">
                <a:alpha val="65000"/>
              </a:srgbClr>
            </a:outerShdw>
          </a:effectLst>
        </p:spPr>
      </p:pic>
      <p:sp>
        <p:nvSpPr>
          <p:cNvPr id="16" name="Rectangle 15">
            <a:extLst>
              <a:ext uri="{FF2B5EF4-FFF2-40B4-BE49-F238E27FC236}">
                <a16:creationId xmlns:a16="http://schemas.microsoft.com/office/drawing/2014/main" id="{8FDFF479-7478-4DFB-B4C1-E4061CA91E7B}"/>
              </a:ext>
            </a:extLst>
          </p:cNvPr>
          <p:cNvSpPr/>
          <p:nvPr/>
        </p:nvSpPr>
        <p:spPr>
          <a:xfrm>
            <a:off x="5562600" y="4630918"/>
            <a:ext cx="6096000" cy="2062103"/>
          </a:xfrm>
          <a:prstGeom prst="rect">
            <a:avLst/>
          </a:prstGeom>
        </p:spPr>
        <p:txBody>
          <a:bodyPr>
            <a:spAutoFit/>
          </a:bodyPr>
          <a:lstStyle/>
          <a:p>
            <a:pPr marL="285750" indent="-285750">
              <a:buFont typeface="Wingdings" panose="05000000000000000000" pitchFamily="2" charset="2"/>
              <a:buChar char="Ø"/>
            </a:pPr>
            <a:r>
              <a:rPr lang="en-US" sz="1600" dirty="0">
                <a:solidFill>
                  <a:schemeClr val="bg1"/>
                </a:solidFill>
              </a:rPr>
              <a:t>Criteria assumed for likely to churn customers: Recency (R) in days – from 111 to 857, Frequency (F) – from 4 to 18 and</a:t>
            </a:r>
          </a:p>
          <a:p>
            <a:r>
              <a:rPr lang="en-US" sz="1600" dirty="0">
                <a:solidFill>
                  <a:schemeClr val="bg1"/>
                </a:solidFill>
              </a:rPr>
              <a:t>     Monetary(M) values – from 149 to 1505</a:t>
            </a:r>
          </a:p>
          <a:p>
            <a:pPr marL="285750" indent="-285750">
              <a:buFont typeface="Wingdings" panose="05000000000000000000" pitchFamily="2" charset="2"/>
              <a:buChar char="Ø"/>
            </a:pPr>
            <a:r>
              <a:rPr lang="en-US" sz="1600" dirty="0">
                <a:solidFill>
                  <a:schemeClr val="bg1"/>
                </a:solidFill>
              </a:rPr>
              <a:t>After applying this criteria, 6889 customers are divided in two categories : 1195 customers in Likely to churn and 5694 customers – not likely to churn.</a:t>
            </a:r>
          </a:p>
          <a:p>
            <a:endParaRPr lang="en-US" sz="1600" dirty="0">
              <a:solidFill>
                <a:schemeClr val="bg1"/>
              </a:solidFill>
            </a:endParaRPr>
          </a:p>
          <a:p>
            <a:endParaRPr lang="en-US" sz="1600" dirty="0">
              <a:solidFill>
                <a:schemeClr val="bg1"/>
              </a:solidFill>
            </a:endParaRPr>
          </a:p>
        </p:txBody>
      </p:sp>
      <p:sp>
        <p:nvSpPr>
          <p:cNvPr id="17" name="TextBox 16">
            <a:extLst>
              <a:ext uri="{FF2B5EF4-FFF2-40B4-BE49-F238E27FC236}">
                <a16:creationId xmlns:a16="http://schemas.microsoft.com/office/drawing/2014/main" id="{2363E866-C13E-40C1-8737-F6F26F2CA2A0}"/>
              </a:ext>
            </a:extLst>
          </p:cNvPr>
          <p:cNvSpPr txBox="1"/>
          <p:nvPr/>
        </p:nvSpPr>
        <p:spPr>
          <a:xfrm>
            <a:off x="2252679" y="3888626"/>
            <a:ext cx="1199367" cy="338554"/>
          </a:xfrm>
          <a:prstGeom prst="rect">
            <a:avLst/>
          </a:prstGeom>
          <a:noFill/>
        </p:spPr>
        <p:txBody>
          <a:bodyPr wrap="none" rtlCol="0">
            <a:spAutoFit/>
          </a:bodyPr>
          <a:lstStyle/>
          <a:p>
            <a:r>
              <a:rPr lang="en-US" sz="1600" b="1" dirty="0">
                <a:solidFill>
                  <a:schemeClr val="accent6">
                    <a:lumMod val="60000"/>
                    <a:lumOff val="40000"/>
                  </a:schemeClr>
                </a:solidFill>
              </a:rPr>
              <a:t>Predictors</a:t>
            </a:r>
            <a:endParaRPr lang="en-SI" sz="1600" b="1" dirty="0">
              <a:solidFill>
                <a:schemeClr val="accent6">
                  <a:lumMod val="60000"/>
                  <a:lumOff val="40000"/>
                </a:schemeClr>
              </a:solidFill>
            </a:endParaRPr>
          </a:p>
        </p:txBody>
      </p:sp>
      <p:sp>
        <p:nvSpPr>
          <p:cNvPr id="18" name="TextBox 17">
            <a:extLst>
              <a:ext uri="{FF2B5EF4-FFF2-40B4-BE49-F238E27FC236}">
                <a16:creationId xmlns:a16="http://schemas.microsoft.com/office/drawing/2014/main" id="{61AEBD1B-947D-4066-9C73-DCF8909FE9FC}"/>
              </a:ext>
            </a:extLst>
          </p:cNvPr>
          <p:cNvSpPr txBox="1"/>
          <p:nvPr/>
        </p:nvSpPr>
        <p:spPr>
          <a:xfrm>
            <a:off x="6123081" y="3888626"/>
            <a:ext cx="1629742" cy="338554"/>
          </a:xfrm>
          <a:prstGeom prst="rect">
            <a:avLst/>
          </a:prstGeom>
          <a:noFill/>
        </p:spPr>
        <p:txBody>
          <a:bodyPr wrap="none" rtlCol="0">
            <a:spAutoFit/>
          </a:bodyPr>
          <a:lstStyle/>
          <a:p>
            <a:r>
              <a:rPr lang="en-US" sz="1600" b="1" dirty="0">
                <a:solidFill>
                  <a:schemeClr val="accent6">
                    <a:lumMod val="60000"/>
                    <a:lumOff val="40000"/>
                  </a:schemeClr>
                </a:solidFill>
              </a:rPr>
              <a:t>Target variable</a:t>
            </a:r>
            <a:endParaRPr lang="en-SI" sz="1600" b="1" dirty="0">
              <a:solidFill>
                <a:schemeClr val="accent6">
                  <a:lumMod val="60000"/>
                  <a:lumOff val="40000"/>
                </a:schemeClr>
              </a:solidFill>
            </a:endParaRPr>
          </a:p>
        </p:txBody>
      </p:sp>
    </p:spTree>
    <p:extLst>
      <p:ext uri="{BB962C8B-B14F-4D97-AF65-F5344CB8AC3E}">
        <p14:creationId xmlns:p14="http://schemas.microsoft.com/office/powerpoint/2010/main" val="3426370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535531"/>
          </a:xfrm>
        </p:spPr>
        <p:txBody>
          <a:bodyPr/>
          <a:lstStyle/>
          <a:p>
            <a:r>
              <a:rPr lang="en-US" dirty="0"/>
              <a:t>Summary of results on test data:</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3376904030"/>
              </p:ext>
            </p:extLst>
          </p:nvPr>
        </p:nvGraphicFramePr>
        <p:xfrm>
          <a:off x="124810" y="1347544"/>
          <a:ext cx="7487226" cy="4138859"/>
        </p:xfrm>
        <a:graphic>
          <a:graphicData uri="http://schemas.openxmlformats.org/drawingml/2006/table">
            <a:tbl>
              <a:tblPr firstRow="1" bandRow="1">
                <a:tableStyleId>{775DCB02-9BB8-47FD-8907-85C794F793BA}</a:tableStyleId>
              </a:tblPr>
              <a:tblGrid>
                <a:gridCol w="1335807">
                  <a:extLst>
                    <a:ext uri="{9D8B030D-6E8A-4147-A177-3AD203B41FA5}">
                      <a16:colId xmlns:a16="http://schemas.microsoft.com/office/drawing/2014/main" val="3559833401"/>
                    </a:ext>
                  </a:extLst>
                </a:gridCol>
                <a:gridCol w="1108364">
                  <a:extLst>
                    <a:ext uri="{9D8B030D-6E8A-4147-A177-3AD203B41FA5}">
                      <a16:colId xmlns:a16="http://schemas.microsoft.com/office/drawing/2014/main" val="82523989"/>
                    </a:ext>
                  </a:extLst>
                </a:gridCol>
                <a:gridCol w="831272">
                  <a:extLst>
                    <a:ext uri="{9D8B030D-6E8A-4147-A177-3AD203B41FA5}">
                      <a16:colId xmlns:a16="http://schemas.microsoft.com/office/drawing/2014/main" val="3211310719"/>
                    </a:ext>
                  </a:extLst>
                </a:gridCol>
                <a:gridCol w="983673">
                  <a:extLst>
                    <a:ext uri="{9D8B030D-6E8A-4147-A177-3AD203B41FA5}">
                      <a16:colId xmlns:a16="http://schemas.microsoft.com/office/drawing/2014/main" val="4160613981"/>
                    </a:ext>
                  </a:extLst>
                </a:gridCol>
                <a:gridCol w="1025236">
                  <a:extLst>
                    <a:ext uri="{9D8B030D-6E8A-4147-A177-3AD203B41FA5}">
                      <a16:colId xmlns:a16="http://schemas.microsoft.com/office/drawing/2014/main" val="3388030467"/>
                    </a:ext>
                  </a:extLst>
                </a:gridCol>
                <a:gridCol w="831274">
                  <a:extLst>
                    <a:ext uri="{9D8B030D-6E8A-4147-A177-3AD203B41FA5}">
                      <a16:colId xmlns:a16="http://schemas.microsoft.com/office/drawing/2014/main" val="2581381007"/>
                    </a:ext>
                  </a:extLst>
                </a:gridCol>
                <a:gridCol w="1371600">
                  <a:extLst>
                    <a:ext uri="{9D8B030D-6E8A-4147-A177-3AD203B41FA5}">
                      <a16:colId xmlns:a16="http://schemas.microsoft.com/office/drawing/2014/main" val="2814197144"/>
                    </a:ext>
                  </a:extLst>
                </a:gridCol>
              </a:tblGrid>
              <a:tr h="640080">
                <a:tc>
                  <a:txBody>
                    <a:bodyPr/>
                    <a:lstStyle/>
                    <a:p>
                      <a:pPr algn="l"/>
                      <a:r>
                        <a:rPr lang="en-US" sz="1400" dirty="0"/>
                        <a:t>Classification Model</a:t>
                      </a:r>
                      <a:endParaRPr lang="en-GB" sz="1400" b="0" dirty="0">
                        <a:latin typeface="+mn-lt"/>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p>
                      <a:r>
                        <a:rPr lang="en-US" sz="1400" dirty="0"/>
                        <a:t>Precision</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p>
                      <a:r>
                        <a:rPr lang="en-US" sz="1400" dirty="0"/>
                        <a:t>Recall</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p>
                      <a:r>
                        <a:rPr lang="en-US" sz="1400" dirty="0"/>
                        <a:t>F1-score</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p>
                      <a:r>
                        <a:rPr lang="en-US" sz="1400" dirty="0"/>
                        <a:t>Overall </a:t>
                      </a:r>
                    </a:p>
                    <a:p>
                      <a:r>
                        <a:rPr lang="en-US" sz="1400" dirty="0"/>
                        <a:t>Accuracy</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Area under ROC curve</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Area under Precision recall curve</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6630617"/>
                  </a:ext>
                </a:extLst>
              </a:tr>
              <a:tr h="548640">
                <a:tc>
                  <a:txBody>
                    <a:bodyPr/>
                    <a:lstStyle/>
                    <a:p>
                      <a:r>
                        <a:rPr lang="en-US" sz="1400" dirty="0"/>
                        <a:t>Extreme Gradient Boosting</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68.3%</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100%</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81.2%</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91.9%</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95%</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68%</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6274366"/>
                  </a:ext>
                </a:extLst>
              </a:tr>
              <a:tr h="364002">
                <a:tc>
                  <a:txBody>
                    <a:bodyPr/>
                    <a:lstStyle/>
                    <a:p>
                      <a:r>
                        <a:rPr lang="en-US" sz="1400" dirty="0"/>
                        <a:t>Decision tree</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67.5%</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100%</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80.6%</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91.6%</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95%</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67%</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8271508"/>
                  </a:ext>
                </a:extLst>
              </a:tr>
              <a:tr h="471055">
                <a:tc>
                  <a:txBody>
                    <a:bodyPr/>
                    <a:lstStyle/>
                    <a:p>
                      <a:r>
                        <a:rPr lang="en-US" sz="1400" dirty="0"/>
                        <a:t>Random forest</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66.9%</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100%</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80.2%</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91.4%</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95%</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67%</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6384641"/>
                  </a:ext>
                </a:extLst>
              </a:tr>
              <a:tr h="479368">
                <a:tc>
                  <a:txBody>
                    <a:bodyPr/>
                    <a:lstStyle/>
                    <a:p>
                      <a:r>
                        <a:rPr lang="en-US" sz="1400" dirty="0"/>
                        <a:t>Logistic Regression</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63.8%</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100%</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77.8%</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90.2%</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94%</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64%</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0935587"/>
                  </a:ext>
                </a:extLst>
              </a:tr>
              <a:tr h="415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Support Vector classification</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63.6%</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100%</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77.7%</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90.1%</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94%</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64%</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6909641"/>
                  </a:ext>
                </a:extLst>
              </a:tr>
              <a:tr h="330617">
                <a:tc>
                  <a:txBody>
                    <a:bodyPr/>
                    <a:lstStyle/>
                    <a:p>
                      <a:r>
                        <a:rPr lang="en-US" sz="1400" dirty="0"/>
                        <a:t>Naive Bayes</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63.5%</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43.3%</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51.5%</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85.8%</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69%</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37%</a:t>
                      </a:r>
                      <a:endParaRPr lang="en-S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12</a:t>
            </a:fld>
            <a:endParaRPr lang="en-US" dirty="0"/>
          </a:p>
        </p:txBody>
      </p:sp>
      <p:pic>
        <p:nvPicPr>
          <p:cNvPr id="7" name="Picture 6">
            <a:extLst>
              <a:ext uri="{FF2B5EF4-FFF2-40B4-BE49-F238E27FC236}">
                <a16:creationId xmlns:a16="http://schemas.microsoft.com/office/drawing/2014/main" id="{CBEFEE96-11CA-43E0-B267-6B30DF187D92}"/>
              </a:ext>
            </a:extLst>
          </p:cNvPr>
          <p:cNvPicPr>
            <a:picLocks noChangeAspect="1"/>
          </p:cNvPicPr>
          <p:nvPr/>
        </p:nvPicPr>
        <p:blipFill>
          <a:blip r:embed="rId2"/>
          <a:stretch>
            <a:fillRect/>
          </a:stretch>
        </p:blipFill>
        <p:spPr>
          <a:xfrm>
            <a:off x="7870298" y="1583638"/>
            <a:ext cx="4196892" cy="1872747"/>
          </a:xfrm>
          <a:prstGeom prst="rect">
            <a:avLst/>
          </a:prstGeom>
        </p:spPr>
      </p:pic>
      <p:pic>
        <p:nvPicPr>
          <p:cNvPr id="8" name="Picture 7">
            <a:extLst>
              <a:ext uri="{FF2B5EF4-FFF2-40B4-BE49-F238E27FC236}">
                <a16:creationId xmlns:a16="http://schemas.microsoft.com/office/drawing/2014/main" id="{8855396A-B0AB-4C84-A640-514ADCA431AD}"/>
              </a:ext>
            </a:extLst>
          </p:cNvPr>
          <p:cNvPicPr>
            <a:picLocks noChangeAspect="1"/>
          </p:cNvPicPr>
          <p:nvPr/>
        </p:nvPicPr>
        <p:blipFill>
          <a:blip r:embed="rId3"/>
          <a:stretch>
            <a:fillRect/>
          </a:stretch>
        </p:blipFill>
        <p:spPr>
          <a:xfrm>
            <a:off x="7870297" y="3686824"/>
            <a:ext cx="4196893" cy="1784708"/>
          </a:xfrm>
          <a:prstGeom prst="rect">
            <a:avLst/>
          </a:prstGeom>
        </p:spPr>
      </p:pic>
      <p:sp>
        <p:nvSpPr>
          <p:cNvPr id="3" name="Rectangle 2">
            <a:extLst>
              <a:ext uri="{FF2B5EF4-FFF2-40B4-BE49-F238E27FC236}">
                <a16:creationId xmlns:a16="http://schemas.microsoft.com/office/drawing/2014/main" id="{375D3DB7-9E97-40A9-9B8A-F2F16805916C}"/>
              </a:ext>
            </a:extLst>
          </p:cNvPr>
          <p:cNvSpPr/>
          <p:nvPr/>
        </p:nvSpPr>
        <p:spPr>
          <a:xfrm>
            <a:off x="124810" y="5564861"/>
            <a:ext cx="11214100" cy="1077218"/>
          </a:xfrm>
          <a:prstGeom prst="rect">
            <a:avLst/>
          </a:prstGeom>
        </p:spPr>
        <p:txBody>
          <a:bodyPr wrap="square">
            <a:spAutoFit/>
          </a:bodyPr>
          <a:lstStyle/>
          <a:p>
            <a:pPr>
              <a:buFont typeface="Wingdings" panose="05000000000000000000" pitchFamily="2" charset="2"/>
              <a:buChar char="Ø"/>
            </a:pPr>
            <a:r>
              <a:rPr lang="en-US" sz="1600" dirty="0">
                <a:solidFill>
                  <a:schemeClr val="bg1"/>
                </a:solidFill>
              </a:rPr>
              <a:t> As we can observe, Extreme Gradient Boosting classification model performed best among all on testing data on all performance parameters.</a:t>
            </a:r>
            <a:endParaRPr lang="en-SI" sz="1600" dirty="0">
              <a:solidFill>
                <a:schemeClr val="bg1"/>
              </a:solidFill>
            </a:endParaRPr>
          </a:p>
          <a:p>
            <a:pPr>
              <a:buFont typeface="Wingdings" panose="05000000000000000000" pitchFamily="2" charset="2"/>
              <a:buChar char="Ø"/>
            </a:pPr>
            <a:r>
              <a:rPr lang="en-US" sz="1600" dirty="0">
                <a:solidFill>
                  <a:schemeClr val="bg1"/>
                </a:solidFill>
              </a:rPr>
              <a:t> Also Decision tree classification model performed better and as far as visualization and easiness to understand are concerned, Decision tree is preferred compared to Extreme Gradient Boosting. </a:t>
            </a:r>
            <a:endParaRPr lang="en-SI" sz="1600" dirty="0">
              <a:solidFill>
                <a:schemeClr val="bg1"/>
              </a:solidFill>
            </a:endParaRPr>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latin typeface="+mn-lt"/>
              </a:rPr>
              <a:t>Conclusion</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236682" y="3898489"/>
            <a:ext cx="11214100" cy="2289896"/>
          </a:xfrm>
        </p:spPr>
        <p:txBody>
          <a:bodyPr/>
          <a:lstStyle/>
          <a:p>
            <a:pPr marL="285750" lvl="0" indent="-285750">
              <a:buFont typeface="Wingdings" panose="05000000000000000000" pitchFamily="2" charset="2"/>
              <a:buChar char="Ø"/>
            </a:pPr>
            <a:r>
              <a:rPr lang="en-US" sz="1600" dirty="0"/>
              <a:t>In this project, the RFM model is implemented for online retail data set to analyze customer segmentation. Also, clusters are evaluated using Elbow method and Silhouette method for K-Means clustering algorithm with different number of clusters. Based on that customer base is divided into three groups- Can’t loose, Loyal or potential and Likely to churn.</a:t>
            </a:r>
            <a:endParaRPr lang="en-SI" sz="1600" dirty="0"/>
          </a:p>
          <a:p>
            <a:pPr marL="285750" lvl="0" indent="-285750">
              <a:buFont typeface="Wingdings" panose="05000000000000000000" pitchFamily="2" charset="2"/>
              <a:buChar char="Ø"/>
            </a:pPr>
            <a:r>
              <a:rPr lang="en-US" sz="1600" dirty="0"/>
              <a:t>This work also has shed some light on the performance of popular machine learning techniques for the churning prediction problem. The classification models are first trained on online retail dataset using k-Fold cross-validation and grid search to get the stable accuracy and then tested on different dataset having more number of records than training dataset and found that Extreme Gradient Boosting classification model performed best compared to other models on testing data on all performance parameters, thereby supporting the advantage of the application of boosting technique in classification problem.</a:t>
            </a:r>
            <a:endParaRPr lang="en-SI" sz="1600" dirty="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FA36BF-8CBF-4091-8C95-856BF9948E7A}"/>
              </a:ext>
            </a:extLst>
          </p:cNvPr>
          <p:cNvSpPr>
            <a:spLocks noGrp="1"/>
          </p:cNvSpPr>
          <p:nvPr>
            <p:ph type="title"/>
          </p:nvPr>
        </p:nvSpPr>
        <p:spPr/>
        <p:txBody>
          <a:bodyPr/>
          <a:lstStyle/>
          <a:p>
            <a:r>
              <a:rPr lang="en-US" dirty="0">
                <a:latin typeface="+mn-lt"/>
              </a:rPr>
              <a:t>Introduction</a:t>
            </a:r>
            <a:endParaRPr lang="en-SI" dirty="0">
              <a:latin typeface="+mn-lt"/>
            </a:endParaRPr>
          </a:p>
        </p:txBody>
      </p:sp>
      <p:sp>
        <p:nvSpPr>
          <p:cNvPr id="3" name="Slide Number Placeholder 2">
            <a:extLst>
              <a:ext uri="{FF2B5EF4-FFF2-40B4-BE49-F238E27FC236}">
                <a16:creationId xmlns:a16="http://schemas.microsoft.com/office/drawing/2014/main" id="{49D9D852-9DFD-4B4E-9EBD-668071F6E2B2}"/>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6" name="Content Placeholder 5">
            <a:extLst>
              <a:ext uri="{FF2B5EF4-FFF2-40B4-BE49-F238E27FC236}">
                <a16:creationId xmlns:a16="http://schemas.microsoft.com/office/drawing/2014/main" id="{72C04454-355B-4874-B696-5424902B2C1E}"/>
              </a:ext>
            </a:extLst>
          </p:cNvPr>
          <p:cNvSpPr>
            <a:spLocks noGrp="1"/>
          </p:cNvSpPr>
          <p:nvPr>
            <p:ph idx="1"/>
          </p:nvPr>
        </p:nvSpPr>
        <p:spPr>
          <a:xfrm>
            <a:off x="240165" y="1531775"/>
            <a:ext cx="11215235" cy="4783299"/>
          </a:xfrm>
        </p:spPr>
        <p:txBody>
          <a:bodyPr/>
          <a:lstStyle/>
          <a:p>
            <a:pPr>
              <a:buFont typeface="Wingdings" panose="05000000000000000000" pitchFamily="2" charset="2"/>
              <a:buChar char="Ø"/>
            </a:pPr>
            <a:r>
              <a:rPr lang="en-US" sz="1800" dirty="0"/>
              <a:t> </a:t>
            </a:r>
            <a:r>
              <a:rPr lang="en-US" sz="1800" dirty="0">
                <a:highlight>
                  <a:srgbClr val="0C75AC"/>
                </a:highlight>
              </a:rPr>
              <a:t>Retail industry accounts for over 10 % of the country’s Gross Domestic Product (GDP) and around 8 % of     the employment. India is the world’s fifth-largest global destination in the retail space.</a:t>
            </a:r>
          </a:p>
          <a:p>
            <a:pPr>
              <a:buFont typeface="Wingdings" panose="05000000000000000000" pitchFamily="2" charset="2"/>
              <a:buChar char="Ø"/>
            </a:pPr>
            <a:r>
              <a:rPr lang="en-US" sz="1800" dirty="0">
                <a:highlight>
                  <a:srgbClr val="0C75AC"/>
                </a:highlight>
              </a:rPr>
              <a:t> Online retail sales are forecasted to grow at the rate of 31% year-on-year to reach US$ 32.70 billion in 2018. Revenue generated from online retail is projected to grow to US$ 60 billion by 2020.</a:t>
            </a:r>
          </a:p>
          <a:p>
            <a:pPr>
              <a:buFont typeface="Wingdings" panose="05000000000000000000" pitchFamily="2" charset="2"/>
              <a:buChar char="Ø"/>
            </a:pPr>
            <a:r>
              <a:rPr lang="en-US" sz="1800" dirty="0"/>
              <a:t> </a:t>
            </a:r>
            <a:r>
              <a:rPr lang="en-US" sz="1800" dirty="0">
                <a:highlight>
                  <a:srgbClr val="1B6872"/>
                </a:highlight>
              </a:rPr>
              <a:t>Customer segmentation is the process of dividing the customer base into different groups based on various customer attributes, with a focus of understanding the customer base.</a:t>
            </a:r>
          </a:p>
          <a:p>
            <a:pPr>
              <a:buFont typeface="Wingdings" panose="05000000000000000000" pitchFamily="2" charset="2"/>
              <a:buChar char="Ø"/>
            </a:pPr>
            <a:r>
              <a:rPr lang="en-US" sz="1800" dirty="0">
                <a:highlight>
                  <a:srgbClr val="1B6872"/>
                </a:highlight>
              </a:rPr>
              <a:t> RFM is a data-driven customer segmentation technique that allows marketers to take tactical decisions. It empowers marketers to quickly identify and segment customers into homogeneous groups and target them with differentiated and personalized marketing strategies. This in turn improves customer engagement and retention.</a:t>
            </a:r>
          </a:p>
          <a:p>
            <a:pPr>
              <a:buFont typeface="Wingdings" panose="05000000000000000000" pitchFamily="2" charset="2"/>
              <a:buChar char="Ø"/>
            </a:pPr>
            <a:r>
              <a:rPr lang="en-US" sz="1800" dirty="0"/>
              <a:t> </a:t>
            </a:r>
            <a:r>
              <a:rPr lang="en-US" sz="1800" dirty="0">
                <a:highlight>
                  <a:srgbClr val="002136"/>
                </a:highlight>
              </a:rPr>
              <a:t>In the dynamic market environment, churning could be the result of low-level customer satisfaction, aggressive competitive strategies, new products, regulations, etc. Churn models aim to identify early churn signals and recognize customers with an increased likelihood to leave voluntarily.</a:t>
            </a:r>
          </a:p>
          <a:p>
            <a:pPr>
              <a:buFont typeface="Wingdings" panose="05000000000000000000" pitchFamily="2" charset="2"/>
              <a:buChar char="Ø"/>
            </a:pPr>
            <a:r>
              <a:rPr lang="en-US" sz="1800" dirty="0">
                <a:highlight>
                  <a:srgbClr val="002136"/>
                </a:highlight>
              </a:rPr>
              <a:t> Several, popular in research community machine learning algorithms have been proposed in order to tackle the churning prediction problem out of which six of them used in this project are - Naive Bayes, Logistic Regression, Support Vector Machine, Decision Tree, Random Forest, Extreme Gradient Boosting.</a:t>
            </a:r>
            <a:endParaRPr lang="en-SI" sz="1800" dirty="0">
              <a:highlight>
                <a:srgbClr val="002136"/>
              </a:highlight>
            </a:endParaRPr>
          </a:p>
        </p:txBody>
      </p:sp>
    </p:spTree>
    <p:extLst>
      <p:ext uri="{BB962C8B-B14F-4D97-AF65-F5344CB8AC3E}">
        <p14:creationId xmlns:p14="http://schemas.microsoft.com/office/powerpoint/2010/main" val="2203687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01955B-C6C3-4741-845C-08B0A60C39DC}"/>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5" name="Subtitle 2">
            <a:extLst>
              <a:ext uri="{FF2B5EF4-FFF2-40B4-BE49-F238E27FC236}">
                <a16:creationId xmlns:a16="http://schemas.microsoft.com/office/drawing/2014/main" id="{A3F1DE59-108A-4197-8EA6-4F59710360D9}"/>
              </a:ext>
            </a:extLst>
          </p:cNvPr>
          <p:cNvSpPr txBox="1">
            <a:spLocks/>
          </p:cNvSpPr>
          <p:nvPr/>
        </p:nvSpPr>
        <p:spPr>
          <a:xfrm>
            <a:off x="239961" y="4796305"/>
            <a:ext cx="9984695" cy="197261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u="sng" dirty="0">
                <a:ea typeface="Cambria" panose="02040503050406030204" pitchFamily="18" charset="0"/>
                <a:cs typeface="Calibri" panose="020F0502020204030204" pitchFamily="34" charset="0"/>
              </a:rPr>
              <a:t>Problem statement</a:t>
            </a:r>
            <a:endParaRPr lang="en-US" sz="2000" u="sng" dirty="0">
              <a:ea typeface="Cambria" panose="02040503050406030204" pitchFamily="18" charset="0"/>
              <a:cs typeface="Calibri" panose="020F0502020204030204" pitchFamily="34" charset="0"/>
            </a:endParaRPr>
          </a:p>
          <a:p>
            <a:r>
              <a:rPr lang="en-US" sz="1800" dirty="0">
                <a:ea typeface="Cambria" panose="02040503050406030204" pitchFamily="18" charset="0"/>
                <a:cs typeface="Calibri" panose="020F0502020204030204" pitchFamily="34" charset="0"/>
              </a:rPr>
              <a:t>To identify and analyze different group of customers using online retail store data based on RFM values, to find out customers which are likely to churn and build customer churn prediction model which can be used in future to identify customers which are likely to churn based their transactions history.</a:t>
            </a:r>
          </a:p>
        </p:txBody>
      </p:sp>
      <p:sp>
        <p:nvSpPr>
          <p:cNvPr id="7" name="Subtitle 2">
            <a:extLst>
              <a:ext uri="{FF2B5EF4-FFF2-40B4-BE49-F238E27FC236}">
                <a16:creationId xmlns:a16="http://schemas.microsoft.com/office/drawing/2014/main" id="{4EB9AC98-CC16-4BD2-A0D7-035BF5233ADF}"/>
              </a:ext>
            </a:extLst>
          </p:cNvPr>
          <p:cNvSpPr txBox="1">
            <a:spLocks/>
          </p:cNvSpPr>
          <p:nvPr/>
        </p:nvSpPr>
        <p:spPr>
          <a:xfrm>
            <a:off x="239961" y="1075389"/>
            <a:ext cx="9125712" cy="337191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u="sng" dirty="0">
                <a:ea typeface="Cambria" panose="02040503050406030204" pitchFamily="18" charset="0"/>
                <a:cs typeface="Calibri" panose="020F0502020204030204" pitchFamily="34" charset="0"/>
              </a:rPr>
              <a:t>Objectives</a:t>
            </a:r>
          </a:p>
          <a:p>
            <a:pPr marL="342900" indent="-342900">
              <a:buFont typeface="Wingdings" panose="05000000000000000000" pitchFamily="2" charset="2"/>
              <a:buChar char="Ø"/>
            </a:pPr>
            <a:r>
              <a:rPr lang="en-US" sz="1800" dirty="0"/>
              <a:t>To apply k-means clustering on the online retail store data for RFM based-customer segmentation and analyze these customer groups. </a:t>
            </a:r>
          </a:p>
          <a:p>
            <a:pPr marL="342900" indent="-342900">
              <a:buFont typeface="Wingdings" panose="05000000000000000000" pitchFamily="2" charset="2"/>
              <a:buChar char="Ø"/>
            </a:pPr>
            <a:r>
              <a:rPr lang="en-US" sz="1800" dirty="0"/>
              <a:t>To identify customers which are likely to churn and considering that variable as target variable, and build Customer churn prediction model which can be used in future to identify customers which are likely to churn based on their transactions history.</a:t>
            </a:r>
          </a:p>
          <a:p>
            <a:pPr marL="342900" indent="-342900">
              <a:buFont typeface="Wingdings" panose="05000000000000000000" pitchFamily="2" charset="2"/>
              <a:buChar char="Ø"/>
            </a:pPr>
            <a:r>
              <a:rPr lang="en-US" sz="1800" dirty="0"/>
              <a:t>To compare different classification models and identify             best one.</a:t>
            </a:r>
          </a:p>
          <a:p>
            <a:pPr marL="342900" indent="-342900">
              <a:buFont typeface="Wingdings" panose="05000000000000000000" pitchFamily="2" charset="2"/>
              <a:buChar char="Ø"/>
            </a:pPr>
            <a:endParaRPr lang="en-US" sz="2000" u="sng" dirty="0">
              <a:ea typeface="Cambria" panose="02040503050406030204" pitchFamily="18" charset="0"/>
              <a:cs typeface="Calibri" panose="020F0502020204030204" pitchFamily="34" charset="0"/>
            </a:endParaRPr>
          </a:p>
          <a:p>
            <a:endParaRPr lang="en-US" dirty="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2633292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4E6D5E-6BDB-4654-B107-E80A418668E0}"/>
              </a:ext>
            </a:extLst>
          </p:cNvPr>
          <p:cNvSpPr>
            <a:spLocks noGrp="1"/>
          </p:cNvSpPr>
          <p:nvPr>
            <p:ph type="title"/>
          </p:nvPr>
        </p:nvSpPr>
        <p:spPr/>
        <p:txBody>
          <a:bodyPr/>
          <a:lstStyle/>
          <a:p>
            <a:r>
              <a:rPr lang="en-US" dirty="0">
                <a:latin typeface="+mn-lt"/>
              </a:rPr>
              <a:t>Literature review</a:t>
            </a:r>
            <a:endParaRPr lang="en-SI" dirty="0">
              <a:latin typeface="+mn-lt"/>
            </a:endParaRPr>
          </a:p>
        </p:txBody>
      </p:sp>
      <p:sp>
        <p:nvSpPr>
          <p:cNvPr id="3" name="Slide Number Placeholder 2">
            <a:extLst>
              <a:ext uri="{FF2B5EF4-FFF2-40B4-BE49-F238E27FC236}">
                <a16:creationId xmlns:a16="http://schemas.microsoft.com/office/drawing/2014/main" id="{73F5C96E-F6B4-42F0-A8B3-5B681EC62938}"/>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6" name="Content Placeholder 5">
            <a:extLst>
              <a:ext uri="{FF2B5EF4-FFF2-40B4-BE49-F238E27FC236}">
                <a16:creationId xmlns:a16="http://schemas.microsoft.com/office/drawing/2014/main" id="{137FB1BC-94C1-4AB3-BD24-7A49320941B7}"/>
              </a:ext>
            </a:extLst>
          </p:cNvPr>
          <p:cNvSpPr>
            <a:spLocks noGrp="1"/>
          </p:cNvSpPr>
          <p:nvPr>
            <p:ph idx="1"/>
          </p:nvPr>
        </p:nvSpPr>
        <p:spPr>
          <a:xfrm>
            <a:off x="240165" y="1643189"/>
            <a:ext cx="11215235" cy="4671886"/>
          </a:xfrm>
        </p:spPr>
        <p:txBody>
          <a:bodyPr>
            <a:normAutofit/>
          </a:bodyPr>
          <a:lstStyle/>
          <a:p>
            <a:pPr>
              <a:buFont typeface="Wingdings" panose="05000000000000000000" pitchFamily="2" charset="2"/>
              <a:buChar char="Ø"/>
            </a:pPr>
            <a:r>
              <a:rPr lang="en-US" sz="1800" dirty="0"/>
              <a:t> Daqing Chen, Sai Laing </a:t>
            </a:r>
            <a:r>
              <a:rPr lang="en-US" sz="1800" dirty="0" err="1"/>
              <a:t>Sain</a:t>
            </a:r>
            <a:r>
              <a:rPr lang="en-US" sz="1800" dirty="0"/>
              <a:t>, </a:t>
            </a:r>
            <a:r>
              <a:rPr lang="en-US" sz="1800" dirty="0" err="1"/>
              <a:t>Kun</a:t>
            </a:r>
            <a:r>
              <a:rPr lang="en-US" sz="1800" dirty="0"/>
              <a:t> Guo in (2012) presented case study to demonstrate how customer-centric business intelligence for online retailers can be created by forming distinct customer groups to help the business better understand its customer in terms of their profitability. Distinct groups were formed (i.e. customer segmentation) using the k -means clustering algorithm and decision tree induction, on the basis of the Recency, Frequency, and Monetary values.</a:t>
            </a:r>
          </a:p>
          <a:p>
            <a:pPr>
              <a:buFont typeface="Wingdings" panose="05000000000000000000" pitchFamily="2" charset="2"/>
              <a:buChar char="Ø"/>
            </a:pPr>
            <a:r>
              <a:rPr lang="en-US" sz="1800" dirty="0"/>
              <a:t> </a:t>
            </a:r>
            <a:r>
              <a:rPr lang="en-US" sz="1800" dirty="0" err="1"/>
              <a:t>Vafeiadis</a:t>
            </a:r>
            <a:r>
              <a:rPr lang="en-US" sz="1800" dirty="0"/>
              <a:t>, K.I. </a:t>
            </a:r>
            <a:r>
              <a:rPr lang="en-US" sz="1800" dirty="0" err="1"/>
              <a:t>Diamantaras</a:t>
            </a:r>
            <a:r>
              <a:rPr lang="en-US" sz="1800" dirty="0"/>
              <a:t>, G. </a:t>
            </a:r>
            <a:r>
              <a:rPr lang="en-US" sz="1800" dirty="0" err="1"/>
              <a:t>Sarigiannidis</a:t>
            </a:r>
            <a:r>
              <a:rPr lang="en-US" sz="1800" dirty="0"/>
              <a:t>, </a:t>
            </a:r>
            <a:r>
              <a:rPr lang="en-US" sz="1800" dirty="0" err="1"/>
              <a:t>K.Ch</a:t>
            </a:r>
            <a:r>
              <a:rPr lang="en-US" sz="1800" dirty="0"/>
              <a:t>. </a:t>
            </a:r>
            <a:r>
              <a:rPr lang="en-US" sz="1800" dirty="0" err="1"/>
              <a:t>Chatzisavvas</a:t>
            </a:r>
            <a:r>
              <a:rPr lang="en-US" sz="1800" dirty="0"/>
              <a:t> in (2015) presented a comparative study on the machine learning methods applied to the challenging problem of customer churning prediction in the telecommunications industry. Different algorithms used were Naïve Bayes, Logistic Regression, Decision tree, Support Vector Machine, AdaBoost and found that best classifier was the SVM-POLY with AdaBoost with accuracy of almost 97%.</a:t>
            </a:r>
          </a:p>
          <a:p>
            <a:pPr>
              <a:buFont typeface="Wingdings" panose="05000000000000000000" pitchFamily="2" charset="2"/>
              <a:buChar char="Ø"/>
            </a:pPr>
            <a:r>
              <a:rPr lang="en-US" sz="1800" dirty="0"/>
              <a:t> Annapurna, </a:t>
            </a:r>
            <a:r>
              <a:rPr lang="en-US" sz="1800" dirty="0" err="1"/>
              <a:t>Deepshika</a:t>
            </a:r>
            <a:r>
              <a:rPr lang="en-US" sz="1800" dirty="0"/>
              <a:t>, </a:t>
            </a:r>
            <a:r>
              <a:rPr lang="en-US" sz="1800" dirty="0" err="1"/>
              <a:t>Shantam</a:t>
            </a:r>
            <a:r>
              <a:rPr lang="en-US" sz="1800" dirty="0"/>
              <a:t>, Savita, Samarth and Yogesh in (2017) performed a comparative analysis of algorithms in predicting customer churn for a retail business. Different algorithms used for predicting churn were Random forest, Support vector machines and Extreme gradient boosting and found that Extreme gradient boosting performed better compared to other two.</a:t>
            </a:r>
            <a:endParaRPr lang="en-SI" sz="1800" dirty="0"/>
          </a:p>
        </p:txBody>
      </p:sp>
    </p:spTree>
    <p:extLst>
      <p:ext uri="{BB962C8B-B14F-4D97-AF65-F5344CB8AC3E}">
        <p14:creationId xmlns:p14="http://schemas.microsoft.com/office/powerpoint/2010/main" val="3550136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4E6D5E-6BDB-4654-B107-E80A418668E0}"/>
              </a:ext>
            </a:extLst>
          </p:cNvPr>
          <p:cNvSpPr>
            <a:spLocks noGrp="1"/>
          </p:cNvSpPr>
          <p:nvPr>
            <p:ph type="title"/>
          </p:nvPr>
        </p:nvSpPr>
        <p:spPr/>
        <p:txBody>
          <a:bodyPr/>
          <a:lstStyle/>
          <a:p>
            <a:r>
              <a:rPr lang="en-US" dirty="0">
                <a:latin typeface="+mn-lt"/>
              </a:rPr>
              <a:t>Literature review</a:t>
            </a:r>
            <a:endParaRPr lang="en-SI" dirty="0">
              <a:latin typeface="+mn-lt"/>
            </a:endParaRPr>
          </a:p>
        </p:txBody>
      </p:sp>
      <p:sp>
        <p:nvSpPr>
          <p:cNvPr id="3" name="Slide Number Placeholder 2">
            <a:extLst>
              <a:ext uri="{FF2B5EF4-FFF2-40B4-BE49-F238E27FC236}">
                <a16:creationId xmlns:a16="http://schemas.microsoft.com/office/drawing/2014/main" id="{73F5C96E-F6B4-42F0-A8B3-5B681EC62938}"/>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6" name="Content Placeholder 5">
            <a:extLst>
              <a:ext uri="{FF2B5EF4-FFF2-40B4-BE49-F238E27FC236}">
                <a16:creationId xmlns:a16="http://schemas.microsoft.com/office/drawing/2014/main" id="{137FB1BC-94C1-4AB3-BD24-7A49320941B7}"/>
              </a:ext>
            </a:extLst>
          </p:cNvPr>
          <p:cNvSpPr>
            <a:spLocks noGrp="1"/>
          </p:cNvSpPr>
          <p:nvPr>
            <p:ph idx="1"/>
          </p:nvPr>
        </p:nvSpPr>
        <p:spPr>
          <a:xfrm>
            <a:off x="240165" y="1643189"/>
            <a:ext cx="11215235" cy="4671886"/>
          </a:xfrm>
        </p:spPr>
        <p:txBody>
          <a:bodyPr>
            <a:normAutofit/>
          </a:bodyPr>
          <a:lstStyle/>
          <a:p>
            <a:pPr>
              <a:buFont typeface="Wingdings" panose="05000000000000000000" pitchFamily="2" charset="2"/>
              <a:buChar char="Ø"/>
            </a:pPr>
            <a:r>
              <a:rPr lang="en-US" sz="1800" dirty="0"/>
              <a:t> </a:t>
            </a:r>
            <a:r>
              <a:rPr lang="en-US" sz="1800" dirty="0" err="1"/>
              <a:t>Sabbir</a:t>
            </a:r>
            <a:r>
              <a:rPr lang="en-US" sz="1800" dirty="0"/>
              <a:t>, Shyla and Sadia in (2019)7 done comparative study among agglomerative, k-means and advanced version of k-means clustering algorithm which are carried out for RFM based market segmentation approach on online retail data set. They found that the advanced k-means reduces the total running time by 27.8% and 97.8% compared to standard k-means and agglomerative clustering, respectively and performs better than standard k-means in respect of clustering quality and speed.</a:t>
            </a:r>
          </a:p>
          <a:p>
            <a:pPr>
              <a:buFont typeface="Wingdings" panose="05000000000000000000" pitchFamily="2" charset="2"/>
              <a:buChar char="Ø"/>
            </a:pPr>
            <a:r>
              <a:rPr lang="en-US" sz="1800" dirty="0"/>
              <a:t> Mohamad Abdul Kadir and Adrian </a:t>
            </a:r>
            <a:r>
              <a:rPr lang="en-US" sz="1800" dirty="0" err="1"/>
              <a:t>Achyar</a:t>
            </a:r>
            <a:r>
              <a:rPr lang="en-US" sz="1800" dirty="0"/>
              <a:t> in (2019)8 performed RFM based k-means clustering on customer purchase data of Bukku.id (E-commerce company) to identify customer behavior and divided the customer base into three clusters. Then each cluster was analyzed and suggested marketing strategies for each group of customers.</a:t>
            </a:r>
          </a:p>
          <a:p>
            <a:pPr>
              <a:buFont typeface="Wingdings" panose="05000000000000000000" pitchFamily="2" charset="2"/>
              <a:buChar char="Ø"/>
            </a:pPr>
            <a:r>
              <a:rPr lang="en-US" sz="1800" dirty="0"/>
              <a:t> Firoz Hasan and </a:t>
            </a:r>
            <a:r>
              <a:rPr lang="en-US" sz="1800" dirty="0" err="1"/>
              <a:t>Jueal</a:t>
            </a:r>
            <a:r>
              <a:rPr lang="en-US" sz="1800" dirty="0"/>
              <a:t> Mila in (2019)9 proposed two recommendation rules on sparse data, the first one was based on association rules which helps in finding out the frequent pattern of items or products and another was based on k-means clustering method to categorize customers based on purchase behavior and demographic data.</a:t>
            </a:r>
          </a:p>
          <a:p>
            <a:pPr>
              <a:buFont typeface="Wingdings" panose="05000000000000000000" pitchFamily="2" charset="2"/>
              <a:buChar char="Ø"/>
            </a:pPr>
            <a:r>
              <a:rPr lang="en-US" sz="1800" dirty="0"/>
              <a:t> </a:t>
            </a:r>
            <a:r>
              <a:rPr lang="en-US" sz="1800" dirty="0" err="1"/>
              <a:t>Anitha</a:t>
            </a:r>
            <a:r>
              <a:rPr lang="en-US" sz="1800" dirty="0"/>
              <a:t> and Malini in (2019)10 implemented RFM based customer segmentation using k-means clustering algorithm. Then clusters were evaluated using Silhouette Analysis for K-Means clustering algorithm with different number of clusters.</a:t>
            </a:r>
            <a:endParaRPr lang="en-SI" sz="1800" dirty="0"/>
          </a:p>
        </p:txBody>
      </p:sp>
    </p:spTree>
    <p:extLst>
      <p:ext uri="{BB962C8B-B14F-4D97-AF65-F5344CB8AC3E}">
        <p14:creationId xmlns:p14="http://schemas.microsoft.com/office/powerpoint/2010/main" val="1995691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01955B-C6C3-4741-845C-08B0A60C39DC}"/>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7" name="Subtitle 2">
            <a:extLst>
              <a:ext uri="{FF2B5EF4-FFF2-40B4-BE49-F238E27FC236}">
                <a16:creationId xmlns:a16="http://schemas.microsoft.com/office/drawing/2014/main" id="{4FEC43F9-CF12-4868-A323-108E1D8C51AA}"/>
              </a:ext>
            </a:extLst>
          </p:cNvPr>
          <p:cNvSpPr txBox="1">
            <a:spLocks/>
          </p:cNvSpPr>
          <p:nvPr/>
        </p:nvSpPr>
        <p:spPr>
          <a:xfrm>
            <a:off x="168379" y="1137735"/>
            <a:ext cx="8573840" cy="493055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u="sng" dirty="0"/>
              <a:t>Research Methodology</a:t>
            </a:r>
            <a:endParaRPr lang="en-US" sz="2000" b="1" u="sng" dirty="0">
              <a:solidFill>
                <a:schemeClr val="tx1"/>
              </a:solidFill>
              <a:ea typeface="Cambria" panose="02040503050406030204" pitchFamily="18" charset="0"/>
              <a:cs typeface="Calibri" panose="020F0502020204030204" pitchFamily="34" charset="0"/>
            </a:endParaRPr>
          </a:p>
          <a:p>
            <a:pPr marL="342900" indent="-342900">
              <a:buFont typeface="Wingdings" panose="05000000000000000000" pitchFamily="2" charset="2"/>
              <a:buChar char="Ø"/>
            </a:pPr>
            <a:r>
              <a:rPr lang="en-IN" dirty="0"/>
              <a:t>Problem statement</a:t>
            </a:r>
          </a:p>
          <a:p>
            <a:pPr marL="342900" indent="-342900">
              <a:buFont typeface="Wingdings" panose="05000000000000000000" pitchFamily="2" charset="2"/>
              <a:buChar char="Ø"/>
            </a:pPr>
            <a:r>
              <a:rPr lang="en-US" dirty="0"/>
              <a:t>Data pre-processing of training data</a:t>
            </a:r>
          </a:p>
          <a:p>
            <a:pPr marL="342900" indent="-342900">
              <a:buFont typeface="Wingdings" panose="05000000000000000000" pitchFamily="2" charset="2"/>
              <a:buChar char="Ø"/>
            </a:pPr>
            <a:r>
              <a:rPr lang="en-IN" dirty="0"/>
              <a:t>Exploratory Data Analysis</a:t>
            </a:r>
          </a:p>
          <a:p>
            <a:pPr marL="342900" indent="-342900">
              <a:buFont typeface="Wingdings" panose="05000000000000000000" pitchFamily="2" charset="2"/>
              <a:buChar char="Ø"/>
            </a:pPr>
            <a:r>
              <a:rPr lang="en-IN" dirty="0"/>
              <a:t>RFM analysis</a:t>
            </a:r>
          </a:p>
          <a:p>
            <a:pPr marL="342900" indent="-342900">
              <a:buFont typeface="Wingdings" panose="05000000000000000000" pitchFamily="2" charset="2"/>
              <a:buChar char="Ø"/>
            </a:pPr>
            <a:r>
              <a:rPr lang="en-IN" dirty="0"/>
              <a:t>RFM- based Customer segmentation model building using k-means clustering</a:t>
            </a:r>
          </a:p>
          <a:p>
            <a:pPr marL="342900" indent="-342900">
              <a:buFont typeface="Wingdings" panose="05000000000000000000" pitchFamily="2" charset="2"/>
              <a:buChar char="Ø"/>
            </a:pPr>
            <a:r>
              <a:rPr lang="en-IN" dirty="0"/>
              <a:t>Cluster analysis to identify customers which are likely to churn</a:t>
            </a:r>
          </a:p>
          <a:p>
            <a:pPr marL="342900" indent="-342900">
              <a:buFont typeface="Wingdings" panose="05000000000000000000" pitchFamily="2" charset="2"/>
              <a:buChar char="Ø"/>
            </a:pPr>
            <a:r>
              <a:rPr lang="en-IN" dirty="0"/>
              <a:t>Customer churn prediction model building with standardized RFM values as predictors and churn(yes/no) as target variable </a:t>
            </a:r>
          </a:p>
          <a:p>
            <a:pPr marL="342900" indent="-342900">
              <a:buFont typeface="Wingdings" panose="05000000000000000000" pitchFamily="2" charset="2"/>
              <a:buChar char="Ø"/>
            </a:pPr>
            <a:r>
              <a:rPr lang="en-IN" dirty="0"/>
              <a:t>Customer churn prediction model testing based on various performance parameters</a:t>
            </a:r>
          </a:p>
          <a:p>
            <a:pPr marL="342900" indent="-342900">
              <a:buFont typeface="Wingdings" panose="05000000000000000000" pitchFamily="2" charset="2"/>
              <a:buChar char="Ø"/>
            </a:pPr>
            <a:r>
              <a:rPr lang="en-IN" dirty="0"/>
              <a:t>Identifying best classification model </a:t>
            </a:r>
            <a:endParaRPr lang="en-US" b="1" dirty="0">
              <a:solidFill>
                <a:schemeClr val="tx1"/>
              </a:solidFill>
              <a:ea typeface="Cambria" panose="02040503050406030204" pitchFamily="18" charset="0"/>
              <a:cs typeface="Calibri" panose="020F0502020204030204" pitchFamily="34" charset="0"/>
            </a:endParaRPr>
          </a:p>
          <a:p>
            <a:endParaRPr lang="en-IN" sz="2000" b="1" dirty="0"/>
          </a:p>
        </p:txBody>
      </p:sp>
    </p:spTree>
    <p:extLst>
      <p:ext uri="{BB962C8B-B14F-4D97-AF65-F5344CB8AC3E}">
        <p14:creationId xmlns:p14="http://schemas.microsoft.com/office/powerpoint/2010/main" val="3875686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9FAF9A-3701-42BB-90CC-858F06847C54}"/>
              </a:ext>
            </a:extLst>
          </p:cNvPr>
          <p:cNvSpPr>
            <a:spLocks noGrp="1"/>
          </p:cNvSpPr>
          <p:nvPr>
            <p:ph type="title"/>
          </p:nvPr>
        </p:nvSpPr>
        <p:spPr>
          <a:xfrm>
            <a:off x="444500" y="542925"/>
            <a:ext cx="11214100" cy="978729"/>
          </a:xfrm>
        </p:spPr>
        <p:txBody>
          <a:bodyPr/>
          <a:lstStyle/>
          <a:p>
            <a:r>
              <a:rPr lang="en-IN" dirty="0">
                <a:ea typeface="Cambria" panose="02040503050406030204" pitchFamily="18" charset="0"/>
                <a:cs typeface="Calibri" panose="020F0502020204030204" pitchFamily="34" charset="0"/>
              </a:rPr>
              <a:t>Data description</a:t>
            </a:r>
            <a:br>
              <a:rPr lang="en-IN" dirty="0">
                <a:ea typeface="Cambria" panose="02040503050406030204" pitchFamily="18" charset="0"/>
                <a:cs typeface="Calibri" panose="020F0502020204030204" pitchFamily="34" charset="0"/>
              </a:rPr>
            </a:br>
            <a:endParaRPr lang="en-SI" dirty="0"/>
          </a:p>
        </p:txBody>
      </p:sp>
      <p:sp>
        <p:nvSpPr>
          <p:cNvPr id="3" name="Slide Number Placeholder 2">
            <a:extLst>
              <a:ext uri="{FF2B5EF4-FFF2-40B4-BE49-F238E27FC236}">
                <a16:creationId xmlns:a16="http://schemas.microsoft.com/office/drawing/2014/main" id="{1001955B-C6C3-4741-845C-08B0A60C39DC}"/>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6" name="Subtitle 2">
            <a:extLst>
              <a:ext uri="{FF2B5EF4-FFF2-40B4-BE49-F238E27FC236}">
                <a16:creationId xmlns:a16="http://schemas.microsoft.com/office/drawing/2014/main" id="{DC2DF8A5-AB91-4FC3-9C8B-7350A31FDD6D}"/>
              </a:ext>
            </a:extLst>
          </p:cNvPr>
          <p:cNvSpPr txBox="1">
            <a:spLocks/>
          </p:cNvSpPr>
          <p:nvPr/>
        </p:nvSpPr>
        <p:spPr>
          <a:xfrm>
            <a:off x="138545" y="1221077"/>
            <a:ext cx="7910946" cy="509399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ea typeface="Cambria" panose="02040503050406030204" pitchFamily="18" charset="0"/>
                <a:cs typeface="Calibri" panose="020F0502020204030204" pitchFamily="34" charset="0"/>
              </a:rPr>
              <a:t>Training data:</a:t>
            </a:r>
            <a:r>
              <a:rPr lang="en-IN" b="1" dirty="0">
                <a:highlight>
                  <a:srgbClr val="1B6872"/>
                </a:highlight>
                <a:ea typeface="Cambria" panose="02040503050406030204" pitchFamily="18" charset="0"/>
                <a:cs typeface="Calibri" panose="020F0502020204030204" pitchFamily="34" charset="0"/>
              </a:rPr>
              <a:t> </a:t>
            </a:r>
            <a:r>
              <a:rPr lang="en-US" sz="1600" dirty="0">
                <a:solidFill>
                  <a:srgbClr val="002136"/>
                </a:solidFill>
                <a:highlight>
                  <a:srgbClr val="1B6872"/>
                </a:highlight>
                <a:ea typeface="Cambria" panose="02040503050406030204" pitchFamily="18" charset="0"/>
                <a:cs typeface="Calibri" panose="020F0502020204030204" pitchFamily="34" charset="0"/>
              </a:rPr>
              <a:t>real transactional data set which contains all the transactions occurring between 01-Dec-2009 and 09-Dec-2012 for a UK-based registered non-store online retail.</a:t>
            </a:r>
            <a:r>
              <a:rPr lang="en-US" dirty="0">
                <a:solidFill>
                  <a:srgbClr val="002136"/>
                </a:solidFill>
                <a:highlight>
                  <a:srgbClr val="1B6872"/>
                </a:highlight>
                <a:ea typeface="Cambria" panose="02040503050406030204" pitchFamily="18" charset="0"/>
                <a:cs typeface="Calibri" panose="020F0502020204030204" pitchFamily="34" charset="0"/>
              </a:rPr>
              <a:t> </a:t>
            </a:r>
            <a:endParaRPr lang="en-IN" dirty="0">
              <a:solidFill>
                <a:srgbClr val="002136"/>
              </a:solidFill>
              <a:highlight>
                <a:srgbClr val="1B6872"/>
              </a:highlight>
              <a:ea typeface="Cambria" panose="02040503050406030204" pitchFamily="18" charset="0"/>
              <a:cs typeface="Calibri" panose="020F0502020204030204" pitchFamily="34" charset="0"/>
            </a:endParaRPr>
          </a:p>
          <a:p>
            <a:pPr marL="400050" indent="-400050">
              <a:buFont typeface="+mj-lt"/>
              <a:buAutoNum type="romanLcPeriod"/>
            </a:pPr>
            <a:r>
              <a:rPr lang="en-IN" sz="1600" dirty="0">
                <a:ea typeface="Cambria" panose="02040503050406030204" pitchFamily="18" charset="0"/>
                <a:cs typeface="Calibri" panose="020F0502020204030204" pitchFamily="34" charset="0"/>
              </a:rPr>
              <a:t>Source -</a:t>
            </a:r>
            <a:r>
              <a:rPr lang="en-IN" sz="1600" b="1" dirty="0">
                <a:ea typeface="Cambria" panose="02040503050406030204" pitchFamily="18" charset="0"/>
                <a:cs typeface="Calibri" panose="020F0502020204030204" pitchFamily="34" charset="0"/>
              </a:rPr>
              <a:t> </a:t>
            </a:r>
            <a:r>
              <a:rPr lang="en-US" sz="1600" dirty="0"/>
              <a:t>UCI-Machine Learning Repository</a:t>
            </a:r>
          </a:p>
          <a:p>
            <a:pPr marL="400050" indent="-400050">
              <a:buFont typeface="+mj-lt"/>
              <a:buAutoNum type="romanLcPeriod"/>
            </a:pPr>
            <a:r>
              <a:rPr lang="en-US" sz="1600" dirty="0"/>
              <a:t>Initial size – 1067371 records and 8 attributes </a:t>
            </a:r>
          </a:p>
          <a:p>
            <a:pPr marL="400050" indent="-400050">
              <a:buFont typeface="+mj-lt"/>
              <a:buAutoNum type="romanLcPeriod"/>
            </a:pPr>
            <a:r>
              <a:rPr lang="en-US" sz="1600" dirty="0"/>
              <a:t>Size after preprocessing – 741725 records and 8 attributes</a:t>
            </a:r>
          </a:p>
          <a:p>
            <a:pPr marL="400050" indent="-400050">
              <a:buFont typeface="+mj-lt"/>
              <a:buAutoNum type="romanLcPeriod"/>
            </a:pPr>
            <a:r>
              <a:rPr lang="en-US" sz="1600" dirty="0"/>
              <a:t>Attributes - </a:t>
            </a:r>
            <a:r>
              <a:rPr lang="en-IN" sz="1600" dirty="0"/>
              <a:t>Invoice (unique transaction), </a:t>
            </a:r>
            <a:r>
              <a:rPr lang="en-IN" sz="1600" dirty="0" err="1"/>
              <a:t>StockCode</a:t>
            </a:r>
            <a:r>
              <a:rPr lang="en-IN" sz="1600" dirty="0"/>
              <a:t> (unique product code), Description (product name), Quantity (of each product per transaction), </a:t>
            </a:r>
            <a:r>
              <a:rPr lang="en-IN" sz="1600" dirty="0" err="1"/>
              <a:t>InvoiceDate</a:t>
            </a:r>
            <a:r>
              <a:rPr lang="en-IN" sz="1600" dirty="0"/>
              <a:t> (Invoice date &amp; time), Price (</a:t>
            </a:r>
            <a:r>
              <a:rPr lang="en-US" sz="1600" dirty="0"/>
              <a:t>product price per unit in sterling), </a:t>
            </a:r>
            <a:r>
              <a:rPr lang="en-US" sz="1600" dirty="0" err="1"/>
              <a:t>CustomerID</a:t>
            </a:r>
            <a:r>
              <a:rPr lang="en-US" sz="1600" dirty="0"/>
              <a:t> (unique customer), Country</a:t>
            </a:r>
            <a:br>
              <a:rPr lang="en-US" dirty="0"/>
            </a:br>
            <a:r>
              <a:rPr lang="en-US" dirty="0"/>
              <a:t>	</a:t>
            </a:r>
            <a:endParaRPr lang="en-US" dirty="0">
              <a:solidFill>
                <a:schemeClr val="tx1"/>
              </a:solidFill>
              <a:ea typeface="Cambria" panose="02040503050406030204" pitchFamily="18" charset="0"/>
              <a:cs typeface="Calibri" panose="020F0502020204030204" pitchFamily="34" charset="0"/>
            </a:endParaRPr>
          </a:p>
          <a:p>
            <a:r>
              <a:rPr lang="en-IN" b="1" dirty="0">
                <a:ea typeface="Cambria" panose="02040503050406030204" pitchFamily="18" charset="0"/>
                <a:cs typeface="Calibri" panose="020F0502020204030204" pitchFamily="34" charset="0"/>
              </a:rPr>
              <a:t>Testing data:</a:t>
            </a:r>
            <a:r>
              <a:rPr lang="en-IN" b="1" dirty="0">
                <a:highlight>
                  <a:srgbClr val="1B6872"/>
                </a:highlight>
                <a:ea typeface="Cambria" panose="02040503050406030204" pitchFamily="18" charset="0"/>
                <a:cs typeface="Calibri" panose="020F0502020204030204" pitchFamily="34" charset="0"/>
              </a:rPr>
              <a:t> </a:t>
            </a:r>
            <a:r>
              <a:rPr lang="en-US" sz="1600" dirty="0">
                <a:solidFill>
                  <a:srgbClr val="002136"/>
                </a:solidFill>
                <a:highlight>
                  <a:srgbClr val="1B6872"/>
                </a:highlight>
                <a:ea typeface="Cambria" panose="02040503050406030204" pitchFamily="18" charset="0"/>
                <a:cs typeface="Calibri" panose="020F0502020204030204" pitchFamily="34" charset="0"/>
              </a:rPr>
              <a:t>retail data transactions (occurring between 16-May-2011 and 16-Mar-2015) with no missing values </a:t>
            </a:r>
            <a:endParaRPr lang="en-IN" sz="1600" dirty="0">
              <a:solidFill>
                <a:srgbClr val="002136"/>
              </a:solidFill>
              <a:highlight>
                <a:srgbClr val="1B6872"/>
              </a:highlight>
              <a:ea typeface="Cambria" panose="02040503050406030204" pitchFamily="18" charset="0"/>
              <a:cs typeface="Calibri" panose="020F0502020204030204" pitchFamily="34" charset="0"/>
            </a:endParaRPr>
          </a:p>
          <a:p>
            <a:pPr marL="400050" indent="-400050">
              <a:buFont typeface="+mj-lt"/>
              <a:buAutoNum type="romanLcPeriod"/>
            </a:pPr>
            <a:r>
              <a:rPr lang="en-IN" dirty="0">
                <a:ea typeface="Cambria" panose="02040503050406030204" pitchFamily="18" charset="0"/>
                <a:cs typeface="Calibri" panose="020F0502020204030204" pitchFamily="34" charset="0"/>
              </a:rPr>
              <a:t>Source –</a:t>
            </a:r>
            <a:r>
              <a:rPr lang="en-IN" b="1" dirty="0">
                <a:ea typeface="Cambria" panose="02040503050406030204" pitchFamily="18" charset="0"/>
                <a:cs typeface="Calibri" panose="020F0502020204030204" pitchFamily="34" charset="0"/>
              </a:rPr>
              <a:t> </a:t>
            </a:r>
            <a:r>
              <a:rPr lang="en-US" sz="1600" dirty="0"/>
              <a:t>Kaggle</a:t>
            </a:r>
          </a:p>
          <a:p>
            <a:pPr marL="400050" indent="-400050">
              <a:buFont typeface="+mj-lt"/>
              <a:buAutoNum type="romanLcPeriod"/>
            </a:pPr>
            <a:r>
              <a:rPr lang="en-US" dirty="0"/>
              <a:t>Size – </a:t>
            </a:r>
            <a:r>
              <a:rPr lang="en-US" sz="1600" dirty="0"/>
              <a:t>125000 records and 3 attributes </a:t>
            </a:r>
            <a:endParaRPr lang="en-US" dirty="0"/>
          </a:p>
          <a:p>
            <a:pPr marL="400050" indent="-400050">
              <a:buFont typeface="+mj-lt"/>
              <a:buAutoNum type="romanLcPeriod"/>
            </a:pPr>
            <a:r>
              <a:rPr lang="en-US" dirty="0"/>
              <a:t>Attributes - </a:t>
            </a:r>
            <a:r>
              <a:rPr lang="en-US" sz="1600" dirty="0"/>
              <a:t>Customer Id (Nominal), transaction date (Numeric), transaction amount (Numeric).</a:t>
            </a:r>
            <a:endParaRPr lang="en-IN" sz="1600" dirty="0">
              <a:ea typeface="Cambria" panose="02040503050406030204" pitchFamily="18" charset="0"/>
              <a:cs typeface="Calibri" panose="020F0502020204030204" pitchFamily="34" charset="0"/>
            </a:endParaRPr>
          </a:p>
          <a:p>
            <a:r>
              <a:rPr lang="en-US" b="1" dirty="0">
                <a:solidFill>
                  <a:schemeClr val="tx1"/>
                </a:solidFill>
              </a:rPr>
              <a:t>	</a:t>
            </a:r>
            <a:endParaRPr lang="en-US" b="1" dirty="0">
              <a:solidFill>
                <a:schemeClr val="tx1"/>
              </a:solidFill>
              <a:ea typeface="Cambria" panose="02040503050406030204" pitchFamily="18" charset="0"/>
              <a:cs typeface="Calibri" panose="020F0502020204030204" pitchFamily="34" charset="0"/>
            </a:endParaRPr>
          </a:p>
        </p:txBody>
      </p:sp>
      <p:pic>
        <p:nvPicPr>
          <p:cNvPr id="9" name="Picture 8">
            <a:extLst>
              <a:ext uri="{FF2B5EF4-FFF2-40B4-BE49-F238E27FC236}">
                <a16:creationId xmlns:a16="http://schemas.microsoft.com/office/drawing/2014/main" id="{9C991CC6-4068-4031-BBAD-7A180870B0A4}"/>
              </a:ext>
            </a:extLst>
          </p:cNvPr>
          <p:cNvPicPr>
            <a:picLocks noChangeAspect="1"/>
          </p:cNvPicPr>
          <p:nvPr/>
        </p:nvPicPr>
        <p:blipFill>
          <a:blip r:embed="rId2"/>
          <a:stretch>
            <a:fillRect/>
          </a:stretch>
        </p:blipFill>
        <p:spPr>
          <a:xfrm>
            <a:off x="7317304" y="2217098"/>
            <a:ext cx="4736151" cy="1343520"/>
          </a:xfrm>
          <a:prstGeom prst="rect">
            <a:avLst/>
          </a:prstGeom>
          <a:ln w="28575">
            <a:solidFill>
              <a:schemeClr val="tx1"/>
            </a:solidFill>
          </a:ln>
        </p:spPr>
      </p:pic>
      <p:pic>
        <p:nvPicPr>
          <p:cNvPr id="10" name="Picture 9">
            <a:extLst>
              <a:ext uri="{FF2B5EF4-FFF2-40B4-BE49-F238E27FC236}">
                <a16:creationId xmlns:a16="http://schemas.microsoft.com/office/drawing/2014/main" id="{FBC73B29-A0EA-461F-9A96-E0938D0CC3B7}"/>
              </a:ext>
            </a:extLst>
          </p:cNvPr>
          <p:cNvPicPr/>
          <p:nvPr/>
        </p:nvPicPr>
        <p:blipFill>
          <a:blip r:embed="rId3"/>
          <a:stretch>
            <a:fillRect/>
          </a:stretch>
        </p:blipFill>
        <p:spPr>
          <a:xfrm>
            <a:off x="8049491" y="4826317"/>
            <a:ext cx="2945765" cy="1671320"/>
          </a:xfrm>
          <a:prstGeom prst="rect">
            <a:avLst/>
          </a:prstGeom>
          <a:ln w="28575">
            <a:solidFill>
              <a:schemeClr val="tx1"/>
            </a:solidFill>
          </a:ln>
        </p:spPr>
      </p:pic>
    </p:spTree>
    <p:extLst>
      <p:ext uri="{BB962C8B-B14F-4D97-AF65-F5344CB8AC3E}">
        <p14:creationId xmlns:p14="http://schemas.microsoft.com/office/powerpoint/2010/main" val="1196176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FD9E80-9BE4-4500-B577-FC408BC1B4A6}"/>
              </a:ext>
            </a:extLst>
          </p:cNvPr>
          <p:cNvSpPr>
            <a:spLocks noGrp="1"/>
          </p:cNvSpPr>
          <p:nvPr>
            <p:ph type="title"/>
          </p:nvPr>
        </p:nvSpPr>
        <p:spPr/>
        <p:txBody>
          <a:bodyPr/>
          <a:lstStyle/>
          <a:p>
            <a:r>
              <a:rPr lang="en-US" dirty="0">
                <a:latin typeface="+mn-lt"/>
              </a:rPr>
              <a:t>Machine learning techniques</a:t>
            </a:r>
            <a:endParaRPr lang="en-SI" dirty="0">
              <a:latin typeface="+mn-lt"/>
            </a:endParaRPr>
          </a:p>
        </p:txBody>
      </p:sp>
      <p:sp>
        <p:nvSpPr>
          <p:cNvPr id="3" name="Slide Number Placeholder 2">
            <a:extLst>
              <a:ext uri="{FF2B5EF4-FFF2-40B4-BE49-F238E27FC236}">
                <a16:creationId xmlns:a16="http://schemas.microsoft.com/office/drawing/2014/main" id="{A9262566-11FF-499B-99C9-3C9D70EBC443}"/>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6" name="Text Placeholder 5">
            <a:extLst>
              <a:ext uri="{FF2B5EF4-FFF2-40B4-BE49-F238E27FC236}">
                <a16:creationId xmlns:a16="http://schemas.microsoft.com/office/drawing/2014/main" id="{1DA92570-B944-4F82-BC7B-D42BE0C21DA1}"/>
              </a:ext>
            </a:extLst>
          </p:cNvPr>
          <p:cNvSpPr>
            <a:spLocks noGrp="1"/>
          </p:cNvSpPr>
          <p:nvPr>
            <p:ph type="body" sz="quarter" idx="13"/>
          </p:nvPr>
        </p:nvSpPr>
        <p:spPr>
          <a:xfrm>
            <a:off x="444500" y="1182040"/>
            <a:ext cx="6718300" cy="3071306"/>
          </a:xfrm>
        </p:spPr>
        <p:txBody>
          <a:bodyPr/>
          <a:lstStyle/>
          <a:p>
            <a:pPr>
              <a:buFont typeface="Wingdings" panose="05000000000000000000" pitchFamily="2" charset="2"/>
              <a:buChar char="Ø"/>
            </a:pPr>
            <a:r>
              <a:rPr lang="en-US" sz="1800" dirty="0"/>
              <a:t>For customer segmentation </a:t>
            </a:r>
            <a:r>
              <a:rPr lang="en-US" dirty="0"/>
              <a:t>: k-means clustering algorithm</a:t>
            </a:r>
          </a:p>
          <a:p>
            <a:pPr>
              <a:buFont typeface="Wingdings" panose="05000000000000000000" pitchFamily="2" charset="2"/>
              <a:buChar char="Ø"/>
            </a:pPr>
            <a:r>
              <a:rPr lang="en-US" sz="1800" dirty="0"/>
              <a:t>For customer churn prediction (classification problem) :</a:t>
            </a:r>
          </a:p>
          <a:p>
            <a:pPr marL="400050" indent="-400050" fontAlgn="t">
              <a:buFont typeface="+mj-lt"/>
              <a:buAutoNum type="romanLcPeriod"/>
            </a:pPr>
            <a:r>
              <a:rPr lang="en-US" dirty="0"/>
              <a:t>Logistic Regression</a:t>
            </a:r>
            <a:endParaRPr lang="en-SI" dirty="0"/>
          </a:p>
          <a:p>
            <a:pPr marL="400050" indent="-400050" fontAlgn="t">
              <a:buFont typeface="+mj-lt"/>
              <a:buAutoNum type="romanLcPeriod"/>
            </a:pPr>
            <a:r>
              <a:rPr lang="en-US" dirty="0"/>
              <a:t>Support Vector Machine</a:t>
            </a:r>
            <a:endParaRPr lang="en-SI" dirty="0"/>
          </a:p>
          <a:p>
            <a:pPr marL="400050" indent="-400050" fontAlgn="t">
              <a:buFont typeface="+mj-lt"/>
              <a:buAutoNum type="romanLcPeriod"/>
            </a:pPr>
            <a:r>
              <a:rPr lang="en-US" dirty="0"/>
              <a:t>Random forest</a:t>
            </a:r>
            <a:endParaRPr lang="en-SI" dirty="0"/>
          </a:p>
          <a:p>
            <a:pPr marL="400050" indent="-400050" fontAlgn="t">
              <a:buFont typeface="+mj-lt"/>
              <a:buAutoNum type="romanLcPeriod"/>
            </a:pPr>
            <a:r>
              <a:rPr lang="en-US" dirty="0"/>
              <a:t>Extreme Gradient Boosting</a:t>
            </a:r>
            <a:endParaRPr lang="en-SI" dirty="0"/>
          </a:p>
          <a:p>
            <a:pPr marL="400050" indent="-400050">
              <a:buFont typeface="+mj-lt"/>
              <a:buAutoNum type="romanLcPeriod"/>
            </a:pPr>
            <a:r>
              <a:rPr lang="en-US" dirty="0"/>
              <a:t>Decision tree</a:t>
            </a:r>
            <a:endParaRPr lang="en-SI" dirty="0"/>
          </a:p>
          <a:p>
            <a:pPr marL="400050" indent="-400050" fontAlgn="t">
              <a:buFont typeface="+mj-lt"/>
              <a:buAutoNum type="romanLcPeriod"/>
            </a:pPr>
            <a:r>
              <a:rPr lang="en-US" dirty="0"/>
              <a:t>Naive Bayes</a:t>
            </a:r>
            <a:endParaRPr lang="en-SI" dirty="0"/>
          </a:p>
          <a:p>
            <a:pPr marL="0" indent="0">
              <a:buNone/>
            </a:pPr>
            <a:endParaRPr lang="en-US" dirty="0"/>
          </a:p>
          <a:p>
            <a:pPr marL="0" indent="0">
              <a:buNone/>
            </a:pPr>
            <a:endParaRPr lang="en-US" dirty="0"/>
          </a:p>
        </p:txBody>
      </p:sp>
      <p:sp>
        <p:nvSpPr>
          <p:cNvPr id="7" name="Title 4">
            <a:extLst>
              <a:ext uri="{FF2B5EF4-FFF2-40B4-BE49-F238E27FC236}">
                <a16:creationId xmlns:a16="http://schemas.microsoft.com/office/drawing/2014/main" id="{F86299FB-9610-47F3-B37B-CBEBCDEB951E}"/>
              </a:ext>
            </a:extLst>
          </p:cNvPr>
          <p:cNvSpPr txBox="1">
            <a:spLocks/>
          </p:cNvSpPr>
          <p:nvPr/>
        </p:nvSpPr>
        <p:spPr>
          <a:xfrm>
            <a:off x="444500" y="4674049"/>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dirty="0">
                <a:latin typeface="+mn-lt"/>
              </a:rPr>
              <a:t>Limitation</a:t>
            </a:r>
            <a:endParaRPr lang="en-SI" dirty="0">
              <a:latin typeface="+mn-lt"/>
            </a:endParaRPr>
          </a:p>
        </p:txBody>
      </p:sp>
      <p:sp>
        <p:nvSpPr>
          <p:cNvPr id="8" name="Right Brace 7">
            <a:extLst>
              <a:ext uri="{FF2B5EF4-FFF2-40B4-BE49-F238E27FC236}">
                <a16:creationId xmlns:a16="http://schemas.microsoft.com/office/drawing/2014/main" id="{D2D05F29-5F8F-43F3-A1D1-ABB614D4159F}"/>
              </a:ext>
            </a:extLst>
          </p:cNvPr>
          <p:cNvSpPr/>
          <p:nvPr/>
        </p:nvSpPr>
        <p:spPr>
          <a:xfrm>
            <a:off x="3505777" y="2119745"/>
            <a:ext cx="595746" cy="2133601"/>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SI"/>
          </a:p>
        </p:txBody>
      </p:sp>
      <p:sp>
        <p:nvSpPr>
          <p:cNvPr id="9" name="TextBox 8">
            <a:extLst>
              <a:ext uri="{FF2B5EF4-FFF2-40B4-BE49-F238E27FC236}">
                <a16:creationId xmlns:a16="http://schemas.microsoft.com/office/drawing/2014/main" id="{02C2E1C9-5F6E-4E12-8C96-9589C0A811F3}"/>
              </a:ext>
            </a:extLst>
          </p:cNvPr>
          <p:cNvSpPr txBox="1"/>
          <p:nvPr/>
        </p:nvSpPr>
        <p:spPr>
          <a:xfrm>
            <a:off x="4218954" y="2863379"/>
            <a:ext cx="3055195" cy="646331"/>
          </a:xfrm>
          <a:prstGeom prst="rect">
            <a:avLst/>
          </a:prstGeom>
          <a:noFill/>
        </p:spPr>
        <p:txBody>
          <a:bodyPr wrap="none" rtlCol="0">
            <a:spAutoFit/>
          </a:bodyPr>
          <a:lstStyle/>
          <a:p>
            <a:r>
              <a:rPr lang="en-US" b="1" dirty="0"/>
              <a:t>With cross-validation and </a:t>
            </a:r>
          </a:p>
          <a:p>
            <a:r>
              <a:rPr lang="en-US" b="1" dirty="0"/>
              <a:t>grid search</a:t>
            </a:r>
            <a:endParaRPr lang="en-SI" b="1" dirty="0"/>
          </a:p>
        </p:txBody>
      </p:sp>
      <p:sp>
        <p:nvSpPr>
          <p:cNvPr id="10" name="Text Placeholder 5">
            <a:extLst>
              <a:ext uri="{FF2B5EF4-FFF2-40B4-BE49-F238E27FC236}">
                <a16:creationId xmlns:a16="http://schemas.microsoft.com/office/drawing/2014/main" id="{2484CA6F-97C6-4580-A6B5-3D58CD684495}"/>
              </a:ext>
            </a:extLst>
          </p:cNvPr>
          <p:cNvSpPr txBox="1">
            <a:spLocks/>
          </p:cNvSpPr>
          <p:nvPr/>
        </p:nvSpPr>
        <p:spPr>
          <a:xfrm>
            <a:off x="444500" y="5344987"/>
            <a:ext cx="10807700" cy="194017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t> For testing purpose, the retail dataset available on Kaggle is considered in this project. However one can take real transactional data of retail store to identify customer churn based on RFM values.</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314476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BC9612-B323-402B-95DF-592DF9F06985}"/>
              </a:ext>
            </a:extLst>
          </p:cNvPr>
          <p:cNvSpPr>
            <a:spLocks noGrp="1"/>
          </p:cNvSpPr>
          <p:nvPr>
            <p:ph type="title"/>
          </p:nvPr>
        </p:nvSpPr>
        <p:spPr/>
        <p:txBody>
          <a:bodyPr/>
          <a:lstStyle/>
          <a:p>
            <a:r>
              <a:rPr lang="en-US" dirty="0"/>
              <a:t>RFM analysis</a:t>
            </a:r>
            <a:endParaRPr lang="en-SI" dirty="0"/>
          </a:p>
        </p:txBody>
      </p:sp>
      <p:sp>
        <p:nvSpPr>
          <p:cNvPr id="3" name="Slide Number Placeholder 2">
            <a:extLst>
              <a:ext uri="{FF2B5EF4-FFF2-40B4-BE49-F238E27FC236}">
                <a16:creationId xmlns:a16="http://schemas.microsoft.com/office/drawing/2014/main" id="{55AA4C24-1984-4209-BB77-A36B922C0049}"/>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pic>
        <p:nvPicPr>
          <p:cNvPr id="5" name="Picture 4">
            <a:extLst>
              <a:ext uri="{FF2B5EF4-FFF2-40B4-BE49-F238E27FC236}">
                <a16:creationId xmlns:a16="http://schemas.microsoft.com/office/drawing/2014/main" id="{0E6FE0DE-AA44-4251-8B7B-27C25D0030D7}"/>
              </a:ext>
            </a:extLst>
          </p:cNvPr>
          <p:cNvPicPr>
            <a:picLocks noChangeAspect="1"/>
          </p:cNvPicPr>
          <p:nvPr/>
        </p:nvPicPr>
        <p:blipFill>
          <a:blip r:embed="rId2"/>
          <a:stretch>
            <a:fillRect/>
          </a:stretch>
        </p:blipFill>
        <p:spPr>
          <a:xfrm>
            <a:off x="0" y="1948377"/>
            <a:ext cx="5553075" cy="2295525"/>
          </a:xfrm>
          <a:prstGeom prst="rect">
            <a:avLst/>
          </a:prstGeom>
          <a:ln>
            <a:solidFill>
              <a:schemeClr val="tx1"/>
            </a:solidFill>
          </a:ln>
          <a:effectLst>
            <a:softEdge rad="112500"/>
          </a:effectLst>
        </p:spPr>
      </p:pic>
      <p:sp>
        <p:nvSpPr>
          <p:cNvPr id="6" name="TextBox 5">
            <a:extLst>
              <a:ext uri="{FF2B5EF4-FFF2-40B4-BE49-F238E27FC236}">
                <a16:creationId xmlns:a16="http://schemas.microsoft.com/office/drawing/2014/main" id="{68C0B23C-1DB5-4912-A06F-088F849F9BD3}"/>
              </a:ext>
            </a:extLst>
          </p:cNvPr>
          <p:cNvSpPr txBox="1"/>
          <p:nvPr/>
        </p:nvSpPr>
        <p:spPr>
          <a:xfrm>
            <a:off x="1851316" y="1482667"/>
            <a:ext cx="1676400" cy="369332"/>
          </a:xfrm>
          <a:prstGeom prst="rect">
            <a:avLst/>
          </a:prstGeom>
          <a:noFill/>
        </p:spPr>
        <p:txBody>
          <a:bodyPr wrap="square" rtlCol="0">
            <a:spAutoFit/>
          </a:bodyPr>
          <a:lstStyle/>
          <a:p>
            <a:r>
              <a:rPr lang="en-US" dirty="0">
                <a:solidFill>
                  <a:schemeClr val="bg1"/>
                </a:solidFill>
              </a:rPr>
              <a:t>RFM definition</a:t>
            </a:r>
            <a:endParaRPr lang="en-SI" dirty="0">
              <a:solidFill>
                <a:schemeClr val="bg1"/>
              </a:solidFill>
            </a:endParaRPr>
          </a:p>
        </p:txBody>
      </p:sp>
      <p:pic>
        <p:nvPicPr>
          <p:cNvPr id="8" name="Picture 7">
            <a:extLst>
              <a:ext uri="{FF2B5EF4-FFF2-40B4-BE49-F238E27FC236}">
                <a16:creationId xmlns:a16="http://schemas.microsoft.com/office/drawing/2014/main" id="{665E43E3-8162-4553-B4C1-6A16E43C5F1F}"/>
              </a:ext>
            </a:extLst>
          </p:cNvPr>
          <p:cNvPicPr/>
          <p:nvPr/>
        </p:nvPicPr>
        <p:blipFill>
          <a:blip r:embed="rId3"/>
          <a:stretch>
            <a:fillRect/>
          </a:stretch>
        </p:blipFill>
        <p:spPr>
          <a:xfrm>
            <a:off x="975016" y="4811712"/>
            <a:ext cx="3924300" cy="1685925"/>
          </a:xfrm>
          <a:prstGeom prst="rect">
            <a:avLst/>
          </a:prstGeom>
          <a:ln>
            <a:solidFill>
              <a:schemeClr val="tx1"/>
            </a:solidFill>
          </a:ln>
        </p:spPr>
      </p:pic>
      <p:pic>
        <p:nvPicPr>
          <p:cNvPr id="9" name="Content Placeholder 3">
            <a:extLst>
              <a:ext uri="{FF2B5EF4-FFF2-40B4-BE49-F238E27FC236}">
                <a16:creationId xmlns:a16="http://schemas.microsoft.com/office/drawing/2014/main" id="{276D9AE0-8C9C-4120-A18D-ECAF292EDC37}"/>
              </a:ext>
            </a:extLst>
          </p:cNvPr>
          <p:cNvPicPr/>
          <p:nvPr/>
        </p:nvPicPr>
        <p:blipFill>
          <a:blip r:embed="rId4"/>
          <a:stretch>
            <a:fillRect/>
          </a:stretch>
        </p:blipFill>
        <p:spPr>
          <a:xfrm>
            <a:off x="5786007" y="2006629"/>
            <a:ext cx="6253593" cy="1480623"/>
          </a:xfrm>
          <a:prstGeom prst="rect">
            <a:avLst/>
          </a:prstGeom>
          <a:ln>
            <a:solidFill>
              <a:schemeClr val="tx1"/>
            </a:solidFill>
          </a:ln>
        </p:spPr>
      </p:pic>
      <p:pic>
        <p:nvPicPr>
          <p:cNvPr id="10" name="Picture 9">
            <a:extLst>
              <a:ext uri="{FF2B5EF4-FFF2-40B4-BE49-F238E27FC236}">
                <a16:creationId xmlns:a16="http://schemas.microsoft.com/office/drawing/2014/main" id="{4F49F1F5-6713-4286-8C74-68E8EE436E2D}"/>
              </a:ext>
            </a:extLst>
          </p:cNvPr>
          <p:cNvPicPr/>
          <p:nvPr/>
        </p:nvPicPr>
        <p:blipFill>
          <a:blip r:embed="rId5"/>
          <a:stretch>
            <a:fillRect/>
          </a:stretch>
        </p:blipFill>
        <p:spPr>
          <a:xfrm>
            <a:off x="7332086" y="4811711"/>
            <a:ext cx="3161434" cy="1685925"/>
          </a:xfrm>
          <a:prstGeom prst="rect">
            <a:avLst/>
          </a:prstGeom>
          <a:ln>
            <a:solidFill>
              <a:schemeClr val="tx1"/>
            </a:solidFill>
          </a:ln>
        </p:spPr>
      </p:pic>
      <p:sp>
        <p:nvSpPr>
          <p:cNvPr id="11" name="TextBox 10">
            <a:extLst>
              <a:ext uri="{FF2B5EF4-FFF2-40B4-BE49-F238E27FC236}">
                <a16:creationId xmlns:a16="http://schemas.microsoft.com/office/drawing/2014/main" id="{DDF128E9-4B06-4762-9D8C-330E51FF38A7}"/>
              </a:ext>
            </a:extLst>
          </p:cNvPr>
          <p:cNvSpPr txBox="1"/>
          <p:nvPr/>
        </p:nvSpPr>
        <p:spPr>
          <a:xfrm>
            <a:off x="7133792" y="1565421"/>
            <a:ext cx="4163291" cy="369332"/>
          </a:xfrm>
          <a:prstGeom prst="rect">
            <a:avLst/>
          </a:prstGeom>
          <a:noFill/>
        </p:spPr>
        <p:txBody>
          <a:bodyPr wrap="square" rtlCol="0">
            <a:spAutoFit/>
          </a:bodyPr>
          <a:lstStyle/>
          <a:p>
            <a:r>
              <a:rPr lang="en-US" dirty="0">
                <a:solidFill>
                  <a:schemeClr val="bg1"/>
                </a:solidFill>
              </a:rPr>
              <a:t>Descriptive statistics of RFM values </a:t>
            </a:r>
            <a:endParaRPr lang="en-SI" dirty="0">
              <a:solidFill>
                <a:schemeClr val="bg1"/>
              </a:solidFill>
            </a:endParaRPr>
          </a:p>
        </p:txBody>
      </p:sp>
      <p:sp>
        <p:nvSpPr>
          <p:cNvPr id="12" name="TextBox 11">
            <a:extLst>
              <a:ext uri="{FF2B5EF4-FFF2-40B4-BE49-F238E27FC236}">
                <a16:creationId xmlns:a16="http://schemas.microsoft.com/office/drawing/2014/main" id="{57D66FDD-D82A-4562-9FD8-4443C1E2F1C1}"/>
              </a:ext>
            </a:extLst>
          </p:cNvPr>
          <p:cNvSpPr txBox="1"/>
          <p:nvPr/>
        </p:nvSpPr>
        <p:spPr>
          <a:xfrm>
            <a:off x="710049" y="4347165"/>
            <a:ext cx="5075958" cy="369332"/>
          </a:xfrm>
          <a:prstGeom prst="rect">
            <a:avLst/>
          </a:prstGeom>
          <a:noFill/>
        </p:spPr>
        <p:txBody>
          <a:bodyPr wrap="square" rtlCol="0">
            <a:spAutoFit/>
          </a:bodyPr>
          <a:lstStyle/>
          <a:p>
            <a:r>
              <a:rPr lang="en-US" dirty="0">
                <a:solidFill>
                  <a:schemeClr val="bg1"/>
                </a:solidFill>
              </a:rPr>
              <a:t>RFM values calculated from training data</a:t>
            </a:r>
            <a:endParaRPr lang="en-SI" dirty="0">
              <a:solidFill>
                <a:schemeClr val="bg1"/>
              </a:solidFill>
            </a:endParaRPr>
          </a:p>
        </p:txBody>
      </p:sp>
      <p:sp>
        <p:nvSpPr>
          <p:cNvPr id="13" name="TextBox 12">
            <a:extLst>
              <a:ext uri="{FF2B5EF4-FFF2-40B4-BE49-F238E27FC236}">
                <a16:creationId xmlns:a16="http://schemas.microsoft.com/office/drawing/2014/main" id="{DD92CAE6-8144-4013-937D-C65F93C90FD5}"/>
              </a:ext>
            </a:extLst>
          </p:cNvPr>
          <p:cNvSpPr txBox="1"/>
          <p:nvPr/>
        </p:nvSpPr>
        <p:spPr>
          <a:xfrm>
            <a:off x="6677458" y="4271930"/>
            <a:ext cx="5075958" cy="369332"/>
          </a:xfrm>
          <a:prstGeom prst="rect">
            <a:avLst/>
          </a:prstGeom>
          <a:noFill/>
        </p:spPr>
        <p:txBody>
          <a:bodyPr wrap="square" rtlCol="0">
            <a:spAutoFit/>
          </a:bodyPr>
          <a:lstStyle/>
          <a:p>
            <a:r>
              <a:rPr lang="en-US" dirty="0">
                <a:solidFill>
                  <a:schemeClr val="bg1"/>
                </a:solidFill>
              </a:rPr>
              <a:t>Standardized RFM values using </a:t>
            </a:r>
            <a:r>
              <a:rPr lang="en-US" dirty="0" err="1">
                <a:solidFill>
                  <a:schemeClr val="bg1"/>
                </a:solidFill>
              </a:rPr>
              <a:t>StandardScaler</a:t>
            </a:r>
            <a:endParaRPr lang="en-SI" dirty="0">
              <a:solidFill>
                <a:schemeClr val="bg1"/>
              </a:solidFill>
            </a:endParaRPr>
          </a:p>
        </p:txBody>
      </p:sp>
      <p:sp>
        <p:nvSpPr>
          <p:cNvPr id="14" name="Arrow: Right 13">
            <a:extLst>
              <a:ext uri="{FF2B5EF4-FFF2-40B4-BE49-F238E27FC236}">
                <a16:creationId xmlns:a16="http://schemas.microsoft.com/office/drawing/2014/main" id="{CFBC067E-7811-4C4A-AE41-ADBF56C09C25}"/>
              </a:ext>
            </a:extLst>
          </p:cNvPr>
          <p:cNvSpPr/>
          <p:nvPr/>
        </p:nvSpPr>
        <p:spPr>
          <a:xfrm>
            <a:off x="5444836" y="5472545"/>
            <a:ext cx="1440873"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Tree>
    <p:extLst>
      <p:ext uri="{BB962C8B-B14F-4D97-AF65-F5344CB8AC3E}">
        <p14:creationId xmlns:p14="http://schemas.microsoft.com/office/powerpoint/2010/main" val="3056331174"/>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1755</Words>
  <Application>Microsoft Office PowerPoint</Application>
  <PresentationFormat>Widescreen</PresentationFormat>
  <Paragraphs>167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Trade Gothic LT Pro</vt:lpstr>
      <vt:lpstr>Trebuchet MS</vt:lpstr>
      <vt:lpstr>Wingdings</vt:lpstr>
      <vt:lpstr>Office Theme</vt:lpstr>
      <vt:lpstr>RFM model-based customer segmentation &amp; customer churn prediction in Retail sector</vt:lpstr>
      <vt:lpstr>Introduction</vt:lpstr>
      <vt:lpstr>PowerPoint Presentation</vt:lpstr>
      <vt:lpstr>Literature review</vt:lpstr>
      <vt:lpstr>Literature review</vt:lpstr>
      <vt:lpstr>PowerPoint Presentation</vt:lpstr>
      <vt:lpstr>Data description </vt:lpstr>
      <vt:lpstr>Machine learning techniques</vt:lpstr>
      <vt:lpstr>RFM analysis</vt:lpstr>
      <vt:lpstr>K-means clustering &amp; analysis</vt:lpstr>
      <vt:lpstr>Customer churn model building </vt:lpstr>
      <vt:lpstr>Summary of results on test data:</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2020-03-31T06:12:15Z</dcterms:created>
  <dcterms:modified xsi:type="dcterms:W3CDTF">2020-04-06T07:28:12Z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