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4"/>
  </p:notesMasterIdLst>
  <p:sldIdLst>
    <p:sldId id="256" r:id="rId2"/>
    <p:sldId id="257" r:id="rId3"/>
    <p:sldId id="259" r:id="rId4"/>
    <p:sldId id="261" r:id="rId5"/>
    <p:sldId id="260" r:id="rId6"/>
    <p:sldId id="272" r:id="rId7"/>
    <p:sldId id="275" r:id="rId8"/>
    <p:sldId id="265" r:id="rId9"/>
    <p:sldId id="266" r:id="rId10"/>
    <p:sldId id="270" r:id="rId11"/>
    <p:sldId id="264" r:id="rId12"/>
    <p:sldId id="279" r:id="rId13"/>
    <p:sldId id="324" r:id="rId14"/>
    <p:sldId id="280" r:id="rId15"/>
    <p:sldId id="283" r:id="rId16"/>
    <p:sldId id="282" r:id="rId17"/>
    <p:sldId id="315" r:id="rId18"/>
    <p:sldId id="318" r:id="rId19"/>
    <p:sldId id="314" r:id="rId20"/>
    <p:sldId id="321" r:id="rId21"/>
    <p:sldId id="316" r:id="rId22"/>
    <p:sldId id="320" r:id="rId23"/>
    <p:sldId id="323" r:id="rId24"/>
    <p:sldId id="262" r:id="rId25"/>
    <p:sldId id="293" r:id="rId26"/>
    <p:sldId id="295" r:id="rId27"/>
    <p:sldId id="274" r:id="rId28"/>
    <p:sldId id="285" r:id="rId29"/>
    <p:sldId id="322" r:id="rId30"/>
    <p:sldId id="298" r:id="rId31"/>
    <p:sldId id="310" r:id="rId32"/>
    <p:sldId id="300" r:id="rId33"/>
    <p:sldId id="289" r:id="rId34"/>
    <p:sldId id="296" r:id="rId35"/>
    <p:sldId id="288" r:id="rId36"/>
    <p:sldId id="297" r:id="rId37"/>
    <p:sldId id="292" r:id="rId38"/>
    <p:sldId id="294" r:id="rId39"/>
    <p:sldId id="303" r:id="rId40"/>
    <p:sldId id="277" r:id="rId41"/>
    <p:sldId id="325" r:id="rId42"/>
    <p:sldId id="326" r:id="rId4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Lexend Deca" panose="020B0604020202020204" charset="0"/>
      <p:regular r:id="rId49"/>
    </p:embeddedFont>
    <p:embeddedFont>
      <p:font typeface="Muli Regular" panose="020B060402020202020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2F98"/>
    <a:srgbClr val="2E33F6"/>
    <a:srgbClr val="678CCF"/>
    <a:srgbClr val="4D79C7"/>
    <a:srgbClr val="B3AFFF"/>
    <a:srgbClr val="A09BFF"/>
    <a:srgbClr val="A7A3FF"/>
    <a:srgbClr val="D8D6FF"/>
    <a:srgbClr val="F0F0FF"/>
    <a:srgbClr val="F0F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848C6D-7EF6-4235-B45F-7461551725E5}">
  <a:tblStyle styleId="{36848C6D-7EF6-4235-B45F-7461551725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0424" autoAdjust="0"/>
  </p:normalViewPr>
  <p:slideViewPr>
    <p:cSldViewPr snapToGrid="0">
      <p:cViewPr varScale="1">
        <p:scale>
          <a:sx n="82" d="100"/>
          <a:sy n="82" d="100"/>
        </p:scale>
        <p:origin x="9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59075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0524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082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905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2733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316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7909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8918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3266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8961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498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954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459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33709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503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174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510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29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129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143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552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“</a:t>
            </a:r>
            <a:endParaRPr sz="72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618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C7C365-EF2E-4649-863D-F8827178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8C12-F404-4380-B563-0ACE628D1DB0}" type="datetimeFigureOut">
              <a:rPr lang="en-IN" smtClean="0"/>
              <a:t>14-01-2020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1571D-F90E-4605-BE14-7CDC5AC1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6614D-CCD0-4019-BFA1-493C6B30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3E21E-4767-46B4-8082-FCB9A69CC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11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890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1_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171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nilpatel369/startups.git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279092" y="829911"/>
            <a:ext cx="4810155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The Start-up funding problem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C64ADB-3B04-4C1D-9DD8-4E0AFC6F9666}"/>
              </a:ext>
            </a:extLst>
          </p:cNvPr>
          <p:cNvSpPr txBox="1"/>
          <p:nvPr/>
        </p:nvSpPr>
        <p:spPr>
          <a:xfrm>
            <a:off x="279092" y="3644133"/>
            <a:ext cx="24801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Prepared by :</a:t>
            </a:r>
          </a:p>
          <a:p>
            <a:pPr marL="342900" indent="-342900">
              <a:buAutoNum type="arabicParenR"/>
            </a:pPr>
            <a:r>
              <a:rPr lang="en-US" sz="1600" b="1" dirty="0"/>
              <a:t>Anil Patel – 55</a:t>
            </a:r>
          </a:p>
          <a:p>
            <a:pPr marL="342900" indent="-342900">
              <a:buAutoNum type="arabicParenR"/>
            </a:pPr>
            <a:r>
              <a:rPr lang="en-US" sz="1600" b="1" dirty="0" err="1"/>
              <a:t>Nishit</a:t>
            </a:r>
            <a:r>
              <a:rPr lang="en-US" sz="1600" b="1" dirty="0"/>
              <a:t> </a:t>
            </a:r>
            <a:r>
              <a:rPr lang="en-US" sz="1600" b="1" dirty="0" err="1"/>
              <a:t>Gosar</a:t>
            </a:r>
            <a:r>
              <a:rPr lang="en-US" sz="1600" b="1" dirty="0"/>
              <a:t> – 30</a:t>
            </a:r>
          </a:p>
          <a:p>
            <a:pPr marL="342900" indent="-342900">
              <a:buAutoNum type="arabicParenR"/>
            </a:pPr>
            <a:r>
              <a:rPr lang="en-US" sz="1600" b="1" dirty="0" err="1"/>
              <a:t>Ayushi</a:t>
            </a:r>
            <a:r>
              <a:rPr lang="en-US" sz="1600" b="1" dirty="0"/>
              <a:t> Sharma – 23</a:t>
            </a:r>
          </a:p>
          <a:p>
            <a:pPr marL="342900" indent="-342900">
              <a:buAutoNum type="arabicParenR"/>
            </a:pPr>
            <a:r>
              <a:rPr lang="en-US" sz="1600" b="1" dirty="0"/>
              <a:t>Yash </a:t>
            </a:r>
            <a:r>
              <a:rPr lang="en-US" sz="1600" b="1" dirty="0" err="1"/>
              <a:t>Jashnani</a:t>
            </a:r>
            <a:r>
              <a:rPr lang="en-US" sz="1600" b="1" dirty="0"/>
              <a:t> – 31</a:t>
            </a:r>
          </a:p>
          <a:p>
            <a:endParaRPr lang="en-US" b="1" dirty="0"/>
          </a:p>
          <a:p>
            <a:endParaRPr lang="en-SI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2E7466-411F-4110-AD77-AE54D1FD8238}"/>
              </a:ext>
            </a:extLst>
          </p:cNvPr>
          <p:cNvSpPr txBox="1"/>
          <p:nvPr/>
        </p:nvSpPr>
        <p:spPr>
          <a:xfrm>
            <a:off x="138415" y="2821046"/>
            <a:ext cx="4621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GitHub Link 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https://github.com/anilpatel369/startups.git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SI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3ECD2-7085-445E-812C-FAC6D2F635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6" name="Google Shape;103;p18">
            <a:extLst>
              <a:ext uri="{FF2B5EF4-FFF2-40B4-BE49-F238E27FC236}">
                <a16:creationId xmlns:a16="http://schemas.microsoft.com/office/drawing/2014/main" id="{0EE44B20-210F-4B15-83C5-AD1FDC54CB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3012" y="145472"/>
            <a:ext cx="7337321" cy="69911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200" b="0" dirty="0"/>
              <a:t>Our main data source: </a:t>
            </a:r>
            <a:r>
              <a:rPr lang="en-US" sz="2200" u="sng" dirty="0"/>
              <a:t>CrunchBase, </a:t>
            </a:r>
            <a:r>
              <a:rPr lang="en-US" sz="2200" u="sng" dirty="0" err="1"/>
              <a:t>CrowdAnalytix</a:t>
            </a:r>
            <a:br>
              <a:rPr lang="en-US" sz="2200" b="0" dirty="0"/>
            </a:br>
            <a:r>
              <a:rPr lang="en-US" sz="2200" b="0" dirty="0"/>
              <a:t>Data compiled from:</a:t>
            </a:r>
            <a:endParaRPr sz="2200"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6D74EC-75F5-427B-AFB5-E15C6DCF9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271487"/>
              </p:ext>
            </p:extLst>
          </p:nvPr>
        </p:nvGraphicFramePr>
        <p:xfrm>
          <a:off x="495900" y="1057692"/>
          <a:ext cx="8152199" cy="38162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1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8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595">
                <a:tc>
                  <a:txBody>
                    <a:bodyPr/>
                    <a:lstStyle/>
                    <a:p>
                      <a:pPr algn="ctr"/>
                      <a:r>
                        <a:rPr lang="en-US" sz="1150" dirty="0">
                          <a:latin typeface="Lexend Deca" panose="020B0604020202020204" charset="0"/>
                          <a:cs typeface="Lexend Deca" panose="020B0604020202020204" charset="0"/>
                        </a:rPr>
                        <a:t>Factors</a:t>
                      </a:r>
                      <a:endParaRPr lang="en-IN" sz="1150" dirty="0">
                        <a:solidFill>
                          <a:schemeClr val="bg1"/>
                        </a:solidFill>
                        <a:latin typeface="Lexend Deca" panose="020B0604020202020204" charset="0"/>
                        <a:cs typeface="Lexend Deca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50" dirty="0">
                          <a:latin typeface="Lexend Deca" panose="020B0604020202020204" charset="0"/>
                          <a:cs typeface="Lexend Deca" panose="020B0604020202020204" charset="0"/>
                        </a:rPr>
                        <a:t>Potential Data Sources</a:t>
                      </a:r>
                      <a:endParaRPr lang="en-IN" sz="1150" dirty="0">
                        <a:solidFill>
                          <a:schemeClr val="bg1"/>
                        </a:solidFill>
                        <a:latin typeface="Lexend Deca" panose="020B0604020202020204" charset="0"/>
                        <a:cs typeface="Lexend Deca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50" dirty="0">
                          <a:latin typeface="Lexend Deca" panose="020B0604020202020204" charset="0"/>
                          <a:cs typeface="Lexend Deca" panose="020B0604020202020204" charset="0"/>
                        </a:rPr>
                        <a:t>Rationale and Reference</a:t>
                      </a:r>
                      <a:endParaRPr lang="en-IN" sz="1150" dirty="0">
                        <a:solidFill>
                          <a:schemeClr val="bg1"/>
                        </a:solidFill>
                        <a:latin typeface="Lexend Deca" panose="020B0604020202020204" charset="0"/>
                        <a:cs typeface="Lexend Deca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135">
                <a:tc>
                  <a:txBody>
                    <a:bodyPr/>
                    <a:lstStyle/>
                    <a:p>
                      <a:pPr algn="ctr"/>
                      <a:r>
                        <a:rPr lang="en-US" sz="1150" dirty="0">
                          <a:latin typeface="Lexend Deca" panose="020B0604020202020204" charset="0"/>
                          <a:cs typeface="Lexend Deca" panose="020B0604020202020204" charset="0"/>
                        </a:rPr>
                        <a:t>Highest</a:t>
                      </a:r>
                      <a:r>
                        <a:rPr lang="en-US" sz="1150" baseline="0" dirty="0">
                          <a:latin typeface="Lexend Deca" panose="020B0604020202020204" charset="0"/>
                          <a:cs typeface="Lexend Deca" panose="020B0604020202020204" charset="0"/>
                        </a:rPr>
                        <a:t> education level of founders</a:t>
                      </a:r>
                      <a:endParaRPr lang="en-IN" sz="1150" dirty="0">
                        <a:solidFill>
                          <a:schemeClr val="bg1"/>
                        </a:solidFill>
                        <a:latin typeface="Lexend Deca" panose="020B0604020202020204" charset="0"/>
                        <a:cs typeface="Lexend Deca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50" dirty="0">
                          <a:latin typeface="Lexend Deca" panose="020B0604020202020204" charset="0"/>
                          <a:cs typeface="Lexend Deca" panose="020B0604020202020204" charset="0"/>
                        </a:rPr>
                        <a:t>LinkedIn profile of founder, Company website</a:t>
                      </a:r>
                      <a:endParaRPr lang="en-IN" sz="1150" dirty="0">
                        <a:solidFill>
                          <a:schemeClr val="bg1"/>
                        </a:solidFill>
                        <a:latin typeface="Lexend Deca" panose="020B0604020202020204" charset="0"/>
                        <a:cs typeface="Lexend Deca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50" dirty="0">
                          <a:latin typeface="Lexend Deca" panose="020B0604020202020204" charset="0"/>
                          <a:cs typeface="Lexend Deca" panose="020B0604020202020204" charset="0"/>
                        </a:rPr>
                        <a:t>Higher the education levels are better the success rate</a:t>
                      </a:r>
                      <a:endParaRPr lang="en-IN" sz="1150" dirty="0">
                        <a:solidFill>
                          <a:schemeClr val="bg1"/>
                        </a:solidFill>
                        <a:latin typeface="Lexend Deca" panose="020B0604020202020204" charset="0"/>
                        <a:cs typeface="Lexend Deca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074">
                <a:tc>
                  <a:txBody>
                    <a:bodyPr/>
                    <a:lstStyle/>
                    <a:p>
                      <a:pPr algn="ctr"/>
                      <a:r>
                        <a:rPr lang="en-US" sz="1150" b="0" i="0" u="none" strike="noStrike" cap="none" dirty="0">
                          <a:solidFill>
                            <a:schemeClr val="dk1"/>
                          </a:solidFill>
                          <a:latin typeface="Lexend Deca" panose="020B0604020202020204" charset="0"/>
                          <a:ea typeface="+mn-ea"/>
                          <a:cs typeface="Lexend Deca" panose="020B0604020202020204" charset="0"/>
                          <a:sym typeface="Arial"/>
                        </a:rPr>
                        <a:t>Gartner hype cycle</a:t>
                      </a:r>
                      <a:endParaRPr lang="en-IN" sz="1150" b="0" i="0" u="none" strike="noStrike" cap="none" dirty="0">
                        <a:solidFill>
                          <a:schemeClr val="dk1"/>
                        </a:solidFill>
                        <a:latin typeface="Lexend Deca" panose="020B0604020202020204" charset="0"/>
                        <a:ea typeface="+mn-ea"/>
                        <a:cs typeface="Lexend Deca" panose="020B0604020202020204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50" b="0" i="0" u="none" strike="noStrike" cap="none" dirty="0">
                          <a:solidFill>
                            <a:schemeClr val="dk1"/>
                          </a:solidFill>
                          <a:latin typeface="Lexend Deca" panose="020B0604020202020204" charset="0"/>
                          <a:ea typeface="+mn-ea"/>
                          <a:cs typeface="Lexend Deca" panose="020B0604020202020204" charset="0"/>
                          <a:sym typeface="Arial"/>
                        </a:rPr>
                        <a:t>http://www.gartner.com/technology/research/hype-cycles</a:t>
                      </a:r>
                      <a:endParaRPr lang="en-IN" sz="1150" b="0" i="0" u="none" strike="noStrike" cap="none" dirty="0">
                        <a:solidFill>
                          <a:schemeClr val="dk1"/>
                        </a:solidFill>
                        <a:latin typeface="Lexend Deca" panose="020B0604020202020204" charset="0"/>
                        <a:ea typeface="+mn-ea"/>
                        <a:cs typeface="Lexend Deca" panose="020B0604020202020204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50" b="0" i="0" u="none" strike="noStrike" cap="none" dirty="0">
                          <a:solidFill>
                            <a:schemeClr val="dk1"/>
                          </a:solidFill>
                          <a:latin typeface="Lexend Deca" panose="020B0604020202020204" charset="0"/>
                          <a:ea typeface="+mn-ea"/>
                          <a:cs typeface="Lexend Deca" panose="020B0604020202020204" charset="0"/>
                          <a:sym typeface="Arial"/>
                        </a:rPr>
                        <a:t>If a company is too early or too late in a hype cycle, lesser the success  rate </a:t>
                      </a:r>
                      <a:endParaRPr lang="en-IN" sz="1150" b="0" i="0" u="none" strike="noStrike" cap="none" dirty="0">
                        <a:solidFill>
                          <a:schemeClr val="dk1"/>
                        </a:solidFill>
                        <a:latin typeface="Lexend Deca" panose="020B0604020202020204" charset="0"/>
                        <a:ea typeface="+mn-ea"/>
                        <a:cs typeface="Lexend Deca" panose="020B0604020202020204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2074">
                <a:tc>
                  <a:txBody>
                    <a:bodyPr/>
                    <a:lstStyle/>
                    <a:p>
                      <a:pPr algn="ctr"/>
                      <a:r>
                        <a:rPr lang="en-US" sz="1150" dirty="0">
                          <a:latin typeface="Lexend Deca" panose="020B0604020202020204" charset="0"/>
                          <a:cs typeface="Lexend Deca" panose="020B0604020202020204" charset="0"/>
                        </a:rPr>
                        <a:t>Verticals/Industries the company caters to</a:t>
                      </a:r>
                      <a:endParaRPr lang="en-IN" sz="1150" dirty="0">
                        <a:solidFill>
                          <a:schemeClr val="bg1"/>
                        </a:solidFill>
                        <a:latin typeface="Lexend Deca" panose="020B0604020202020204" charset="0"/>
                        <a:cs typeface="Lexend Deca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50" dirty="0">
                          <a:latin typeface="Lexend Deca" panose="020B0604020202020204" charset="0"/>
                          <a:cs typeface="Lexend Deca" panose="020B0604020202020204" charset="0"/>
                        </a:rPr>
                        <a:t>Company website, LinkedIn profile of the company</a:t>
                      </a:r>
                      <a:endParaRPr lang="en-IN" sz="1150" dirty="0">
                        <a:solidFill>
                          <a:schemeClr val="bg1"/>
                        </a:solidFill>
                        <a:latin typeface="Lexend Deca" panose="020B0604020202020204" charset="0"/>
                        <a:cs typeface="Lexend Deca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50" dirty="0">
                          <a:latin typeface="Lexend Deca" panose="020B0604020202020204" charset="0"/>
                          <a:cs typeface="Lexend Deca" panose="020B0604020202020204" charset="0"/>
                        </a:rPr>
                        <a:t>Company should be catering</a:t>
                      </a:r>
                      <a:r>
                        <a:rPr lang="en-US" sz="1150" baseline="0" dirty="0">
                          <a:latin typeface="Lexend Deca" panose="020B0604020202020204" charset="0"/>
                          <a:cs typeface="Lexend Deca" panose="020B0604020202020204" charset="0"/>
                        </a:rPr>
                        <a:t> to industries that are growing and have the market potential</a:t>
                      </a:r>
                      <a:endParaRPr lang="en-IN" sz="1150" dirty="0">
                        <a:solidFill>
                          <a:schemeClr val="bg1"/>
                        </a:solidFill>
                        <a:latin typeface="Lexend Deca" panose="020B0604020202020204" charset="0"/>
                        <a:cs typeface="Lexend Deca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135">
                <a:tc>
                  <a:txBody>
                    <a:bodyPr/>
                    <a:lstStyle/>
                    <a:p>
                      <a:pPr algn="ctr"/>
                      <a:r>
                        <a:rPr lang="en-US" sz="1150" dirty="0">
                          <a:latin typeface="Lexend Deca" panose="020B0604020202020204" charset="0"/>
                          <a:cs typeface="Lexend Deca" panose="020B0604020202020204" charset="0"/>
                        </a:rPr>
                        <a:t>Direct Competitors</a:t>
                      </a:r>
                      <a:endParaRPr lang="en-IN" sz="1150" dirty="0">
                        <a:solidFill>
                          <a:schemeClr val="bg1"/>
                        </a:solidFill>
                        <a:latin typeface="Lexend Deca" panose="020B0604020202020204" charset="0"/>
                        <a:cs typeface="Lexend Deca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50" dirty="0">
                          <a:latin typeface="Lexend Deca" panose="020B0604020202020204" charset="0"/>
                          <a:cs typeface="Lexend Deca" panose="020B0604020202020204" charset="0"/>
                        </a:rPr>
                        <a:t>www.Hoovers.com,</a:t>
                      </a:r>
                      <a:r>
                        <a:rPr lang="en-US" sz="1150" baseline="0" dirty="0">
                          <a:latin typeface="Lexend Deca" panose="020B0604020202020204" charset="0"/>
                          <a:cs typeface="Lexend Deca" panose="020B0604020202020204" charset="0"/>
                        </a:rPr>
                        <a:t> www.cbinsights.com</a:t>
                      </a:r>
                      <a:endParaRPr lang="en-IN" sz="1150" dirty="0">
                        <a:solidFill>
                          <a:schemeClr val="bg2"/>
                        </a:solidFill>
                        <a:latin typeface="Lexend Deca" panose="020B0604020202020204" charset="0"/>
                        <a:cs typeface="Lexend Deca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50" dirty="0">
                          <a:latin typeface="Lexend Deca" panose="020B0604020202020204" charset="0"/>
                          <a:cs typeface="Lexend Deca" panose="020B0604020202020204" charset="0"/>
                        </a:rPr>
                        <a:t>More competitors there are lesser the success rate</a:t>
                      </a:r>
                      <a:endParaRPr lang="en-IN" sz="1150" dirty="0">
                        <a:solidFill>
                          <a:schemeClr val="bg1"/>
                        </a:solidFill>
                        <a:latin typeface="Lexend Deca" panose="020B0604020202020204" charset="0"/>
                        <a:cs typeface="Lexend Deca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135">
                <a:tc>
                  <a:txBody>
                    <a:bodyPr/>
                    <a:lstStyle/>
                    <a:p>
                      <a:pPr algn="ctr"/>
                      <a:r>
                        <a:rPr lang="en-US" sz="1150" dirty="0">
                          <a:latin typeface="Lexend Deca" panose="020B0604020202020204" charset="0"/>
                          <a:cs typeface="Lexend Deca" panose="020B0604020202020204" charset="0"/>
                        </a:rPr>
                        <a:t>Estimated Market potential</a:t>
                      </a:r>
                      <a:endParaRPr lang="en-IN" sz="1150" dirty="0">
                        <a:solidFill>
                          <a:schemeClr val="bg1"/>
                        </a:solidFill>
                        <a:latin typeface="Lexend Deca" panose="020B0604020202020204" charset="0"/>
                        <a:cs typeface="Lexend Deca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50" dirty="0">
                          <a:latin typeface="Lexend Deca" panose="020B0604020202020204" charset="0"/>
                          <a:cs typeface="Lexend Deca" panose="020B0604020202020204" charset="0"/>
                        </a:rPr>
                        <a:t>IDC Report- www.IDC.com/report</a:t>
                      </a:r>
                      <a:endParaRPr lang="en-IN" sz="1150" dirty="0">
                        <a:solidFill>
                          <a:schemeClr val="bg1"/>
                        </a:solidFill>
                        <a:latin typeface="Lexend Deca" panose="020B0604020202020204" charset="0"/>
                        <a:cs typeface="Lexend Deca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50" dirty="0">
                          <a:latin typeface="Lexend Deca" panose="020B0604020202020204" charset="0"/>
                          <a:cs typeface="Lexend Deca" panose="020B0604020202020204" charset="0"/>
                        </a:rPr>
                        <a:t>Higher the market potential,</a:t>
                      </a:r>
                      <a:r>
                        <a:rPr lang="en-US" sz="1150" baseline="0" dirty="0">
                          <a:latin typeface="Lexend Deca" panose="020B0604020202020204" charset="0"/>
                          <a:cs typeface="Lexend Deca" panose="020B0604020202020204" charset="0"/>
                        </a:rPr>
                        <a:t> better the success rate</a:t>
                      </a:r>
                      <a:endParaRPr lang="en-IN" sz="1150" dirty="0">
                        <a:solidFill>
                          <a:schemeClr val="bg1"/>
                        </a:solidFill>
                        <a:latin typeface="Lexend Deca" panose="020B0604020202020204" charset="0"/>
                        <a:cs typeface="Lexend Deca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2074">
                <a:tc>
                  <a:txBody>
                    <a:bodyPr/>
                    <a:lstStyle/>
                    <a:p>
                      <a:pPr algn="ctr"/>
                      <a:r>
                        <a:rPr lang="en-US" sz="1150" dirty="0">
                          <a:latin typeface="Lexend Deca" panose="020B0604020202020204" charset="0"/>
                          <a:cs typeface="Lexend Deca" panose="020B0604020202020204" charset="0"/>
                        </a:rPr>
                        <a:t>Breadth of experience across verticals for founder</a:t>
                      </a:r>
                      <a:endParaRPr lang="en-IN" sz="1150" dirty="0">
                        <a:solidFill>
                          <a:schemeClr val="bg1"/>
                        </a:solidFill>
                        <a:latin typeface="Lexend Deca" panose="020B0604020202020204" charset="0"/>
                        <a:cs typeface="Lexend Deca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50" dirty="0">
                          <a:latin typeface="Lexend Deca" panose="020B0604020202020204" charset="0"/>
                          <a:cs typeface="Lexend Deca" panose="020B0604020202020204" charset="0"/>
                        </a:rPr>
                        <a:t>LinkedIn</a:t>
                      </a:r>
                      <a:r>
                        <a:rPr lang="en-US" sz="1150" baseline="0" dirty="0">
                          <a:latin typeface="Lexend Deca" panose="020B0604020202020204" charset="0"/>
                          <a:cs typeface="Lexend Deca" panose="020B0604020202020204" charset="0"/>
                        </a:rPr>
                        <a:t> profile of Founder, Company website</a:t>
                      </a:r>
                      <a:endParaRPr lang="en-IN" sz="1150" dirty="0">
                        <a:solidFill>
                          <a:schemeClr val="bg1"/>
                        </a:solidFill>
                        <a:latin typeface="Lexend Deca" panose="020B0604020202020204" charset="0"/>
                        <a:cs typeface="Lexend Deca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50" dirty="0">
                          <a:latin typeface="Lexend Deca" panose="020B0604020202020204" charset="0"/>
                          <a:cs typeface="Lexend Deca" panose="020B0604020202020204" charset="0"/>
                        </a:rPr>
                        <a:t>Vertical</a:t>
                      </a:r>
                      <a:r>
                        <a:rPr lang="en-US" sz="1150" baseline="0" dirty="0">
                          <a:latin typeface="Lexend Deca" panose="020B0604020202020204" charset="0"/>
                          <a:cs typeface="Lexend Deca" panose="020B0604020202020204" charset="0"/>
                        </a:rPr>
                        <a:t>s the founder has experience with will also affect the success of a startup</a:t>
                      </a:r>
                      <a:endParaRPr lang="en-IN" sz="1150" dirty="0">
                        <a:solidFill>
                          <a:schemeClr val="bg1"/>
                        </a:solidFill>
                        <a:latin typeface="Lexend Deca" panose="020B0604020202020204" charset="0"/>
                        <a:cs typeface="Lexend Deca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525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5730" y="309885"/>
            <a:ext cx="7749378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 Pre-processing </a:t>
            </a:r>
            <a:r>
              <a:rPr lang="en-IN" sz="2000" dirty="0">
                <a:solidFill>
                  <a:schemeClr val="tx1"/>
                </a:solidFill>
              </a:rPr>
              <a:t>[472 rows X 116 columns]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394246" y="1454132"/>
            <a:ext cx="2575958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400" b="1" dirty="0"/>
              <a:t>Missing values imputation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IN" sz="1400" b="1" dirty="0"/>
          </a:p>
          <a:p>
            <a:pPr marL="342900" indent="-342900"/>
            <a:r>
              <a:rPr lang="en-IN" sz="1400" dirty="0"/>
              <a:t>Changing “No info” to </a:t>
            </a:r>
            <a:r>
              <a:rPr lang="en-IN" sz="1400" dirty="0" err="1"/>
              <a:t>NaN</a:t>
            </a:r>
            <a:endParaRPr lang="en-IN" sz="1400" dirty="0"/>
          </a:p>
          <a:p>
            <a:pPr marL="342900" indent="-342900"/>
            <a:r>
              <a:rPr lang="en-IN" sz="1400" dirty="0"/>
              <a:t>Finding column-wise missing value percentage</a:t>
            </a:r>
          </a:p>
          <a:p>
            <a:pPr marL="342900" indent="-342900"/>
            <a:r>
              <a:rPr lang="en-IN" sz="1400" dirty="0"/>
              <a:t>Depending on type of data present in columns, missing values were imputed using EM method and Mode.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9" name="Google Shape;142;p21">
            <a:extLst>
              <a:ext uri="{FF2B5EF4-FFF2-40B4-BE49-F238E27FC236}">
                <a16:creationId xmlns:a16="http://schemas.microsoft.com/office/drawing/2014/main" id="{6A5E3EE6-245D-4E33-A811-DC585F9547EE}"/>
              </a:ext>
            </a:extLst>
          </p:cNvPr>
          <p:cNvSpPr txBox="1">
            <a:spLocks/>
          </p:cNvSpPr>
          <p:nvPr/>
        </p:nvSpPr>
        <p:spPr>
          <a:xfrm>
            <a:off x="3315194" y="1454132"/>
            <a:ext cx="2575958" cy="32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Regular"/>
              <a:buChar char="⬡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Regular"/>
              <a:buChar char="∙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Regular"/>
              <a:buChar char="∙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●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○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■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●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○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■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0" indent="0" algn="ctr">
              <a:buFont typeface="Muli Regular"/>
              <a:buNone/>
            </a:pPr>
            <a:r>
              <a:rPr lang="en-IN" sz="1400" b="1" dirty="0"/>
              <a:t>Feature Selection</a:t>
            </a:r>
          </a:p>
          <a:p>
            <a:pPr marL="0" indent="0" algn="ctr">
              <a:buFont typeface="Muli Regular"/>
              <a:buNone/>
            </a:pPr>
            <a:endParaRPr lang="en-IN" sz="1400" b="1" dirty="0"/>
          </a:p>
          <a:p>
            <a:pPr marL="342900" indent="-342900"/>
            <a:r>
              <a:rPr lang="en-IN" sz="1400" dirty="0"/>
              <a:t>Initial features: </a:t>
            </a:r>
            <a:r>
              <a:rPr lang="en-IN" sz="1400" b="1" dirty="0"/>
              <a:t>115</a:t>
            </a:r>
          </a:p>
          <a:p>
            <a:pPr marL="342900" indent="-342900"/>
            <a:r>
              <a:rPr lang="en-IN" sz="1400" dirty="0"/>
              <a:t>Removed repetitive and irrelevant columns manually, features reduced to </a:t>
            </a:r>
            <a:r>
              <a:rPr lang="en-IN" sz="1400" b="1" dirty="0"/>
              <a:t>91</a:t>
            </a:r>
          </a:p>
          <a:p>
            <a:pPr marL="342900" indent="-342900"/>
            <a:r>
              <a:rPr lang="en-IN" sz="1400" dirty="0"/>
              <a:t>Selecting top </a:t>
            </a:r>
            <a:r>
              <a:rPr lang="en-IN" sz="1400" b="1" dirty="0"/>
              <a:t>50</a:t>
            </a:r>
            <a:r>
              <a:rPr lang="en-IN" sz="1400" dirty="0"/>
              <a:t> features using ensemble learning methods.</a:t>
            </a:r>
          </a:p>
        </p:txBody>
      </p:sp>
      <p:sp>
        <p:nvSpPr>
          <p:cNvPr id="12" name="Google Shape;142;p21">
            <a:extLst>
              <a:ext uri="{FF2B5EF4-FFF2-40B4-BE49-F238E27FC236}">
                <a16:creationId xmlns:a16="http://schemas.microsoft.com/office/drawing/2014/main" id="{D86CFEA8-77F4-4D8E-8057-868D49802909}"/>
              </a:ext>
            </a:extLst>
          </p:cNvPr>
          <p:cNvSpPr txBox="1">
            <a:spLocks/>
          </p:cNvSpPr>
          <p:nvPr/>
        </p:nvSpPr>
        <p:spPr>
          <a:xfrm>
            <a:off x="6173796" y="1454132"/>
            <a:ext cx="2575958" cy="32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Regular"/>
              <a:buChar char="⬡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Regular"/>
              <a:buChar char="∙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Regular"/>
              <a:buChar char="∙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●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○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■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●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○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■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0" indent="0" algn="ctr">
              <a:buNone/>
            </a:pPr>
            <a:r>
              <a:rPr lang="en-IN" sz="1400" b="1" dirty="0"/>
              <a:t>Data preparation</a:t>
            </a:r>
          </a:p>
          <a:p>
            <a:pPr marL="0" indent="0" algn="ctr">
              <a:buNone/>
            </a:pPr>
            <a:endParaRPr lang="en-IN" sz="1400" b="1" dirty="0"/>
          </a:p>
          <a:p>
            <a:pPr marL="285750" indent="-285750"/>
            <a:r>
              <a:rPr lang="en-IN" sz="1400" dirty="0"/>
              <a:t>Independent variables reduced to 50</a:t>
            </a:r>
          </a:p>
          <a:p>
            <a:pPr marL="285750" indent="-285750"/>
            <a:r>
              <a:rPr lang="en-IN" sz="1400" dirty="0"/>
              <a:t>Applying </a:t>
            </a:r>
            <a:r>
              <a:rPr lang="en-IN" sz="1400" dirty="0" err="1"/>
              <a:t>OneHotEncoding</a:t>
            </a:r>
            <a:r>
              <a:rPr lang="en-IN" sz="1400" dirty="0"/>
              <a:t> to important categorical features, columns increased to 65 </a:t>
            </a:r>
          </a:p>
          <a:p>
            <a:pPr marL="285750" indent="-285750"/>
            <a:r>
              <a:rPr lang="en-IN" sz="1400" dirty="0"/>
              <a:t>Dataset split into training and testing data (80/20)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372731" y="565586"/>
            <a:ext cx="6506051" cy="53464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IN" dirty="0"/>
              <a:t>Missing Value imputation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C82A6D-C132-4CB5-83B6-1AB0F414A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182" y="1695017"/>
            <a:ext cx="4572000" cy="2543175"/>
          </a:xfrm>
          <a:prstGeom prst="rect">
            <a:avLst/>
          </a:prstGeom>
        </p:spPr>
      </p:pic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290946" y="1627042"/>
            <a:ext cx="3658270" cy="29508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sz="1400" dirty="0"/>
              <a:t>Columns with more than 40% missing values were dropped </a:t>
            </a:r>
            <a:r>
              <a:rPr lang="en-IN" sz="1400" b="1" dirty="0">
                <a:solidFill>
                  <a:schemeClr val="tx1"/>
                </a:solidFill>
              </a:rPr>
              <a:t>[3 columns]</a:t>
            </a:r>
          </a:p>
          <a:p>
            <a:endParaRPr lang="en-IN" sz="1400" dirty="0"/>
          </a:p>
          <a:p>
            <a:r>
              <a:rPr lang="en-IN" sz="1400" dirty="0"/>
              <a:t>Missing values of continuous variables </a:t>
            </a:r>
            <a:r>
              <a:rPr lang="en-IN" sz="1400" b="1" dirty="0"/>
              <a:t>(Ratio &amp; Interval scale data)</a:t>
            </a:r>
            <a:r>
              <a:rPr lang="en-IN" sz="1400" dirty="0"/>
              <a:t> were imputed by </a:t>
            </a:r>
            <a:r>
              <a:rPr lang="en-IN" sz="1400" u="sng" dirty="0"/>
              <a:t>EM Method using SPSS</a:t>
            </a:r>
          </a:p>
          <a:p>
            <a:endParaRPr lang="en-IN" sz="1400" dirty="0"/>
          </a:p>
          <a:p>
            <a:r>
              <a:rPr lang="en-IN" sz="1400" dirty="0"/>
              <a:t>Missing values of discrete variables</a:t>
            </a:r>
            <a:r>
              <a:rPr lang="en-IN" sz="1400" b="1" dirty="0"/>
              <a:t> (Nominal &amp; Ordinal scale data)</a:t>
            </a:r>
            <a:r>
              <a:rPr lang="en-IN" sz="1400" dirty="0"/>
              <a:t> were imputed by mode values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6892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6076-69C1-4A5D-A802-874E9378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50" y="205975"/>
            <a:ext cx="7473204" cy="857400"/>
          </a:xfrm>
        </p:spPr>
        <p:txBody>
          <a:bodyPr/>
          <a:lstStyle/>
          <a:p>
            <a:r>
              <a:rPr lang="en-US" dirty="0"/>
              <a:t>Expectation-Maximization method</a:t>
            </a:r>
            <a:endParaRPr lang="en-S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2EF88-8335-4D45-AF6C-1D9427859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Using an iterative process, the EM method estimates the means, the covariance matrix, and the correlation of quantitative (scale) variables with missing values.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EM estimation depends on the assumption that the pattern of missing data is related to the observed data only. (This condition is called missing at random, or MAR)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Little’s MCAR test is used to check whether the data is missing completely at random or not.</a:t>
            </a:r>
            <a:endParaRPr lang="en-SI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E09A1-406D-45A0-B59D-4CA585E9A0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0180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03904" y="139366"/>
            <a:ext cx="8178987" cy="5346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2400" dirty="0"/>
              <a:t>Feature Selection and Data preparation</a:t>
            </a:r>
            <a:endParaRPr sz="2400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7" name="Google Shape;104;p18">
            <a:extLst>
              <a:ext uri="{FF2B5EF4-FFF2-40B4-BE49-F238E27FC236}">
                <a16:creationId xmlns:a16="http://schemas.microsoft.com/office/drawing/2014/main" id="{58883BC2-FB79-4E4F-A70A-B4E6570FEA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575" y="3831775"/>
            <a:ext cx="8334850" cy="8832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sz="1200" dirty="0"/>
              <a:t>Random Forest, </a:t>
            </a:r>
            <a:r>
              <a:rPr lang="en-IN" sz="1200" dirty="0" err="1"/>
              <a:t>XGBoost</a:t>
            </a:r>
            <a:r>
              <a:rPr lang="en-IN" sz="1200" dirty="0"/>
              <a:t>, Gradient Boosting algorithms used to find feature importance</a:t>
            </a:r>
          </a:p>
          <a:p>
            <a:endParaRPr lang="en-IN" sz="1200" dirty="0"/>
          </a:p>
          <a:p>
            <a:r>
              <a:rPr lang="en-IN" sz="1200" dirty="0"/>
              <a:t>The same was then exported to Excel</a:t>
            </a:r>
          </a:p>
          <a:p>
            <a:endParaRPr lang="en-IN" sz="1200" dirty="0"/>
          </a:p>
          <a:p>
            <a:endParaRPr lang="en-IN" sz="1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F5BC83-92E2-45FB-9044-C49032370D79}"/>
              </a:ext>
            </a:extLst>
          </p:cNvPr>
          <p:cNvGrpSpPr/>
          <p:nvPr/>
        </p:nvGrpSpPr>
        <p:grpSpPr>
          <a:xfrm>
            <a:off x="692961" y="810491"/>
            <a:ext cx="7777231" cy="2878282"/>
            <a:chOff x="692961" y="810491"/>
            <a:chExt cx="7777231" cy="287828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14449B-E260-4FE5-A81D-660DE5001E96}"/>
                </a:ext>
              </a:extLst>
            </p:cNvPr>
            <p:cNvSpPr/>
            <p:nvPr/>
          </p:nvSpPr>
          <p:spPr>
            <a:xfrm>
              <a:off x="692961" y="810491"/>
              <a:ext cx="7777231" cy="2878282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DCDE443-7789-4F97-A3DF-3FA555671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9625" y="895580"/>
              <a:ext cx="7524750" cy="2714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5248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03904" y="139366"/>
            <a:ext cx="8178987" cy="5346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2400" dirty="0"/>
              <a:t>Feature Selection and Data preparation</a:t>
            </a:r>
            <a:endParaRPr sz="2400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7" name="Google Shape;104;p18">
            <a:extLst>
              <a:ext uri="{FF2B5EF4-FFF2-40B4-BE49-F238E27FC236}">
                <a16:creationId xmlns:a16="http://schemas.microsoft.com/office/drawing/2014/main" id="{58883BC2-FB79-4E4F-A70A-B4E6570FEA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3904" y="4491670"/>
            <a:ext cx="8334850" cy="51246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1400" dirty="0"/>
              <a:t>Then a simple VLOOKUP function and AVG function was used to find out the top </a:t>
            </a:r>
            <a:r>
              <a:rPr lang="en-IN" sz="1400" b="1" u="sng" dirty="0"/>
              <a:t>50</a:t>
            </a:r>
            <a:r>
              <a:rPr lang="en-IN" sz="1400" dirty="0"/>
              <a:t> features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490752-1C5A-431A-B5FE-E7A7ABFA7D9A}"/>
              </a:ext>
            </a:extLst>
          </p:cNvPr>
          <p:cNvGrpSpPr/>
          <p:nvPr/>
        </p:nvGrpSpPr>
        <p:grpSpPr>
          <a:xfrm>
            <a:off x="914555" y="737754"/>
            <a:ext cx="7313547" cy="3667991"/>
            <a:chOff x="852055" y="748145"/>
            <a:chExt cx="7313547" cy="366799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A43296-F682-43C3-B75C-C8BABEAC3191}"/>
                </a:ext>
              </a:extLst>
            </p:cNvPr>
            <p:cNvSpPr/>
            <p:nvPr/>
          </p:nvSpPr>
          <p:spPr>
            <a:xfrm>
              <a:off x="852055" y="748145"/>
              <a:ext cx="7313547" cy="3667991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AC10F31-5567-49A9-8CCE-E50A6E99E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8398" y="831358"/>
              <a:ext cx="7029997" cy="3480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3001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477FA81-299A-4AAB-93A0-9A55CC7D3415}"/>
              </a:ext>
            </a:extLst>
          </p:cNvPr>
          <p:cNvSpPr/>
          <p:nvPr/>
        </p:nvSpPr>
        <p:spPr>
          <a:xfrm>
            <a:off x="4917590" y="2603231"/>
            <a:ext cx="3457483" cy="2043153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26F5FA-4CF1-4CB4-9338-58A23242E9A6}"/>
              </a:ext>
            </a:extLst>
          </p:cNvPr>
          <p:cNvSpPr txBox="1"/>
          <p:nvPr/>
        </p:nvSpPr>
        <p:spPr>
          <a:xfrm>
            <a:off x="623455" y="4715329"/>
            <a:ext cx="8178987" cy="3231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IN" sz="1500" dirty="0">
                <a:solidFill>
                  <a:schemeClr val="lt1"/>
                </a:solidFill>
                <a:latin typeface="Lexend Deca"/>
                <a:cs typeface="Lexend Deca"/>
                <a:sym typeface="Lexend Deca"/>
              </a:rPr>
              <a:t>N u m b e r       o f       f e a t u r e 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BA5F2-5270-49FB-A20F-A5FE35DE0C24}"/>
              </a:ext>
            </a:extLst>
          </p:cNvPr>
          <p:cNvSpPr txBox="1"/>
          <p:nvPr/>
        </p:nvSpPr>
        <p:spPr>
          <a:xfrm>
            <a:off x="287324" y="294408"/>
            <a:ext cx="446469" cy="457892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IN" dirty="0">
                <a:solidFill>
                  <a:schemeClr val="lt1"/>
                </a:solidFill>
                <a:latin typeface="Lexend Deca"/>
                <a:cs typeface="Lexend Deca"/>
                <a:sym typeface="Lexend Deca"/>
              </a:rPr>
              <a:t>Sum of Importance</a:t>
            </a:r>
          </a:p>
        </p:txBody>
      </p:sp>
      <p:sp>
        <p:nvSpPr>
          <p:cNvPr id="12" name="Google Shape;103;p18">
            <a:extLst>
              <a:ext uri="{FF2B5EF4-FFF2-40B4-BE49-F238E27FC236}">
                <a16:creationId xmlns:a16="http://schemas.microsoft.com/office/drawing/2014/main" id="{C5F56068-A9EB-4FBB-B640-AEEB7922D1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0457" y="48110"/>
            <a:ext cx="6568864" cy="5346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IN" sz="2000" dirty="0"/>
              <a:t>Cumulative feature importance</a:t>
            </a:r>
            <a:endParaRPr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FF3421-CA79-4AE4-9240-FF4DDF50C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391" y="672564"/>
            <a:ext cx="3073019" cy="19306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FBCC91-6B44-460B-9D81-D162C75F7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302" y="687338"/>
            <a:ext cx="3073019" cy="19011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2487EC-7C7B-41B1-A3B8-9CEF380779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392" y="2730625"/>
            <a:ext cx="3073018" cy="19306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6C6E98-6E22-4A07-81F3-07CC371DC5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7917" y="2733150"/>
            <a:ext cx="3073017" cy="1930667"/>
          </a:xfrm>
          <a:prstGeom prst="rect">
            <a:avLst/>
          </a:prstGeom>
        </p:spPr>
      </p:pic>
      <p:sp>
        <p:nvSpPr>
          <p:cNvPr id="21" name="Google Shape;103;p18">
            <a:extLst>
              <a:ext uri="{FF2B5EF4-FFF2-40B4-BE49-F238E27FC236}">
                <a16:creationId xmlns:a16="http://schemas.microsoft.com/office/drawing/2014/main" id="{788A6DBE-B2E8-40D8-B906-473BB1909E71}"/>
              </a:ext>
            </a:extLst>
          </p:cNvPr>
          <p:cNvSpPr txBox="1">
            <a:spLocks/>
          </p:cNvSpPr>
          <p:nvPr/>
        </p:nvSpPr>
        <p:spPr>
          <a:xfrm>
            <a:off x="3387435" y="1794559"/>
            <a:ext cx="776969" cy="534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Random</a:t>
            </a:r>
          </a:p>
          <a:p>
            <a:pPr algn="ctr"/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Forest</a:t>
            </a:r>
          </a:p>
        </p:txBody>
      </p:sp>
      <p:sp>
        <p:nvSpPr>
          <p:cNvPr id="22" name="Google Shape;103;p18">
            <a:extLst>
              <a:ext uri="{FF2B5EF4-FFF2-40B4-BE49-F238E27FC236}">
                <a16:creationId xmlns:a16="http://schemas.microsoft.com/office/drawing/2014/main" id="{36AAF0A9-FB88-47FF-BEAC-8E7D2F79E5F1}"/>
              </a:ext>
            </a:extLst>
          </p:cNvPr>
          <p:cNvSpPr txBox="1">
            <a:spLocks/>
          </p:cNvSpPr>
          <p:nvPr/>
        </p:nvSpPr>
        <p:spPr>
          <a:xfrm>
            <a:off x="7151294" y="1794559"/>
            <a:ext cx="776969" cy="534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Gradient</a:t>
            </a:r>
          </a:p>
          <a:p>
            <a:pPr algn="ctr"/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Boost</a:t>
            </a:r>
          </a:p>
        </p:txBody>
      </p:sp>
      <p:sp>
        <p:nvSpPr>
          <p:cNvPr id="23" name="Google Shape;103;p18">
            <a:extLst>
              <a:ext uri="{FF2B5EF4-FFF2-40B4-BE49-F238E27FC236}">
                <a16:creationId xmlns:a16="http://schemas.microsoft.com/office/drawing/2014/main" id="{0319BFCD-EBE1-4D87-8950-30B8CB4C65F9}"/>
              </a:ext>
            </a:extLst>
          </p:cNvPr>
          <p:cNvSpPr txBox="1">
            <a:spLocks/>
          </p:cNvSpPr>
          <p:nvPr/>
        </p:nvSpPr>
        <p:spPr>
          <a:xfrm>
            <a:off x="2937649" y="3725226"/>
            <a:ext cx="1213385" cy="66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Extreme Gradient Boost</a:t>
            </a:r>
          </a:p>
        </p:txBody>
      </p:sp>
      <p:sp>
        <p:nvSpPr>
          <p:cNvPr id="25" name="Google Shape;103;p18">
            <a:extLst>
              <a:ext uri="{FF2B5EF4-FFF2-40B4-BE49-F238E27FC236}">
                <a16:creationId xmlns:a16="http://schemas.microsoft.com/office/drawing/2014/main" id="{1BB8174F-B16E-47FF-874F-C7C2A606790F}"/>
              </a:ext>
            </a:extLst>
          </p:cNvPr>
          <p:cNvSpPr txBox="1">
            <a:spLocks/>
          </p:cNvSpPr>
          <p:nvPr/>
        </p:nvSpPr>
        <p:spPr>
          <a:xfrm>
            <a:off x="7203249" y="3839671"/>
            <a:ext cx="776969" cy="534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Mean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0B8E8D-8554-4769-A269-7680BF6B70F2}"/>
              </a:ext>
            </a:extLst>
          </p:cNvPr>
          <p:cNvCxnSpPr/>
          <p:nvPr/>
        </p:nvCxnSpPr>
        <p:spPr>
          <a:xfrm flipH="1">
            <a:off x="893618" y="4876911"/>
            <a:ext cx="208559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347A60-91B9-46CB-8DE2-9C5849C2C424}"/>
              </a:ext>
            </a:extLst>
          </p:cNvPr>
          <p:cNvCxnSpPr>
            <a:cxnSpLocks/>
          </p:cNvCxnSpPr>
          <p:nvPr/>
        </p:nvCxnSpPr>
        <p:spPr>
          <a:xfrm>
            <a:off x="6389115" y="4878118"/>
            <a:ext cx="2085594" cy="138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BAC36F5-3777-4DDE-B2E1-FE47F450E240}"/>
              </a:ext>
            </a:extLst>
          </p:cNvPr>
          <p:cNvCxnSpPr>
            <a:cxnSpLocks/>
          </p:cNvCxnSpPr>
          <p:nvPr/>
        </p:nvCxnSpPr>
        <p:spPr>
          <a:xfrm flipV="1">
            <a:off x="524070" y="154131"/>
            <a:ext cx="0" cy="1974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B87EA0C-37FF-4F4B-A8CA-0C7895C4BD15}"/>
              </a:ext>
            </a:extLst>
          </p:cNvPr>
          <p:cNvCxnSpPr>
            <a:cxnSpLocks/>
          </p:cNvCxnSpPr>
          <p:nvPr/>
        </p:nvCxnSpPr>
        <p:spPr>
          <a:xfrm>
            <a:off x="518387" y="4792887"/>
            <a:ext cx="0" cy="2456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820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0E6B1A0-067B-4A20-94C1-805BB3D0AE25}"/>
              </a:ext>
            </a:extLst>
          </p:cNvPr>
          <p:cNvSpPr/>
          <p:nvPr/>
        </p:nvSpPr>
        <p:spPr>
          <a:xfrm>
            <a:off x="1" y="1"/>
            <a:ext cx="9144000" cy="5143450"/>
          </a:xfrm>
          <a:prstGeom prst="rect">
            <a:avLst/>
          </a:prstGeom>
          <a:solidFill>
            <a:srgbClr val="4D7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758022" y="1523841"/>
            <a:ext cx="3332700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>
                <a:solidFill>
                  <a:schemeClr val="bg1"/>
                </a:solidFill>
              </a:rPr>
              <a:t>Exploratory Data Analysis</a:t>
            </a:r>
            <a:endParaRPr sz="4400" dirty="0">
              <a:solidFill>
                <a:schemeClr val="bg1"/>
              </a:solidFill>
            </a:endParaRP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exend Deca"/>
                <a:cs typeface="Lexend Deca"/>
                <a:sym typeface="Lexend Dec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17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xend Deca"/>
              <a:cs typeface="Lexend Deca"/>
              <a:sym typeface="Lexend Deca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01ED4C-1B8A-4463-B5C6-53AA4700DC3D}"/>
              </a:ext>
            </a:extLst>
          </p:cNvPr>
          <p:cNvGrpSpPr/>
          <p:nvPr/>
        </p:nvGrpSpPr>
        <p:grpSpPr>
          <a:xfrm>
            <a:off x="4914901" y="1513450"/>
            <a:ext cx="3359550" cy="2153099"/>
            <a:chOff x="4480474" y="1320169"/>
            <a:chExt cx="4077203" cy="2613035"/>
          </a:xfrm>
        </p:grpSpPr>
        <p:pic>
          <p:nvPicPr>
            <p:cNvPr id="110" name="Google Shape;11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03935" y="2096761"/>
              <a:ext cx="2017495" cy="1209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80474" y="1320169"/>
              <a:ext cx="481900" cy="55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63203" y="1441862"/>
              <a:ext cx="481900" cy="55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747544" y="2055837"/>
              <a:ext cx="1111472" cy="961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747544" y="1663271"/>
              <a:ext cx="1111472" cy="961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473821" y="1552461"/>
              <a:ext cx="848475" cy="5552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0" name="Google Shape;120;p19"/>
            <p:cNvCxnSpPr>
              <a:cxnSpLocks/>
            </p:cNvCxnSpPr>
            <p:nvPr/>
          </p:nvCxnSpPr>
          <p:spPr>
            <a:xfrm>
              <a:off x="7052344" y="3142987"/>
              <a:ext cx="664200" cy="3834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9"/>
            <p:cNvCxnSpPr>
              <a:cxnSpLocks/>
            </p:cNvCxnSpPr>
            <p:nvPr/>
          </p:nvCxnSpPr>
          <p:spPr>
            <a:xfrm>
              <a:off x="5004094" y="1920937"/>
              <a:ext cx="559800" cy="32310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19"/>
            <p:cNvCxnSpPr>
              <a:cxnSpLocks/>
            </p:cNvCxnSpPr>
            <p:nvPr/>
          </p:nvCxnSpPr>
          <p:spPr>
            <a:xfrm flipH="1">
              <a:off x="4731094" y="3066787"/>
              <a:ext cx="936600" cy="5409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9"/>
            <p:cNvCxnSpPr>
              <a:cxnSpLocks/>
            </p:cNvCxnSpPr>
            <p:nvPr/>
          </p:nvCxnSpPr>
          <p:spPr>
            <a:xfrm flipH="1">
              <a:off x="7003744" y="1997137"/>
              <a:ext cx="559800" cy="3231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5" name="Google Shape;125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516382" y="2618695"/>
              <a:ext cx="1019495" cy="1122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754235" y="3173693"/>
              <a:ext cx="430025" cy="59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8127652" y="3334054"/>
              <a:ext cx="430025" cy="599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9A48C9C-E891-4080-B259-94D65F9F6817}"/>
              </a:ext>
            </a:extLst>
          </p:cNvPr>
          <p:cNvSpPr/>
          <p:nvPr/>
        </p:nvSpPr>
        <p:spPr>
          <a:xfrm>
            <a:off x="1" y="-10390"/>
            <a:ext cx="9144000" cy="5143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C555F-565A-4D86-8011-8864BEB2C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91C1FD-72F4-4F21-A954-47270F169700}"/>
              </a:ext>
            </a:extLst>
          </p:cNvPr>
          <p:cNvSpPr/>
          <p:nvPr/>
        </p:nvSpPr>
        <p:spPr>
          <a:xfrm>
            <a:off x="1" y="10392"/>
            <a:ext cx="9144000" cy="5143450"/>
          </a:xfrm>
          <a:prstGeom prst="rect">
            <a:avLst/>
          </a:prstGeom>
          <a:solidFill>
            <a:srgbClr val="ECEB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AF1C5B-6D5F-47CF-BF8D-F0D57F8279D9}"/>
              </a:ext>
            </a:extLst>
          </p:cNvPr>
          <p:cNvSpPr/>
          <p:nvPr/>
        </p:nvSpPr>
        <p:spPr>
          <a:xfrm>
            <a:off x="-1" y="1963882"/>
            <a:ext cx="9143999" cy="3189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D0276-2A78-40F7-BF20-7E5143F96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9" y="1963882"/>
            <a:ext cx="4274330" cy="30657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A32C7E-5A55-4856-870F-6ADA8F25B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763" y="1963882"/>
            <a:ext cx="4517968" cy="3066600"/>
          </a:xfrm>
          <a:prstGeom prst="rect">
            <a:avLst/>
          </a:prstGeom>
        </p:spPr>
      </p:pic>
      <p:sp>
        <p:nvSpPr>
          <p:cNvPr id="11" name="Google Shape;111;p19">
            <a:extLst>
              <a:ext uri="{FF2B5EF4-FFF2-40B4-BE49-F238E27FC236}">
                <a16:creationId xmlns:a16="http://schemas.microsoft.com/office/drawing/2014/main" id="{2FF2F3C6-E7C1-4C72-AF2E-4337371824F3}"/>
              </a:ext>
            </a:extLst>
          </p:cNvPr>
          <p:cNvSpPr txBox="1">
            <a:spLocks/>
          </p:cNvSpPr>
          <p:nvPr/>
        </p:nvSpPr>
        <p:spPr>
          <a:xfrm>
            <a:off x="1489596" y="241189"/>
            <a:ext cx="6028334" cy="931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n-IN" sz="2500" dirty="0">
                <a:solidFill>
                  <a:schemeClr val="accent1"/>
                </a:solidFill>
              </a:rPr>
              <a:t>Target class distribution and</a:t>
            </a:r>
          </a:p>
          <a:p>
            <a:pPr algn="ctr"/>
            <a:r>
              <a:rPr lang="en-IN" sz="2500" dirty="0">
                <a:solidFill>
                  <a:schemeClr val="accent1"/>
                </a:solidFill>
              </a:rPr>
              <a:t>Total number of Investors</a:t>
            </a:r>
          </a:p>
        </p:txBody>
      </p:sp>
    </p:spTree>
    <p:extLst>
      <p:ext uri="{BB962C8B-B14F-4D97-AF65-F5344CB8AC3E}">
        <p14:creationId xmlns:p14="http://schemas.microsoft.com/office/powerpoint/2010/main" val="177863207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9A48C9C-E891-4080-B259-94D65F9F6817}"/>
              </a:ext>
            </a:extLst>
          </p:cNvPr>
          <p:cNvSpPr/>
          <p:nvPr/>
        </p:nvSpPr>
        <p:spPr>
          <a:xfrm>
            <a:off x="1" y="10392"/>
            <a:ext cx="9144000" cy="5143450"/>
          </a:xfrm>
          <a:prstGeom prst="rect">
            <a:avLst/>
          </a:prstGeom>
          <a:solidFill>
            <a:srgbClr val="ECEB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C555F-565A-4D86-8011-8864BEB2C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4D75EE-2689-42D3-812B-DC6095E89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5" y="1049549"/>
            <a:ext cx="3861495" cy="394870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30865BD-D442-4CFF-B2F9-C51309817303}"/>
              </a:ext>
            </a:extLst>
          </p:cNvPr>
          <p:cNvGrpSpPr/>
          <p:nvPr/>
        </p:nvGrpSpPr>
        <p:grpSpPr>
          <a:xfrm>
            <a:off x="4572001" y="1230949"/>
            <a:ext cx="3908584" cy="3508511"/>
            <a:chOff x="3502243" y="2419563"/>
            <a:chExt cx="2613015" cy="267203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48413EF-F90C-4B0A-A3AE-13D105150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2243" y="2419563"/>
              <a:ext cx="2613015" cy="267203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1845CC-C74F-472E-A7D1-EC7E8E705F37}"/>
                </a:ext>
              </a:extLst>
            </p:cNvPr>
            <p:cNvSpPr/>
            <p:nvPr/>
          </p:nvSpPr>
          <p:spPr>
            <a:xfrm>
              <a:off x="5538355" y="4852555"/>
              <a:ext cx="301336" cy="103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Google Shape;111;p19">
            <a:extLst>
              <a:ext uri="{FF2B5EF4-FFF2-40B4-BE49-F238E27FC236}">
                <a16:creationId xmlns:a16="http://schemas.microsoft.com/office/drawing/2014/main" id="{1FAB8A26-D420-4D88-84B1-7E336F85448E}"/>
              </a:ext>
            </a:extLst>
          </p:cNvPr>
          <p:cNvSpPr txBox="1">
            <a:spLocks/>
          </p:cNvSpPr>
          <p:nvPr/>
        </p:nvSpPr>
        <p:spPr>
          <a:xfrm>
            <a:off x="845483" y="36369"/>
            <a:ext cx="7453034" cy="101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n-IN" sz="2400" dirty="0">
                <a:solidFill>
                  <a:schemeClr val="accent1"/>
                </a:solidFill>
              </a:rPr>
              <a:t>Business focus and</a:t>
            </a:r>
          </a:p>
          <a:p>
            <a:pPr algn="ctr"/>
            <a:r>
              <a:rPr lang="en-IN" sz="2400" dirty="0">
                <a:solidFill>
                  <a:schemeClr val="accent1"/>
                </a:solidFill>
              </a:rPr>
              <a:t>Management’s Highest degree of education</a:t>
            </a:r>
          </a:p>
        </p:txBody>
      </p:sp>
    </p:spTree>
    <p:extLst>
      <p:ext uri="{BB962C8B-B14F-4D97-AF65-F5344CB8AC3E}">
        <p14:creationId xmlns:p14="http://schemas.microsoft.com/office/powerpoint/2010/main" val="1095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F5DFF0-7BAA-4599-966B-0374026CC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633" y="1167313"/>
            <a:ext cx="8448734" cy="2808873"/>
          </a:xfrm>
        </p:spPr>
        <p:txBody>
          <a:bodyPr/>
          <a:lstStyle/>
          <a:p>
            <a:r>
              <a:rPr lang="en-IN" b="1" dirty="0"/>
              <a:t>Disruptive start-ups </a:t>
            </a:r>
            <a:r>
              <a:rPr lang="en-IN" dirty="0"/>
              <a:t>have been all the rage over the past decade, especially in U.S, which is one of the top countries for launching a new start-up business. (Ernst &amp; Young G20 Entrepreneurship Barometer)</a:t>
            </a:r>
          </a:p>
          <a:p>
            <a:endParaRPr lang="en-IN" dirty="0"/>
          </a:p>
          <a:p>
            <a:r>
              <a:rPr lang="en-IN" dirty="0"/>
              <a:t>U.S. also leads in funding, thanks to its large network of VC firms, angel investors, and crowd-funding.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9A48C9C-E891-4080-B259-94D65F9F6817}"/>
              </a:ext>
            </a:extLst>
          </p:cNvPr>
          <p:cNvSpPr/>
          <p:nvPr/>
        </p:nvSpPr>
        <p:spPr>
          <a:xfrm>
            <a:off x="1" y="10392"/>
            <a:ext cx="9144000" cy="5143450"/>
          </a:xfrm>
          <a:prstGeom prst="rect">
            <a:avLst/>
          </a:prstGeom>
          <a:solidFill>
            <a:srgbClr val="D8D6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C555F-565A-4D86-8011-8864BEB2C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1845CC-C74F-472E-A7D1-EC7E8E705F37}"/>
              </a:ext>
            </a:extLst>
          </p:cNvPr>
          <p:cNvSpPr/>
          <p:nvPr/>
        </p:nvSpPr>
        <p:spPr>
          <a:xfrm>
            <a:off x="5538355" y="4852555"/>
            <a:ext cx="301336" cy="1039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834443-E41E-4477-82BB-7560C5271D53}"/>
              </a:ext>
            </a:extLst>
          </p:cNvPr>
          <p:cNvSpPr/>
          <p:nvPr/>
        </p:nvSpPr>
        <p:spPr>
          <a:xfrm>
            <a:off x="-1" y="1963882"/>
            <a:ext cx="9143999" cy="3189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07F455-71F3-45BA-91FC-DD42DE547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358"/>
            <a:ext cx="3974123" cy="2652260"/>
          </a:xfrm>
          <a:prstGeom prst="rect">
            <a:avLst/>
          </a:prstGeom>
        </p:spPr>
      </p:pic>
      <p:sp>
        <p:nvSpPr>
          <p:cNvPr id="10" name="Google Shape;111;p19">
            <a:extLst>
              <a:ext uri="{FF2B5EF4-FFF2-40B4-BE49-F238E27FC236}">
                <a16:creationId xmlns:a16="http://schemas.microsoft.com/office/drawing/2014/main" id="{E2A16DC4-702E-4F1A-A99B-03ED6D88F62C}"/>
              </a:ext>
            </a:extLst>
          </p:cNvPr>
          <p:cNvSpPr txBox="1">
            <a:spLocks/>
          </p:cNvSpPr>
          <p:nvPr/>
        </p:nvSpPr>
        <p:spPr>
          <a:xfrm>
            <a:off x="561141" y="-38422"/>
            <a:ext cx="6344858" cy="614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n-IN" sz="3000" dirty="0">
                <a:solidFill>
                  <a:schemeClr val="accent1"/>
                </a:solidFill>
              </a:rPr>
              <a:t>Industry Focus &amp; Location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16F97A-0C42-4AC4-A000-10C95CFCE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27358"/>
            <a:ext cx="4543206" cy="44437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8763F6-3562-47C6-A551-B9CFB2B31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4" y="3270292"/>
            <a:ext cx="4646111" cy="164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07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9A48C9C-E891-4080-B259-94D65F9F6817}"/>
              </a:ext>
            </a:extLst>
          </p:cNvPr>
          <p:cNvSpPr/>
          <p:nvPr/>
        </p:nvSpPr>
        <p:spPr>
          <a:xfrm>
            <a:off x="1" y="1"/>
            <a:ext cx="9144000" cy="5143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C555F-565A-4D86-8011-8864BEB2C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74739B-5D8A-4247-8DB4-75910F07FA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" t="14244" r="26347" b="3757"/>
          <a:stretch/>
        </p:blipFill>
        <p:spPr>
          <a:xfrm>
            <a:off x="5284047" y="2137883"/>
            <a:ext cx="3745237" cy="27740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C8D56F-B62C-4B1B-80F4-5D008D8CDB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6" t="13395" r="26191" b="3697"/>
          <a:stretch/>
        </p:blipFill>
        <p:spPr>
          <a:xfrm>
            <a:off x="1196" y="2154923"/>
            <a:ext cx="3858758" cy="2936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E48AFD-16CE-4C95-B4F4-F3D91C9457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715" t="9394" b="72667"/>
          <a:stretch/>
        </p:blipFill>
        <p:spPr>
          <a:xfrm>
            <a:off x="3859954" y="2890805"/>
            <a:ext cx="1507213" cy="7157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507CC9D-DFA2-4041-9EC6-3D3A3F950DB3}"/>
              </a:ext>
            </a:extLst>
          </p:cNvPr>
          <p:cNvSpPr/>
          <p:nvPr/>
        </p:nvSpPr>
        <p:spPr>
          <a:xfrm>
            <a:off x="1" y="10392"/>
            <a:ext cx="9144000" cy="1884441"/>
          </a:xfrm>
          <a:prstGeom prst="rect">
            <a:avLst/>
          </a:prstGeom>
          <a:solidFill>
            <a:srgbClr val="D8D6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111;p19">
            <a:extLst>
              <a:ext uri="{FF2B5EF4-FFF2-40B4-BE49-F238E27FC236}">
                <a16:creationId xmlns:a16="http://schemas.microsoft.com/office/drawing/2014/main" id="{68E4E31B-BF59-41D7-8965-F494BBE1FF54}"/>
              </a:ext>
            </a:extLst>
          </p:cNvPr>
          <p:cNvSpPr txBox="1">
            <a:spLocks/>
          </p:cNvSpPr>
          <p:nvPr/>
        </p:nvSpPr>
        <p:spPr>
          <a:xfrm>
            <a:off x="0" y="10392"/>
            <a:ext cx="9143999" cy="1884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n-IN" sz="2500" dirty="0">
                <a:solidFill>
                  <a:schemeClr val="accent1"/>
                </a:solidFill>
              </a:rPr>
              <a:t>Google Page rank </a:t>
            </a:r>
          </a:p>
          <a:p>
            <a:pPr algn="ctr"/>
            <a:r>
              <a:rPr lang="en-IN" sz="2500" dirty="0">
                <a:solidFill>
                  <a:schemeClr val="accent1"/>
                </a:solidFill>
              </a:rPr>
              <a:t>and </a:t>
            </a:r>
          </a:p>
          <a:p>
            <a:pPr algn="ctr"/>
            <a:r>
              <a:rPr lang="en-IN" sz="2500" dirty="0">
                <a:solidFill>
                  <a:schemeClr val="accent1"/>
                </a:solidFill>
              </a:rPr>
              <a:t>Internet activity score</a:t>
            </a:r>
          </a:p>
        </p:txBody>
      </p:sp>
    </p:spTree>
    <p:extLst>
      <p:ext uri="{BB962C8B-B14F-4D97-AF65-F5344CB8AC3E}">
        <p14:creationId xmlns:p14="http://schemas.microsoft.com/office/powerpoint/2010/main" val="886672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9A48C9C-E891-4080-B259-94D65F9F6817}"/>
              </a:ext>
            </a:extLst>
          </p:cNvPr>
          <p:cNvSpPr/>
          <p:nvPr/>
        </p:nvSpPr>
        <p:spPr>
          <a:xfrm>
            <a:off x="1" y="1"/>
            <a:ext cx="9144000" cy="5143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C555F-565A-4D86-8011-8864BEB2C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41A0E6-0766-492B-9D4E-F5CE7E392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251" y="2269273"/>
            <a:ext cx="4239157" cy="28222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A8ED94-C142-42AA-AB2D-4EA4D2A04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09" y="2357514"/>
            <a:ext cx="3948130" cy="28222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B05E9B-21E1-44F5-AC43-663466E94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5" y="-41564"/>
            <a:ext cx="3948130" cy="25724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ED7100-A7BE-4BAA-9CA9-A367B60F5727}"/>
              </a:ext>
            </a:extLst>
          </p:cNvPr>
          <p:cNvSpPr/>
          <p:nvPr/>
        </p:nvSpPr>
        <p:spPr>
          <a:xfrm>
            <a:off x="4703783" y="-21507"/>
            <a:ext cx="4440217" cy="2084222"/>
          </a:xfrm>
          <a:prstGeom prst="rect">
            <a:avLst/>
          </a:prstGeom>
          <a:solidFill>
            <a:srgbClr val="0A2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Google Shape;111;p19">
            <a:extLst>
              <a:ext uri="{FF2B5EF4-FFF2-40B4-BE49-F238E27FC236}">
                <a16:creationId xmlns:a16="http://schemas.microsoft.com/office/drawing/2014/main" id="{46824169-17AA-484C-8D4B-B0F110F46657}"/>
              </a:ext>
            </a:extLst>
          </p:cNvPr>
          <p:cNvSpPr txBox="1">
            <a:spLocks/>
          </p:cNvSpPr>
          <p:nvPr/>
        </p:nvSpPr>
        <p:spPr>
          <a:xfrm>
            <a:off x="4703783" y="-16719"/>
            <a:ext cx="4440216" cy="2000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n-IN" sz="3000" dirty="0">
                <a:solidFill>
                  <a:schemeClr val="bg1"/>
                </a:solidFill>
              </a:rPr>
              <a:t>Gartner Hype Cycle</a:t>
            </a:r>
          </a:p>
          <a:p>
            <a:pPr algn="ctr"/>
            <a:r>
              <a:rPr lang="en-IN" sz="1400" dirty="0">
                <a:solidFill>
                  <a:schemeClr val="bg1"/>
                </a:solidFill>
              </a:rPr>
              <a:t>(</a:t>
            </a:r>
            <a:r>
              <a:rPr lang="en-US" sz="1400" dirty="0">
                <a:solidFill>
                  <a:schemeClr val="bg1"/>
                </a:solidFill>
              </a:rPr>
              <a:t>Trigger, Peak, Trough, Slope, Plateau</a:t>
            </a:r>
            <a:r>
              <a:rPr lang="en-IN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" name="Google Shape;111;p19">
            <a:extLst>
              <a:ext uri="{FF2B5EF4-FFF2-40B4-BE49-F238E27FC236}">
                <a16:creationId xmlns:a16="http://schemas.microsoft.com/office/drawing/2014/main" id="{2B4F02B1-4068-4FE6-B5A5-34C21928FD63}"/>
              </a:ext>
            </a:extLst>
          </p:cNvPr>
          <p:cNvSpPr txBox="1">
            <a:spLocks/>
          </p:cNvSpPr>
          <p:nvPr/>
        </p:nvSpPr>
        <p:spPr>
          <a:xfrm>
            <a:off x="4954867" y="4187847"/>
            <a:ext cx="318882" cy="288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n-IN" sz="1400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1" name="Google Shape;111;p19">
            <a:extLst>
              <a:ext uri="{FF2B5EF4-FFF2-40B4-BE49-F238E27FC236}">
                <a16:creationId xmlns:a16="http://schemas.microsoft.com/office/drawing/2014/main" id="{42ACB0EC-55CD-477E-A58F-AA9064D34161}"/>
              </a:ext>
            </a:extLst>
          </p:cNvPr>
          <p:cNvSpPr txBox="1">
            <a:spLocks/>
          </p:cNvSpPr>
          <p:nvPr/>
        </p:nvSpPr>
        <p:spPr>
          <a:xfrm>
            <a:off x="5358813" y="2325615"/>
            <a:ext cx="318882" cy="288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n-IN" sz="1400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4" name="Google Shape;111;p19">
            <a:extLst>
              <a:ext uri="{FF2B5EF4-FFF2-40B4-BE49-F238E27FC236}">
                <a16:creationId xmlns:a16="http://schemas.microsoft.com/office/drawing/2014/main" id="{0BBBB316-E03D-49F4-8E3D-2D3895D41165}"/>
              </a:ext>
            </a:extLst>
          </p:cNvPr>
          <p:cNvSpPr txBox="1">
            <a:spLocks/>
          </p:cNvSpPr>
          <p:nvPr/>
        </p:nvSpPr>
        <p:spPr>
          <a:xfrm>
            <a:off x="6015179" y="4422140"/>
            <a:ext cx="318882" cy="2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n-IN" sz="1400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5" name="Google Shape;111;p19">
            <a:extLst>
              <a:ext uri="{FF2B5EF4-FFF2-40B4-BE49-F238E27FC236}">
                <a16:creationId xmlns:a16="http://schemas.microsoft.com/office/drawing/2014/main" id="{EE449B4E-D1A0-4D21-96F7-08E974BFE1A9}"/>
              </a:ext>
            </a:extLst>
          </p:cNvPr>
          <p:cNvSpPr txBox="1">
            <a:spLocks/>
          </p:cNvSpPr>
          <p:nvPr/>
        </p:nvSpPr>
        <p:spPr>
          <a:xfrm rot="19579190">
            <a:off x="6590215" y="3866946"/>
            <a:ext cx="318882" cy="288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n-IN" sz="1400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6" name="Google Shape;111;p19">
            <a:extLst>
              <a:ext uri="{FF2B5EF4-FFF2-40B4-BE49-F238E27FC236}">
                <a16:creationId xmlns:a16="http://schemas.microsoft.com/office/drawing/2014/main" id="{2FD200A0-1789-492F-A2F8-BB9D72F2235C}"/>
              </a:ext>
            </a:extLst>
          </p:cNvPr>
          <p:cNvSpPr txBox="1">
            <a:spLocks/>
          </p:cNvSpPr>
          <p:nvPr/>
        </p:nvSpPr>
        <p:spPr>
          <a:xfrm>
            <a:off x="7771897" y="3514092"/>
            <a:ext cx="318882" cy="288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n-IN" sz="1400" dirty="0">
                <a:solidFill>
                  <a:schemeClr val="accent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72F64F-2F60-4195-8C5F-DDB98ED2E4EB}"/>
              </a:ext>
            </a:extLst>
          </p:cNvPr>
          <p:cNvSpPr/>
          <p:nvPr/>
        </p:nvSpPr>
        <p:spPr>
          <a:xfrm>
            <a:off x="797442" y="2445488"/>
            <a:ext cx="393405" cy="3296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C4E76A-6567-4018-AFC4-71DB5B7C320D}"/>
              </a:ext>
            </a:extLst>
          </p:cNvPr>
          <p:cNvCxnSpPr/>
          <p:nvPr/>
        </p:nvCxnSpPr>
        <p:spPr>
          <a:xfrm flipH="1" flipV="1">
            <a:off x="1190847" y="2691245"/>
            <a:ext cx="149580" cy="83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751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C555F-565A-4D86-8011-8864BEB2C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984877-E90C-472B-ADF6-017682E5B805}"/>
              </a:ext>
            </a:extLst>
          </p:cNvPr>
          <p:cNvSpPr/>
          <p:nvPr/>
        </p:nvSpPr>
        <p:spPr>
          <a:xfrm>
            <a:off x="1" y="1"/>
            <a:ext cx="9144000" cy="5143450"/>
          </a:xfrm>
          <a:prstGeom prst="rect">
            <a:avLst/>
          </a:prstGeom>
          <a:solidFill>
            <a:srgbClr val="0A2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7F6F99E-D83D-4FDE-A1E4-671AB5EDAAAD}"/>
              </a:ext>
            </a:extLst>
          </p:cNvPr>
          <p:cNvGrpSpPr/>
          <p:nvPr/>
        </p:nvGrpSpPr>
        <p:grpSpPr>
          <a:xfrm>
            <a:off x="1827166" y="778192"/>
            <a:ext cx="5628712" cy="4050969"/>
            <a:chOff x="1945758" y="818707"/>
            <a:chExt cx="4997301" cy="384898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84CFA6B-6D3F-4F2D-BD6C-0C90B0488F5A}"/>
                </a:ext>
              </a:extLst>
            </p:cNvPr>
            <p:cNvSpPr/>
            <p:nvPr/>
          </p:nvSpPr>
          <p:spPr>
            <a:xfrm>
              <a:off x="1945758" y="818707"/>
              <a:ext cx="4997301" cy="384898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04138DE-B305-4962-91F5-268C96CAC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1579" y="1110928"/>
              <a:ext cx="4163374" cy="3353564"/>
            </a:xfrm>
            <a:prstGeom prst="rect">
              <a:avLst/>
            </a:prstGeom>
          </p:spPr>
        </p:pic>
      </p:grpSp>
      <p:sp>
        <p:nvSpPr>
          <p:cNvPr id="16" name="Google Shape;103;p18">
            <a:extLst>
              <a:ext uri="{FF2B5EF4-FFF2-40B4-BE49-F238E27FC236}">
                <a16:creationId xmlns:a16="http://schemas.microsoft.com/office/drawing/2014/main" id="{02B80D3F-124F-494A-B8D2-F492F403A4B4}"/>
              </a:ext>
            </a:extLst>
          </p:cNvPr>
          <p:cNvSpPr txBox="1">
            <a:spLocks/>
          </p:cNvSpPr>
          <p:nvPr/>
        </p:nvSpPr>
        <p:spPr>
          <a:xfrm>
            <a:off x="0" y="243548"/>
            <a:ext cx="9143999" cy="5346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FontTx/>
            </a:pPr>
            <a:r>
              <a:rPr lang="en-US" sz="2400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Top management’s similarity</a:t>
            </a:r>
          </a:p>
        </p:txBody>
      </p:sp>
    </p:spTree>
    <p:extLst>
      <p:ext uri="{BB962C8B-B14F-4D97-AF65-F5344CB8AC3E}">
        <p14:creationId xmlns:p14="http://schemas.microsoft.com/office/powerpoint/2010/main" val="2051873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451093" y="845951"/>
            <a:ext cx="3338979" cy="15885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000" dirty="0"/>
              <a:t>Model Training</a:t>
            </a:r>
            <a:endParaRPr sz="50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527150" y="2506909"/>
            <a:ext cx="3485254" cy="20409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dirty="0"/>
              <a:t>After processing and preparing the data, it’s time to train the machine learning models and predict the success or the failure of the start-up companies</a:t>
            </a:r>
            <a:endParaRPr sz="18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598BCF-207F-465B-8B9E-0B4F68642C06}"/>
              </a:ext>
            </a:extLst>
          </p:cNvPr>
          <p:cNvGrpSpPr/>
          <p:nvPr/>
        </p:nvGrpSpPr>
        <p:grpSpPr>
          <a:xfrm>
            <a:off x="4470083" y="1278605"/>
            <a:ext cx="4077203" cy="2613035"/>
            <a:chOff x="4449301" y="1434470"/>
            <a:chExt cx="4077203" cy="2613035"/>
          </a:xfrm>
        </p:grpSpPr>
        <p:pic>
          <p:nvPicPr>
            <p:cNvPr id="110" name="Google Shape;11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272762" y="2211062"/>
              <a:ext cx="2017495" cy="1209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49301" y="1434470"/>
              <a:ext cx="481900" cy="55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32030" y="1556163"/>
              <a:ext cx="481900" cy="55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716371" y="2170138"/>
              <a:ext cx="1111472" cy="961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716371" y="1777572"/>
              <a:ext cx="1111472" cy="961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442648" y="1666762"/>
              <a:ext cx="848475" cy="5552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0" name="Google Shape;120;p19"/>
            <p:cNvCxnSpPr/>
            <p:nvPr/>
          </p:nvCxnSpPr>
          <p:spPr>
            <a:xfrm>
              <a:off x="7021171" y="3257288"/>
              <a:ext cx="664200" cy="3834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9"/>
            <p:cNvCxnSpPr/>
            <p:nvPr/>
          </p:nvCxnSpPr>
          <p:spPr>
            <a:xfrm>
              <a:off x="4972921" y="2035238"/>
              <a:ext cx="559800" cy="32310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19"/>
            <p:cNvCxnSpPr/>
            <p:nvPr/>
          </p:nvCxnSpPr>
          <p:spPr>
            <a:xfrm flipH="1">
              <a:off x="4699921" y="3181088"/>
              <a:ext cx="936600" cy="5409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9"/>
            <p:cNvCxnSpPr/>
            <p:nvPr/>
          </p:nvCxnSpPr>
          <p:spPr>
            <a:xfrm flipH="1">
              <a:off x="6972571" y="2111438"/>
              <a:ext cx="559800" cy="3231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5" name="Google Shape;125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485209" y="2732996"/>
              <a:ext cx="1019495" cy="1122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723062" y="3287994"/>
              <a:ext cx="430025" cy="59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8096479" y="3448355"/>
              <a:ext cx="430025" cy="599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>
            <a:spLocks noGrp="1"/>
          </p:cNvSpPr>
          <p:nvPr>
            <p:ph type="title"/>
          </p:nvPr>
        </p:nvSpPr>
        <p:spPr>
          <a:xfrm>
            <a:off x="570159" y="367776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>
                <a:latin typeface="Lexend Deca" panose="020B0604020202020204" charset="0"/>
                <a:cs typeface="Lexend Deca" panose="020B0604020202020204" charset="0"/>
              </a:rPr>
              <a:t>Support Vector Machine</a:t>
            </a:r>
            <a:endParaRPr dirty="0">
              <a:latin typeface="Lexend Deca" panose="020B0604020202020204" charset="0"/>
              <a:cs typeface="Lexend Deca" panose="020B0604020202020204" charset="0"/>
            </a:endParaRPr>
          </a:p>
        </p:txBody>
      </p:sp>
      <p:sp>
        <p:nvSpPr>
          <p:cNvPr id="303" name="Google Shape;303;p31"/>
          <p:cNvSpPr txBox="1">
            <a:spLocks noGrp="1"/>
          </p:cNvSpPr>
          <p:nvPr>
            <p:ph type="body" idx="1"/>
          </p:nvPr>
        </p:nvSpPr>
        <p:spPr>
          <a:xfrm>
            <a:off x="804077" y="1866025"/>
            <a:ext cx="1024725" cy="56963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b="1" dirty="0">
                <a:latin typeface="Muli Regular" panose="020B0604020202020204" charset="0"/>
                <a:ea typeface="Muli"/>
                <a:cs typeface="Muli"/>
                <a:sym typeface="Muli"/>
              </a:rPr>
              <a:t>Advantages</a:t>
            </a:r>
            <a:endParaRPr sz="1200" b="1" dirty="0">
              <a:latin typeface="Muli Regular" panose="020B0604020202020204" charset="0"/>
              <a:ea typeface="Muli"/>
              <a:cs typeface="Muli"/>
              <a:sym typeface="Muli"/>
            </a:endParaRPr>
          </a:p>
        </p:txBody>
      </p:sp>
      <p:sp>
        <p:nvSpPr>
          <p:cNvPr id="304" name="Google Shape;304;p31"/>
          <p:cNvSpPr txBox="1">
            <a:spLocks noGrp="1"/>
          </p:cNvSpPr>
          <p:nvPr>
            <p:ph type="body" idx="2"/>
          </p:nvPr>
        </p:nvSpPr>
        <p:spPr>
          <a:xfrm>
            <a:off x="2902772" y="1647750"/>
            <a:ext cx="2432814" cy="112042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1200" dirty="0"/>
              <a:t>SVM is more effective in high dimensional spaces, works relatively well when there is clear margin of separation between classes.</a:t>
            </a:r>
          </a:p>
        </p:txBody>
      </p:sp>
      <p:sp>
        <p:nvSpPr>
          <p:cNvPr id="305" name="Google Shape;305;p31"/>
          <p:cNvSpPr txBox="1">
            <a:spLocks noGrp="1"/>
          </p:cNvSpPr>
          <p:nvPr>
            <p:ph type="body" idx="3"/>
          </p:nvPr>
        </p:nvSpPr>
        <p:spPr>
          <a:xfrm>
            <a:off x="6021466" y="1647750"/>
            <a:ext cx="1908586" cy="74537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27000" indent="0">
              <a:buNone/>
            </a:pPr>
            <a:r>
              <a:rPr lang="en-US" sz="1200" dirty="0"/>
              <a:t>SVM is relatively memory efficient.</a:t>
            </a:r>
          </a:p>
          <a:p>
            <a:pPr marL="127000" indent="0">
              <a:buNone/>
            </a:pPr>
            <a:endParaRPr lang="en-US" sz="1200" dirty="0">
              <a:latin typeface="Muli Regular" panose="020B0604020202020204" charset="0"/>
            </a:endParaRPr>
          </a:p>
        </p:txBody>
      </p:sp>
      <p:sp>
        <p:nvSpPr>
          <p:cNvPr id="306" name="Google Shape;306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Muli Regular" panose="020B0604020202020204" charset="0"/>
              </a:rPr>
              <a:t>25</a:t>
            </a:fld>
            <a:endParaRPr>
              <a:latin typeface="Muli Regular" panose="020B0604020202020204" charset="0"/>
            </a:endParaRPr>
          </a:p>
        </p:txBody>
      </p:sp>
      <p:sp>
        <p:nvSpPr>
          <p:cNvPr id="308" name="Google Shape;308;p31"/>
          <p:cNvSpPr txBox="1">
            <a:spLocks noGrp="1"/>
          </p:cNvSpPr>
          <p:nvPr>
            <p:ph type="body" idx="2"/>
          </p:nvPr>
        </p:nvSpPr>
        <p:spPr>
          <a:xfrm>
            <a:off x="2902772" y="3362626"/>
            <a:ext cx="2245294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buNone/>
            </a:pPr>
            <a:r>
              <a:rPr lang="en-US" sz="1200" dirty="0"/>
              <a:t>In cases where number of features for each data point exceeds the number of training data sample , the SVM will under perform</a:t>
            </a:r>
            <a:endParaRPr sz="1200" dirty="0">
              <a:latin typeface="Muli Regular" panose="020B0604020202020204" charset="0"/>
            </a:endParaRPr>
          </a:p>
        </p:txBody>
      </p:sp>
      <p:sp>
        <p:nvSpPr>
          <p:cNvPr id="309" name="Google Shape;309;p31"/>
          <p:cNvSpPr txBox="1">
            <a:spLocks noGrp="1"/>
          </p:cNvSpPr>
          <p:nvPr>
            <p:ph type="body" idx="3"/>
          </p:nvPr>
        </p:nvSpPr>
        <p:spPr>
          <a:xfrm>
            <a:off x="6165566" y="3362626"/>
            <a:ext cx="1764486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1200" dirty="0"/>
              <a:t>SVM algorithm is not suitable for large data sets.</a:t>
            </a:r>
            <a:endParaRPr sz="1200" dirty="0">
              <a:latin typeface="Muli Regular" panose="020B0604020202020204" charset="0"/>
            </a:endParaRPr>
          </a:p>
        </p:txBody>
      </p:sp>
      <p:sp>
        <p:nvSpPr>
          <p:cNvPr id="13" name="Google Shape;303;p31">
            <a:extLst>
              <a:ext uri="{FF2B5EF4-FFF2-40B4-BE49-F238E27FC236}">
                <a16:creationId xmlns:a16="http://schemas.microsoft.com/office/drawing/2014/main" id="{A4EFAAA1-C5BB-4B65-89B5-DEEDB6AEE757}"/>
              </a:ext>
            </a:extLst>
          </p:cNvPr>
          <p:cNvSpPr txBox="1">
            <a:spLocks/>
          </p:cNvSpPr>
          <p:nvPr/>
        </p:nvSpPr>
        <p:spPr>
          <a:xfrm>
            <a:off x="581351" y="3551280"/>
            <a:ext cx="1491442" cy="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Regular"/>
              <a:buChar char="⬡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Regular"/>
              <a:buChar char="∙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Regular"/>
              <a:buChar char="∙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●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○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■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●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○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■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0" indent="0" algn="ctr">
              <a:buFont typeface="Muli Regular"/>
              <a:buNone/>
            </a:pPr>
            <a:r>
              <a:rPr lang="en-IN" sz="1200" b="1" dirty="0">
                <a:latin typeface="Muli Regular" panose="020B0604020202020204" charset="0"/>
                <a:ea typeface="Muli"/>
                <a:cs typeface="Muli"/>
                <a:sym typeface="Muli"/>
              </a:rPr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1292732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EA0AF-C5C7-4089-B697-8F89F98F37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4" name="Google Shape;302;p31">
            <a:extLst>
              <a:ext uri="{FF2B5EF4-FFF2-40B4-BE49-F238E27FC236}">
                <a16:creationId xmlns:a16="http://schemas.microsoft.com/office/drawing/2014/main" id="{32DDC873-80C6-4C11-8B1D-1C789E38B9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7082" y="238822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>
                <a:latin typeface="Lexend Deca" panose="020B0604020202020204" charset="0"/>
                <a:cs typeface="Lexend Deca" panose="020B0604020202020204" charset="0"/>
              </a:rPr>
              <a:t>Support Vector Classification</a:t>
            </a:r>
            <a:endParaRPr dirty="0">
              <a:latin typeface="Lexend Deca" panose="020B0604020202020204" charset="0"/>
              <a:cs typeface="Lexend Deca" panose="020B060402020202020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10F1BA-07CB-425A-AA8C-D5A5A869A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40" y="1624012"/>
            <a:ext cx="6978748" cy="2432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2F8CE3-4F49-4F51-BE12-8B25A4480DE9}"/>
              </a:ext>
            </a:extLst>
          </p:cNvPr>
          <p:cNvSpPr txBox="1"/>
          <p:nvPr/>
        </p:nvSpPr>
        <p:spPr>
          <a:xfrm>
            <a:off x="2578082" y="902649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(With train-test split as 80%-20%)</a:t>
            </a:r>
            <a:endParaRPr lang="en-SI" sz="1800" dirty="0"/>
          </a:p>
        </p:txBody>
      </p:sp>
    </p:spTree>
    <p:extLst>
      <p:ext uri="{BB962C8B-B14F-4D97-AF65-F5344CB8AC3E}">
        <p14:creationId xmlns:p14="http://schemas.microsoft.com/office/powerpoint/2010/main" val="3224976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>
            <a:spLocks noGrp="1"/>
          </p:cNvSpPr>
          <p:nvPr>
            <p:ph type="title"/>
          </p:nvPr>
        </p:nvSpPr>
        <p:spPr>
          <a:xfrm>
            <a:off x="570159" y="367776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>
                <a:latin typeface="Lexend Deca" panose="020B0604020202020204" charset="0"/>
                <a:cs typeface="Lexend Deca" panose="020B0604020202020204" charset="0"/>
              </a:rPr>
              <a:t>Naive Bayes</a:t>
            </a:r>
            <a:endParaRPr dirty="0">
              <a:latin typeface="Lexend Deca" panose="020B0604020202020204" charset="0"/>
              <a:cs typeface="Lexend Deca" panose="020B0604020202020204" charset="0"/>
            </a:endParaRPr>
          </a:p>
        </p:txBody>
      </p:sp>
      <p:sp>
        <p:nvSpPr>
          <p:cNvPr id="303" name="Google Shape;303;p31"/>
          <p:cNvSpPr txBox="1">
            <a:spLocks noGrp="1"/>
          </p:cNvSpPr>
          <p:nvPr>
            <p:ph type="body" idx="1"/>
          </p:nvPr>
        </p:nvSpPr>
        <p:spPr>
          <a:xfrm>
            <a:off x="570159" y="1514351"/>
            <a:ext cx="2432814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b="1" dirty="0">
                <a:latin typeface="Muli Regular" panose="020B0604020202020204" charset="0"/>
                <a:ea typeface="Muli"/>
                <a:cs typeface="Muli"/>
                <a:sym typeface="Muli"/>
              </a:rPr>
              <a:t>Advantages</a:t>
            </a:r>
            <a:endParaRPr sz="1200" b="1" dirty="0">
              <a:latin typeface="Muli Regular" panose="020B0604020202020204" charset="0"/>
              <a:ea typeface="Muli"/>
              <a:cs typeface="Muli"/>
              <a:sym typeface="Muli"/>
            </a:endParaRPr>
          </a:p>
          <a:p>
            <a:pPr marL="0" lvl="0" indent="0" algn="just">
              <a:buNone/>
            </a:pPr>
            <a:r>
              <a:rPr lang="en-US" sz="1200" dirty="0">
                <a:latin typeface="Muli Regular" panose="020B0604020202020204" charset="0"/>
              </a:rPr>
              <a:t>It is simple and if the conditional independence assumption actually holds, it will converge quicker than discriminative models.</a:t>
            </a:r>
          </a:p>
        </p:txBody>
      </p:sp>
      <p:sp>
        <p:nvSpPr>
          <p:cNvPr id="304" name="Google Shape;304;p31"/>
          <p:cNvSpPr txBox="1">
            <a:spLocks noGrp="1"/>
          </p:cNvSpPr>
          <p:nvPr>
            <p:ph type="body" idx="2"/>
          </p:nvPr>
        </p:nvSpPr>
        <p:spPr>
          <a:xfrm>
            <a:off x="3753595" y="1514351"/>
            <a:ext cx="1795776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b="1" dirty="0">
              <a:latin typeface="Muli Regular" panose="020B0604020202020204" charset="0"/>
              <a:ea typeface="Muli"/>
              <a:cs typeface="Muli"/>
              <a:sym typeface="Muli"/>
            </a:endParaRPr>
          </a:p>
          <a:p>
            <a:pPr marL="0" lvl="0" indent="0" algn="just">
              <a:buNone/>
            </a:pPr>
            <a:r>
              <a:rPr lang="en-US" sz="1200" dirty="0">
                <a:latin typeface="Muli Regular" panose="020B0604020202020204" charset="0"/>
              </a:rPr>
              <a:t>Performs well when we have multiple classes</a:t>
            </a:r>
            <a:endParaRPr sz="1200" dirty="0">
              <a:latin typeface="Muli Regular" panose="020B0604020202020204" charset="0"/>
            </a:endParaRPr>
          </a:p>
        </p:txBody>
      </p:sp>
      <p:sp>
        <p:nvSpPr>
          <p:cNvPr id="305" name="Google Shape;305;p31"/>
          <p:cNvSpPr txBox="1">
            <a:spLocks noGrp="1"/>
          </p:cNvSpPr>
          <p:nvPr>
            <p:ph type="body" idx="3"/>
          </p:nvPr>
        </p:nvSpPr>
        <p:spPr>
          <a:xfrm>
            <a:off x="6299993" y="1514351"/>
            <a:ext cx="1519704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1200" b="1" dirty="0">
              <a:latin typeface="Muli Regular" panose="020B0604020202020204" charset="0"/>
              <a:ea typeface="Muli"/>
              <a:cs typeface="Muli"/>
              <a:sym typeface="Muli"/>
            </a:endParaRPr>
          </a:p>
          <a:p>
            <a:pPr marL="0" lvl="0" indent="0" algn="just">
              <a:buNone/>
            </a:pPr>
            <a:r>
              <a:rPr lang="en-US" sz="1200" dirty="0">
                <a:latin typeface="Muli Regular" panose="020B0604020202020204" charset="0"/>
              </a:rPr>
              <a:t>It requires less model training time</a:t>
            </a:r>
          </a:p>
        </p:txBody>
      </p:sp>
      <p:sp>
        <p:nvSpPr>
          <p:cNvPr id="306" name="Google Shape;306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Muli Regular" panose="020B0604020202020204" charset="0"/>
              </a:rPr>
              <a:t>27</a:t>
            </a:fld>
            <a:endParaRPr>
              <a:latin typeface="Muli Regular" panose="020B0604020202020204" charset="0"/>
            </a:endParaRPr>
          </a:p>
        </p:txBody>
      </p:sp>
      <p:sp>
        <p:nvSpPr>
          <p:cNvPr id="307" name="Google Shape;307;p31"/>
          <p:cNvSpPr txBox="1">
            <a:spLocks noGrp="1"/>
          </p:cNvSpPr>
          <p:nvPr>
            <p:ph type="body" idx="1"/>
          </p:nvPr>
        </p:nvSpPr>
        <p:spPr>
          <a:xfrm>
            <a:off x="570159" y="3265182"/>
            <a:ext cx="2432814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b="1" dirty="0">
                <a:latin typeface="Muli Regular" panose="020B0604020202020204" charset="0"/>
                <a:ea typeface="Muli"/>
                <a:cs typeface="Muli"/>
                <a:sym typeface="Muli"/>
              </a:rPr>
              <a:t>Disadvantages</a:t>
            </a:r>
            <a:endParaRPr sz="1200" b="1" dirty="0">
              <a:latin typeface="Muli Regular" panose="020B0604020202020204" charset="0"/>
              <a:ea typeface="Muli"/>
              <a:cs typeface="Muli"/>
              <a:sym typeface="Muli"/>
            </a:endParaRPr>
          </a:p>
          <a:p>
            <a:pPr marL="0" lvl="0" indent="0" algn="just">
              <a:buNone/>
            </a:pPr>
            <a:r>
              <a:rPr lang="en-IN" sz="1200" dirty="0">
                <a:latin typeface="Muli Regular" panose="020B0604020202020204" charset="0"/>
              </a:rPr>
              <a:t>The </a:t>
            </a:r>
            <a:r>
              <a:rPr lang="en-US" sz="1200" dirty="0">
                <a:latin typeface="Muli Regular" panose="020B0604020202020204" charset="0"/>
              </a:rPr>
              <a:t>Naive Bayes models cannot represent complex behavior</a:t>
            </a:r>
            <a:endParaRPr sz="1200" dirty="0">
              <a:latin typeface="Muli Regular" panose="020B0604020202020204" charset="0"/>
            </a:endParaRPr>
          </a:p>
        </p:txBody>
      </p:sp>
      <p:sp>
        <p:nvSpPr>
          <p:cNvPr id="308" name="Google Shape;308;p31"/>
          <p:cNvSpPr txBox="1">
            <a:spLocks noGrp="1"/>
          </p:cNvSpPr>
          <p:nvPr>
            <p:ph type="body" idx="2"/>
          </p:nvPr>
        </p:nvSpPr>
        <p:spPr>
          <a:xfrm>
            <a:off x="3753595" y="3265182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b="1" dirty="0">
              <a:latin typeface="Muli Regular" panose="020B0604020202020204" charset="0"/>
              <a:ea typeface="Muli"/>
              <a:cs typeface="Muli"/>
              <a:sym typeface="Muli"/>
            </a:endParaRPr>
          </a:p>
          <a:p>
            <a:pPr marL="0" lvl="0" indent="0" algn="just">
              <a:buNone/>
            </a:pPr>
            <a:r>
              <a:rPr lang="en-US" sz="1200" dirty="0">
                <a:latin typeface="Muli Regular" panose="020B0604020202020204" charset="0"/>
              </a:rPr>
              <a:t>It is not suitable when the correlated data is used</a:t>
            </a:r>
            <a:endParaRPr sz="1200" dirty="0">
              <a:latin typeface="Muli Regular" panose="020B0604020202020204" charset="0"/>
            </a:endParaRPr>
          </a:p>
        </p:txBody>
      </p:sp>
      <p:sp>
        <p:nvSpPr>
          <p:cNvPr id="309" name="Google Shape;309;p31"/>
          <p:cNvSpPr txBox="1">
            <a:spLocks noGrp="1"/>
          </p:cNvSpPr>
          <p:nvPr>
            <p:ph type="body" idx="3"/>
          </p:nvPr>
        </p:nvSpPr>
        <p:spPr>
          <a:xfrm>
            <a:off x="6299993" y="3265182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b="1" dirty="0">
              <a:latin typeface="Muli Regular" panose="020B0604020202020204" charset="0"/>
              <a:ea typeface="Muli"/>
              <a:cs typeface="Muli"/>
              <a:sym typeface="Muli"/>
            </a:endParaRPr>
          </a:p>
          <a:p>
            <a:pPr marL="0" lvl="0" indent="0">
              <a:buNone/>
            </a:pPr>
            <a:r>
              <a:rPr lang="en-US" sz="1200" dirty="0">
                <a:latin typeface="Muli Regular" panose="020B0604020202020204" charset="0"/>
              </a:rPr>
              <a:t>As it treats all the features as unrelated.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Muli Regular" panose="020B060402020202020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9A48C9C-E891-4080-B259-94D65F9F6817}"/>
              </a:ext>
            </a:extLst>
          </p:cNvPr>
          <p:cNvSpPr/>
          <p:nvPr/>
        </p:nvSpPr>
        <p:spPr>
          <a:xfrm>
            <a:off x="1" y="1"/>
            <a:ext cx="9144000" cy="514345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C555F-565A-4D86-8011-8864BEB2C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11D3E1-3C0F-47FF-8E45-73748484440D}"/>
              </a:ext>
            </a:extLst>
          </p:cNvPr>
          <p:cNvSpPr/>
          <p:nvPr/>
        </p:nvSpPr>
        <p:spPr>
          <a:xfrm>
            <a:off x="1" y="0"/>
            <a:ext cx="9143998" cy="753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A7ED3D-59C1-429F-A0B4-118780B60B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09" b="24041"/>
          <a:stretch/>
        </p:blipFill>
        <p:spPr>
          <a:xfrm>
            <a:off x="456742" y="827458"/>
            <a:ext cx="5113245" cy="4260851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592BF6E-5A6E-4A89-AEEB-1A29970C9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259652"/>
              </p:ext>
            </p:extLst>
          </p:nvPr>
        </p:nvGraphicFramePr>
        <p:xfrm>
          <a:off x="6043632" y="762646"/>
          <a:ext cx="2711302" cy="4380853"/>
        </p:xfrm>
        <a:graphic>
          <a:graphicData uri="http://schemas.openxmlformats.org/drawingml/2006/table">
            <a:tbl>
              <a:tblPr>
                <a:tableStyleId>{36848C6D-7EF6-4235-B45F-7461551725E5}</a:tableStyleId>
              </a:tblPr>
              <a:tblGrid>
                <a:gridCol w="2711302">
                  <a:extLst>
                    <a:ext uri="{9D8B030D-6E8A-4147-A177-3AD203B41FA5}">
                      <a16:colId xmlns:a16="http://schemas.microsoft.com/office/drawing/2014/main" val="3765511888"/>
                    </a:ext>
                  </a:extLst>
                </a:gridCol>
              </a:tblGrid>
              <a:tr h="2255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 err="1">
                          <a:solidFill>
                            <a:schemeClr val="bg1"/>
                          </a:solidFill>
                          <a:effectLst/>
                          <a:latin typeface="Lexend Deca" panose="020B0604020202020204" charset="0"/>
                          <a:cs typeface="Lexend Deca" panose="020B0604020202020204" charset="0"/>
                        </a:rPr>
                        <a:t>Features_name</a:t>
                      </a:r>
                      <a:endParaRPr lang="en-IN" sz="1050" b="0" i="0" u="none" strike="noStrike" dirty="0">
                        <a:solidFill>
                          <a:schemeClr val="bg1"/>
                        </a:solidFill>
                        <a:effectLst/>
                        <a:latin typeface="Lexend Deca" panose="020B0604020202020204" charset="0"/>
                        <a:cs typeface="Lexend Deca" panose="020B0604020202020204" charset="0"/>
                      </a:endParaRPr>
                    </a:p>
                  </a:txBody>
                  <a:tcPr marL="3773" marR="3773" marT="3773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095013"/>
                  </a:ext>
                </a:extLst>
              </a:tr>
              <a:tr h="4448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 err="1">
                          <a:solidFill>
                            <a:schemeClr val="bg1"/>
                          </a:solidFill>
                          <a:effectLst/>
                          <a:latin typeface="Lexend Deca" panose="020B0604020202020204" charset="0"/>
                          <a:cs typeface="Lexend Deca" panose="020B0604020202020204" charset="0"/>
                        </a:rPr>
                        <a:t>googlepagerankofcompanywebsite</a:t>
                      </a:r>
                      <a:endParaRPr lang="en-IN" sz="1050" b="0" i="0" u="none" strike="noStrike" dirty="0">
                        <a:solidFill>
                          <a:schemeClr val="bg1"/>
                        </a:solidFill>
                        <a:effectLst/>
                        <a:latin typeface="Lexend Deca" panose="020B0604020202020204" charset="0"/>
                        <a:cs typeface="Lexend Deca" panose="020B0604020202020204" charset="0"/>
                      </a:endParaRPr>
                    </a:p>
                  </a:txBody>
                  <a:tcPr marL="3773" marR="3773" marT="3773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441782"/>
                  </a:ext>
                </a:extLst>
              </a:tr>
              <a:tr h="4593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 err="1">
                          <a:solidFill>
                            <a:schemeClr val="bg1"/>
                          </a:solidFill>
                          <a:effectLst/>
                          <a:latin typeface="Lexend Deca" panose="020B0604020202020204" charset="0"/>
                          <a:cs typeface="Lexend Deca" panose="020B0604020202020204" charset="0"/>
                        </a:rPr>
                        <a:t>Technicalproficienciestoanalyseandinterpretunstructureddata</a:t>
                      </a:r>
                      <a:endParaRPr lang="en-IN" sz="1050" b="0" i="0" u="none" strike="noStrike" dirty="0">
                        <a:solidFill>
                          <a:schemeClr val="bg1"/>
                        </a:solidFill>
                        <a:effectLst/>
                        <a:latin typeface="Lexend Deca" panose="020B0604020202020204" charset="0"/>
                        <a:cs typeface="Lexend Deca" panose="020B0604020202020204" charset="0"/>
                      </a:endParaRPr>
                    </a:p>
                  </a:txBody>
                  <a:tcPr marL="3773" marR="3773" marT="3773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689220"/>
                  </a:ext>
                </a:extLst>
              </a:tr>
              <a:tr h="3352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 err="1">
                          <a:solidFill>
                            <a:schemeClr val="bg1"/>
                          </a:solidFill>
                          <a:effectLst/>
                          <a:latin typeface="Lexend Deca" panose="020B0604020202020204" charset="0"/>
                          <a:cs typeface="Lexend Deca" panose="020B0604020202020204" charset="0"/>
                        </a:rPr>
                        <a:t>Internet_activity_Score</a:t>
                      </a:r>
                      <a:endParaRPr lang="en-IN" sz="1050" b="0" i="0" u="none" strike="noStrike" dirty="0">
                        <a:solidFill>
                          <a:schemeClr val="bg1"/>
                        </a:solidFill>
                        <a:effectLst/>
                        <a:latin typeface="Lexend Deca" panose="020B0604020202020204" charset="0"/>
                        <a:cs typeface="Lexend Deca" panose="020B0604020202020204" charset="0"/>
                      </a:endParaRPr>
                    </a:p>
                  </a:txBody>
                  <a:tcPr marL="3773" marR="3773" marT="3773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980063"/>
                  </a:ext>
                </a:extLst>
              </a:tr>
              <a:tr h="4448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 err="1">
                          <a:solidFill>
                            <a:schemeClr val="bg1"/>
                          </a:solidFill>
                          <a:effectLst/>
                          <a:latin typeface="Lexend Deca" panose="020B0604020202020204" charset="0"/>
                          <a:cs typeface="Lexend Deca" panose="020B0604020202020204" charset="0"/>
                        </a:rPr>
                        <a:t>Renownedinprofessionalcircle</a:t>
                      </a:r>
                      <a:endParaRPr lang="en-IN" sz="1050" b="0" i="0" u="none" strike="noStrike" dirty="0">
                        <a:solidFill>
                          <a:schemeClr val="bg1"/>
                        </a:solidFill>
                        <a:effectLst/>
                        <a:latin typeface="Lexend Deca" panose="020B0604020202020204" charset="0"/>
                        <a:cs typeface="Lexend Deca" panose="020B0604020202020204" charset="0"/>
                      </a:endParaRPr>
                    </a:p>
                  </a:txBody>
                  <a:tcPr marL="3773" marR="3773" marT="3773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981602"/>
                  </a:ext>
                </a:extLst>
              </a:tr>
              <a:tr h="4669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solidFill>
                            <a:schemeClr val="bg1"/>
                          </a:solidFill>
                          <a:effectLst/>
                          <a:latin typeface="Lexend Deca" panose="020B0604020202020204" charset="0"/>
                          <a:cs typeface="Lexend Deca" panose="020B0604020202020204" charset="0"/>
                        </a:rPr>
                        <a:t>Survivalthroughrecessionbasedonexistenceofthecompanythroughreces</a:t>
                      </a:r>
                      <a:endParaRPr lang="en-IN" sz="1050" b="0" i="0" u="none" strike="noStrike" dirty="0">
                        <a:solidFill>
                          <a:schemeClr val="bg1"/>
                        </a:solidFill>
                        <a:effectLst/>
                        <a:latin typeface="Lexend Deca" panose="020B0604020202020204" charset="0"/>
                        <a:cs typeface="Lexend Deca" panose="020B0604020202020204" charset="0"/>
                      </a:endParaRPr>
                    </a:p>
                  </a:txBody>
                  <a:tcPr marL="3773" marR="3773" marT="3773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827971"/>
                  </a:ext>
                </a:extLst>
              </a:tr>
              <a:tr h="3352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 err="1">
                          <a:solidFill>
                            <a:schemeClr val="bg1"/>
                          </a:solidFill>
                          <a:effectLst/>
                          <a:latin typeface="Lexend Deca" panose="020B0604020202020204" charset="0"/>
                          <a:cs typeface="Lexend Deca" panose="020B0604020202020204" charset="0"/>
                        </a:rPr>
                        <a:t>TeamCompositionscoreL</a:t>
                      </a:r>
                      <a:endParaRPr lang="en-IN" sz="1050" b="0" i="0" u="none" strike="noStrike" dirty="0">
                        <a:solidFill>
                          <a:schemeClr val="bg1"/>
                        </a:solidFill>
                        <a:effectLst/>
                        <a:latin typeface="Lexend Deca" panose="020B0604020202020204" charset="0"/>
                        <a:cs typeface="Lexend Deca" panose="020B0604020202020204" charset="0"/>
                      </a:endParaRPr>
                    </a:p>
                  </a:txBody>
                  <a:tcPr marL="3773" marR="3773" marT="3773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213877"/>
                  </a:ext>
                </a:extLst>
              </a:tr>
              <a:tr h="4448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 err="1">
                          <a:solidFill>
                            <a:schemeClr val="bg1"/>
                          </a:solidFill>
                          <a:effectLst/>
                          <a:latin typeface="Lexend Deca" panose="020B0604020202020204" charset="0"/>
                          <a:cs typeface="Lexend Deca" panose="020B0604020202020204" charset="0"/>
                        </a:rPr>
                        <a:t>DificultyofObtainingWorkforceL</a:t>
                      </a:r>
                      <a:endParaRPr lang="en-IN" sz="1050" b="0" i="0" u="none" strike="noStrike" dirty="0">
                        <a:solidFill>
                          <a:schemeClr val="bg1"/>
                        </a:solidFill>
                        <a:effectLst/>
                        <a:latin typeface="Lexend Deca" panose="020B0604020202020204" charset="0"/>
                        <a:cs typeface="Lexend Deca" panose="020B0604020202020204" charset="0"/>
                      </a:endParaRPr>
                    </a:p>
                  </a:txBody>
                  <a:tcPr marL="3773" marR="3773" marT="3773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313027"/>
                  </a:ext>
                </a:extLst>
              </a:tr>
              <a:tr h="4439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 err="1">
                          <a:solidFill>
                            <a:schemeClr val="bg1"/>
                          </a:solidFill>
                          <a:effectLst/>
                          <a:latin typeface="Lexend Deca" panose="020B0604020202020204" charset="0"/>
                          <a:cs typeface="Lexend Deca" panose="020B0604020202020204" charset="0"/>
                        </a:rPr>
                        <a:t>ExperienceinsellingandbuildingproductsL</a:t>
                      </a:r>
                      <a:endParaRPr lang="en-IN" sz="1050" b="0" i="0" u="none" strike="noStrike" dirty="0">
                        <a:solidFill>
                          <a:schemeClr val="bg1"/>
                        </a:solidFill>
                        <a:effectLst/>
                        <a:latin typeface="Lexend Deca" panose="020B0604020202020204" charset="0"/>
                        <a:cs typeface="Lexend Deca" panose="020B0604020202020204" charset="0"/>
                      </a:endParaRPr>
                    </a:p>
                  </a:txBody>
                  <a:tcPr marL="3773" marR="3773" marT="3773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642147"/>
                  </a:ext>
                </a:extLst>
              </a:tr>
              <a:tr h="4448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 err="1">
                          <a:solidFill>
                            <a:schemeClr val="bg1"/>
                          </a:solidFill>
                          <a:effectLst/>
                          <a:latin typeface="Lexend Deca" panose="020B0604020202020204" charset="0"/>
                          <a:cs typeface="Lexend Deca" panose="020B0604020202020204" charset="0"/>
                        </a:rPr>
                        <a:t>Employeesperyearofcompanyexistence</a:t>
                      </a:r>
                      <a:endParaRPr lang="en-IN" sz="1050" b="0" i="0" u="none" strike="noStrike" dirty="0">
                        <a:solidFill>
                          <a:schemeClr val="bg1"/>
                        </a:solidFill>
                        <a:effectLst/>
                        <a:latin typeface="Lexend Deca" panose="020B0604020202020204" charset="0"/>
                        <a:cs typeface="Lexend Deca" panose="020B0604020202020204" charset="0"/>
                      </a:endParaRPr>
                    </a:p>
                  </a:txBody>
                  <a:tcPr marL="3773" marR="3773" marT="3773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814460"/>
                  </a:ext>
                </a:extLst>
              </a:tr>
              <a:tr h="3352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 err="1">
                          <a:solidFill>
                            <a:schemeClr val="bg1"/>
                          </a:solidFill>
                          <a:effectLst/>
                          <a:latin typeface="Lexend Deca" panose="020B0604020202020204" charset="0"/>
                          <a:cs typeface="Lexend Deca" panose="020B0604020202020204" charset="0"/>
                        </a:rPr>
                        <a:t>TopmanagementsimilarityL</a:t>
                      </a:r>
                      <a:endParaRPr lang="en-IN" sz="1050" b="0" i="0" u="none" strike="noStrike" dirty="0">
                        <a:solidFill>
                          <a:schemeClr val="bg1"/>
                        </a:solidFill>
                        <a:effectLst/>
                        <a:latin typeface="Lexend Deca" panose="020B0604020202020204" charset="0"/>
                        <a:cs typeface="Lexend Deca" panose="020B0604020202020204" charset="0"/>
                      </a:endParaRPr>
                    </a:p>
                  </a:txBody>
                  <a:tcPr marL="3773" marR="3773" marT="3773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354528"/>
                  </a:ext>
                </a:extLst>
              </a:tr>
            </a:tbl>
          </a:graphicData>
        </a:graphic>
      </p:graphicFrame>
      <p:sp>
        <p:nvSpPr>
          <p:cNvPr id="15" name="Google Shape;103;p18">
            <a:extLst>
              <a:ext uri="{FF2B5EF4-FFF2-40B4-BE49-F238E27FC236}">
                <a16:creationId xmlns:a16="http://schemas.microsoft.com/office/drawing/2014/main" id="{3057AF61-97F1-45BD-8260-ADEE58DC85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109191"/>
            <a:ext cx="9144000" cy="5346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IN" sz="1800" dirty="0">
                <a:solidFill>
                  <a:srgbClr val="0A2F98"/>
                </a:solidFill>
              </a:rPr>
              <a:t>Correlation Matrix for Top 10 features</a:t>
            </a:r>
            <a:endParaRPr sz="1800" dirty="0">
              <a:solidFill>
                <a:srgbClr val="0A2F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015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9A48C9C-E891-4080-B259-94D65F9F6817}"/>
              </a:ext>
            </a:extLst>
          </p:cNvPr>
          <p:cNvSpPr/>
          <p:nvPr/>
        </p:nvSpPr>
        <p:spPr>
          <a:xfrm>
            <a:off x="1" y="1"/>
            <a:ext cx="9144000" cy="5143450"/>
          </a:xfrm>
          <a:prstGeom prst="rect">
            <a:avLst/>
          </a:prstGeom>
          <a:solidFill>
            <a:srgbClr val="D8D6FF"/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C555F-565A-4D86-8011-8864BEB2C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94E60A-34E3-4DA2-B92A-45403BC72ED5}"/>
              </a:ext>
            </a:extLst>
          </p:cNvPr>
          <p:cNvSpPr/>
          <p:nvPr/>
        </p:nvSpPr>
        <p:spPr>
          <a:xfrm>
            <a:off x="2" y="0"/>
            <a:ext cx="9143998" cy="8648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Google Shape;103;p18">
            <a:extLst>
              <a:ext uri="{FF2B5EF4-FFF2-40B4-BE49-F238E27FC236}">
                <a16:creationId xmlns:a16="http://schemas.microsoft.com/office/drawing/2014/main" id="{3057AF61-97F1-45BD-8260-ADEE58DC85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280" y="150242"/>
            <a:ext cx="8796334" cy="58058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IN" sz="1800" dirty="0">
                <a:solidFill>
                  <a:srgbClr val="0A2F98"/>
                </a:solidFill>
              </a:rPr>
              <a:t>Correlation Matrix for top 50 features</a:t>
            </a:r>
            <a:endParaRPr sz="1800" dirty="0">
              <a:solidFill>
                <a:srgbClr val="0A2F98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4DB196-18FE-4193-B082-76DF242C448D}"/>
              </a:ext>
            </a:extLst>
          </p:cNvPr>
          <p:cNvGrpSpPr/>
          <p:nvPr/>
        </p:nvGrpSpPr>
        <p:grpSpPr>
          <a:xfrm>
            <a:off x="2258887" y="1038190"/>
            <a:ext cx="4626225" cy="5103030"/>
            <a:chOff x="1875380" y="778174"/>
            <a:chExt cx="5101461" cy="510303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E1D45AA-EA15-4DED-B582-0D2C50A372BD}"/>
                </a:ext>
              </a:extLst>
            </p:cNvPr>
            <p:cNvGrpSpPr/>
            <p:nvPr/>
          </p:nvGrpSpPr>
          <p:grpSpPr>
            <a:xfrm>
              <a:off x="1875380" y="778174"/>
              <a:ext cx="5101461" cy="5103030"/>
              <a:chOff x="3241546" y="925369"/>
              <a:chExt cx="3287576" cy="3927186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B3B82183-4508-4C07-AB5E-FF597BE3516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6594" t="7100" r="4080" b="28883"/>
              <a:stretch/>
            </p:blipFill>
            <p:spPr>
              <a:xfrm>
                <a:off x="3356263" y="925369"/>
                <a:ext cx="3172859" cy="3292713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EEA97A6-DA8A-4E5D-AEEC-2E9F5C15D4E4}"/>
                  </a:ext>
                </a:extLst>
              </p:cNvPr>
              <p:cNvSpPr/>
              <p:nvPr/>
            </p:nvSpPr>
            <p:spPr>
              <a:xfrm>
                <a:off x="3241546" y="3761508"/>
                <a:ext cx="2992790" cy="1091047"/>
              </a:xfrm>
              <a:prstGeom prst="rect">
                <a:avLst/>
              </a:prstGeom>
              <a:solidFill>
                <a:srgbClr val="D8D6FF"/>
              </a:solidFill>
              <a:ln>
                <a:solidFill>
                  <a:srgbClr val="D8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047AE04-F928-4157-9CC3-B65B2A053573}"/>
                </a:ext>
              </a:extLst>
            </p:cNvPr>
            <p:cNvSpPr/>
            <p:nvPr/>
          </p:nvSpPr>
          <p:spPr>
            <a:xfrm>
              <a:off x="2317173" y="3751118"/>
              <a:ext cx="685800" cy="43641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1043DB3-5316-4CD6-B5D5-F2748C434DC0}"/>
                </a:ext>
              </a:extLst>
            </p:cNvPr>
            <p:cNvSpPr/>
            <p:nvPr/>
          </p:nvSpPr>
          <p:spPr>
            <a:xfrm>
              <a:off x="2369128" y="1250372"/>
              <a:ext cx="243532" cy="2424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92670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1918833" y="1358325"/>
            <a:ext cx="5306333" cy="18144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8100" indent="0">
              <a:buNone/>
            </a:pPr>
            <a:r>
              <a:rPr lang="en-IN" dirty="0"/>
              <a:t>BUT </a:t>
            </a:r>
            <a:r>
              <a:rPr lang="en-IN" sz="3400" b="1" u="sng" dirty="0"/>
              <a:t>90%</a:t>
            </a:r>
            <a:r>
              <a:rPr lang="en-IN" dirty="0"/>
              <a:t> of start-ups fail within the first five years of their commencement.</a:t>
            </a:r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AFECB-331C-47FD-BBA2-EE34C5607B37}"/>
              </a:ext>
            </a:extLst>
          </p:cNvPr>
          <p:cNvSpPr txBox="1"/>
          <p:nvPr/>
        </p:nvSpPr>
        <p:spPr>
          <a:xfrm>
            <a:off x="529936" y="3408218"/>
            <a:ext cx="8084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lt1"/>
                </a:solidFill>
                <a:latin typeface="Lexend Deca"/>
                <a:cs typeface="Lexend Deca"/>
                <a:sym typeface="Lexend Deca"/>
              </a:rPr>
              <a:t>(According to </a:t>
            </a:r>
            <a:r>
              <a:rPr lang="en-IN" sz="1600" dirty="0">
                <a:solidFill>
                  <a:schemeClr val="lt1"/>
                </a:solidFill>
                <a:latin typeface="Lexend Deca"/>
                <a:cs typeface="Lexend Deca"/>
              </a:rPr>
              <a:t>IBM Institute for Business Value and Oxford </a:t>
            </a:r>
            <a:r>
              <a:rPr lang="en-IN" sz="1600" dirty="0">
                <a:solidFill>
                  <a:schemeClr val="lt1"/>
                </a:solidFill>
                <a:latin typeface="Lexend Deca"/>
                <a:cs typeface="Lexend Deca"/>
                <a:sym typeface="Lexend Deca"/>
              </a:rPr>
              <a:t>Economics)</a:t>
            </a:r>
          </a:p>
          <a:p>
            <a:pPr algn="ctr"/>
            <a:endParaRPr lang="en-IN" sz="1600" dirty="0">
              <a:solidFill>
                <a:schemeClr val="lt1"/>
              </a:solidFill>
              <a:latin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EA0AF-C5C7-4089-B697-8F89F98F37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4" name="Google Shape;302;p31">
            <a:extLst>
              <a:ext uri="{FF2B5EF4-FFF2-40B4-BE49-F238E27FC236}">
                <a16:creationId xmlns:a16="http://schemas.microsoft.com/office/drawing/2014/main" id="{5C1D5E13-4FD8-47F0-B12C-59BF829B09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1573" y="109869"/>
            <a:ext cx="8679349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>
                <a:latin typeface="Lexend Deca" panose="020B0604020202020204" charset="0"/>
                <a:cs typeface="Lexend Deca" panose="020B0604020202020204" charset="0"/>
              </a:rPr>
              <a:t>Naive Bayes – </a:t>
            </a:r>
            <a:r>
              <a:rPr lang="en-US" sz="2800" dirty="0" err="1">
                <a:latin typeface="Lexend Deca" panose="020B0604020202020204" charset="0"/>
                <a:cs typeface="Lexend Deca" panose="020B0604020202020204" charset="0"/>
              </a:rPr>
              <a:t>GaussianNB</a:t>
            </a:r>
            <a:r>
              <a:rPr lang="en-US" sz="2800" dirty="0">
                <a:latin typeface="Lexend Deca" panose="020B0604020202020204" charset="0"/>
                <a:cs typeface="Lexend Deca" panose="020B0604020202020204" charset="0"/>
              </a:rPr>
              <a:t> (with </a:t>
            </a:r>
            <a:r>
              <a:rPr lang="en-US" sz="2800" dirty="0" err="1">
                <a:latin typeface="Lexend Deca" panose="020B0604020202020204" charset="0"/>
                <a:cs typeface="Lexend Deca" panose="020B0604020202020204" charset="0"/>
              </a:rPr>
              <a:t>GridSearchCV</a:t>
            </a:r>
            <a:r>
              <a:rPr lang="en-US" sz="2800" dirty="0">
                <a:latin typeface="Lexend Deca" panose="020B0604020202020204" charset="0"/>
                <a:cs typeface="Lexend Deca" panose="020B0604020202020204" charset="0"/>
              </a:rPr>
              <a:t>)</a:t>
            </a:r>
            <a:endParaRPr sz="2800" dirty="0">
              <a:latin typeface="Lexend Deca" panose="020B0604020202020204" charset="0"/>
              <a:cs typeface="Lexend Deca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64FDBE-2540-4939-AA16-C7D173DA22ED}"/>
              </a:ext>
            </a:extLst>
          </p:cNvPr>
          <p:cNvSpPr txBox="1"/>
          <p:nvPr/>
        </p:nvSpPr>
        <p:spPr>
          <a:xfrm>
            <a:off x="269632" y="1359877"/>
            <a:ext cx="294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Mean test score with </a:t>
            </a:r>
            <a:r>
              <a:rPr lang="en-US" sz="1800" b="1" dirty="0">
                <a:solidFill>
                  <a:schemeClr val="bg1"/>
                </a:solidFill>
              </a:rPr>
              <a:t>CV=5</a:t>
            </a:r>
            <a:endParaRPr lang="en-SI" sz="18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21827-449D-4EAB-9593-D6F3FE0A3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8" y="1997318"/>
            <a:ext cx="2554921" cy="94517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A5D343-4217-4DF7-864A-53D11613B43E}"/>
              </a:ext>
            </a:extLst>
          </p:cNvPr>
          <p:cNvCxnSpPr/>
          <p:nvPr/>
        </p:nvCxnSpPr>
        <p:spPr>
          <a:xfrm>
            <a:off x="3763108" y="1172308"/>
            <a:ext cx="0" cy="34700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0ECDF4A-D3A0-4869-8ACA-B9E777E0D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890" y="1985594"/>
            <a:ext cx="4928032" cy="20698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9A8B3C-FA33-44BF-9BD8-0EA96ED9EA9E}"/>
              </a:ext>
            </a:extLst>
          </p:cNvPr>
          <p:cNvSpPr txBox="1"/>
          <p:nvPr/>
        </p:nvSpPr>
        <p:spPr>
          <a:xfrm>
            <a:off x="3922886" y="1228020"/>
            <a:ext cx="4470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Classification report</a:t>
            </a:r>
            <a:r>
              <a:rPr lang="en-US" sz="1800" dirty="0">
                <a:solidFill>
                  <a:schemeClr val="bg1"/>
                </a:solidFill>
              </a:rPr>
              <a:t> with train-test split as 80%-20%</a:t>
            </a:r>
            <a:endParaRPr lang="en-SI" sz="18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BB34BA-9184-4CDF-83AB-E1A778EDA8C2}"/>
              </a:ext>
            </a:extLst>
          </p:cNvPr>
          <p:cNvSpPr/>
          <p:nvPr/>
        </p:nvSpPr>
        <p:spPr>
          <a:xfrm>
            <a:off x="4220308" y="3352800"/>
            <a:ext cx="3681046" cy="246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0392801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>
            <a:spLocks noGrp="1"/>
          </p:cNvSpPr>
          <p:nvPr>
            <p:ph type="title"/>
          </p:nvPr>
        </p:nvSpPr>
        <p:spPr>
          <a:xfrm>
            <a:off x="570159" y="367776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>
                <a:latin typeface="Lexend Deca" panose="020B0604020202020204" charset="0"/>
                <a:cs typeface="Lexend Deca" panose="020B0604020202020204" charset="0"/>
              </a:rPr>
              <a:t>K-Nearest Neighbors</a:t>
            </a:r>
            <a:endParaRPr dirty="0">
              <a:latin typeface="Lexend Deca" panose="020B0604020202020204" charset="0"/>
              <a:cs typeface="Lexend Deca" panose="020B0604020202020204" charset="0"/>
            </a:endParaRPr>
          </a:p>
        </p:txBody>
      </p:sp>
      <p:sp>
        <p:nvSpPr>
          <p:cNvPr id="303" name="Google Shape;303;p31"/>
          <p:cNvSpPr txBox="1">
            <a:spLocks noGrp="1"/>
          </p:cNvSpPr>
          <p:nvPr>
            <p:ph type="body" idx="1"/>
          </p:nvPr>
        </p:nvSpPr>
        <p:spPr>
          <a:xfrm>
            <a:off x="570159" y="1514351"/>
            <a:ext cx="2432814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b="1" dirty="0">
                <a:latin typeface="Muli Regular" panose="020B0604020202020204" charset="0"/>
                <a:ea typeface="Muli"/>
                <a:cs typeface="Muli"/>
                <a:sym typeface="Muli"/>
              </a:rPr>
              <a:t>Advantages</a:t>
            </a:r>
            <a:endParaRPr sz="1200" b="1" dirty="0">
              <a:latin typeface="Muli Regular" panose="020B0604020202020204" charset="0"/>
              <a:ea typeface="Muli"/>
              <a:cs typeface="Muli"/>
              <a:sym typeface="Muli"/>
            </a:endParaRPr>
          </a:p>
        </p:txBody>
      </p:sp>
      <p:sp>
        <p:nvSpPr>
          <p:cNvPr id="304" name="Google Shape;304;p31"/>
          <p:cNvSpPr txBox="1">
            <a:spLocks noGrp="1"/>
          </p:cNvSpPr>
          <p:nvPr>
            <p:ph type="body" idx="2"/>
          </p:nvPr>
        </p:nvSpPr>
        <p:spPr>
          <a:xfrm>
            <a:off x="3457783" y="1803526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IN" sz="1200" dirty="0"/>
              <a:t>Seamless addition of new data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Muli Regular" panose="020B0604020202020204" charset="0"/>
            </a:endParaRPr>
          </a:p>
        </p:txBody>
      </p:sp>
      <p:sp>
        <p:nvSpPr>
          <p:cNvPr id="305" name="Google Shape;305;p31"/>
          <p:cNvSpPr txBox="1">
            <a:spLocks noGrp="1"/>
          </p:cNvSpPr>
          <p:nvPr>
            <p:ph type="body" idx="3"/>
          </p:nvPr>
        </p:nvSpPr>
        <p:spPr>
          <a:xfrm>
            <a:off x="6321400" y="1818467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IN" sz="1200" dirty="0"/>
              <a:t>Easy implementation</a:t>
            </a:r>
            <a:endParaRPr lang="en-US" sz="1200" dirty="0">
              <a:latin typeface="Muli Regular" panose="020B0604020202020204" charset="0"/>
            </a:endParaRPr>
          </a:p>
        </p:txBody>
      </p:sp>
      <p:sp>
        <p:nvSpPr>
          <p:cNvPr id="306" name="Google Shape;306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Muli Regular" panose="020B0604020202020204" charset="0"/>
              </a:rPr>
              <a:t>31</a:t>
            </a:fld>
            <a:endParaRPr>
              <a:latin typeface="Muli Regular" panose="020B0604020202020204" charset="0"/>
            </a:endParaRPr>
          </a:p>
        </p:txBody>
      </p:sp>
      <p:sp>
        <p:nvSpPr>
          <p:cNvPr id="307" name="Google Shape;307;p31"/>
          <p:cNvSpPr txBox="1">
            <a:spLocks noGrp="1"/>
          </p:cNvSpPr>
          <p:nvPr>
            <p:ph type="body" idx="1"/>
          </p:nvPr>
        </p:nvSpPr>
        <p:spPr>
          <a:xfrm>
            <a:off x="570159" y="3190751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b="1" dirty="0">
                <a:latin typeface="Muli Regular" panose="020B0604020202020204" charset="0"/>
                <a:ea typeface="Muli"/>
                <a:cs typeface="Muli"/>
                <a:sym typeface="Muli"/>
              </a:rPr>
              <a:t>Disadvantages</a:t>
            </a:r>
            <a:endParaRPr sz="1200" b="1" dirty="0">
              <a:latin typeface="Muli Regular" panose="020B0604020202020204" charset="0"/>
              <a:ea typeface="Muli"/>
              <a:cs typeface="Muli"/>
              <a:sym typeface="Muli"/>
            </a:endParaRPr>
          </a:p>
          <a:p>
            <a:pPr marL="0" lvl="0" indent="0">
              <a:buNone/>
            </a:pPr>
            <a:endParaRPr sz="1200" dirty="0">
              <a:latin typeface="Muli Regular" panose="020B0604020202020204" charset="0"/>
            </a:endParaRPr>
          </a:p>
        </p:txBody>
      </p:sp>
      <p:sp>
        <p:nvSpPr>
          <p:cNvPr id="10" name="Google Shape;305;p31"/>
          <p:cNvSpPr txBox="1">
            <a:spLocks/>
          </p:cNvSpPr>
          <p:nvPr/>
        </p:nvSpPr>
        <p:spPr>
          <a:xfrm>
            <a:off x="594166" y="1851543"/>
            <a:ext cx="2005800" cy="15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Regular"/>
              <a:buChar char="⬡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Regular"/>
              <a:buChar char="∙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Regular"/>
              <a:buChar char="∙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●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○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■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●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○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■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0" indent="0">
              <a:buNone/>
            </a:pPr>
            <a:r>
              <a:rPr lang="en-IN" sz="1200" dirty="0"/>
              <a:t>No training period</a:t>
            </a:r>
          </a:p>
          <a:p>
            <a:pPr marL="0" indent="0">
              <a:buFont typeface="Muli Regular"/>
              <a:buNone/>
            </a:pPr>
            <a:endParaRPr lang="en-US" sz="1200" dirty="0">
              <a:latin typeface="Muli Regular" panose="020B0604020202020204" charset="0"/>
            </a:endParaRPr>
          </a:p>
        </p:txBody>
      </p:sp>
      <p:sp>
        <p:nvSpPr>
          <p:cNvPr id="11" name="Google Shape;308;p31"/>
          <p:cNvSpPr txBox="1">
            <a:spLocks/>
          </p:cNvSpPr>
          <p:nvPr/>
        </p:nvSpPr>
        <p:spPr>
          <a:xfrm>
            <a:off x="570158" y="3528779"/>
            <a:ext cx="2005800" cy="15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Regular"/>
              <a:buChar char="⬡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Regular"/>
              <a:buChar char="∙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Regular"/>
              <a:buChar char="∙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●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○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■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●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○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■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0" indent="0">
              <a:buNone/>
            </a:pPr>
            <a:r>
              <a:rPr lang="en-IN" sz="1200" dirty="0"/>
              <a:t>Does not work well with high dimensions</a:t>
            </a:r>
            <a:r>
              <a:rPr lang="en-US" sz="1200" dirty="0">
                <a:latin typeface="Muli Regular" panose="020B0604020202020204" charset="0"/>
              </a:rPr>
              <a:t>.</a:t>
            </a:r>
          </a:p>
        </p:txBody>
      </p:sp>
      <p:sp>
        <p:nvSpPr>
          <p:cNvPr id="12" name="Google Shape;304;p31"/>
          <p:cNvSpPr txBox="1">
            <a:spLocks/>
          </p:cNvSpPr>
          <p:nvPr/>
        </p:nvSpPr>
        <p:spPr>
          <a:xfrm>
            <a:off x="3445779" y="3479926"/>
            <a:ext cx="2005800" cy="15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Regular"/>
              <a:buChar char="⬡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Regular"/>
              <a:buChar char="∙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Regular"/>
              <a:buChar char="∙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●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○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■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●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○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■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0" indent="0">
              <a:buFont typeface="Muli Regular"/>
              <a:buNone/>
            </a:pPr>
            <a:r>
              <a:rPr lang="en-US" sz="1200" dirty="0"/>
              <a:t>Feature Scaling needed and it does not work well with large dataset</a:t>
            </a:r>
          </a:p>
          <a:p>
            <a:pPr marL="0" indent="0">
              <a:buFont typeface="Muli Regular"/>
              <a:buNone/>
            </a:pPr>
            <a:endParaRPr lang="en-US" sz="1200" dirty="0">
              <a:latin typeface="Muli Regular" panose="020B0604020202020204" charset="0"/>
            </a:endParaRPr>
          </a:p>
        </p:txBody>
      </p:sp>
      <p:sp>
        <p:nvSpPr>
          <p:cNvPr id="14" name="Google Shape;305;p31"/>
          <p:cNvSpPr txBox="1">
            <a:spLocks/>
          </p:cNvSpPr>
          <p:nvPr/>
        </p:nvSpPr>
        <p:spPr>
          <a:xfrm>
            <a:off x="6321400" y="3479926"/>
            <a:ext cx="2005800" cy="15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Regular"/>
              <a:buChar char="⬡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Regular"/>
              <a:buChar char="∙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Regular"/>
              <a:buChar char="∙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●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○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■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●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○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■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0" indent="0">
              <a:buFont typeface="Muli Regular"/>
              <a:buNone/>
            </a:pPr>
            <a:r>
              <a:rPr lang="en-IN" sz="1200" dirty="0"/>
              <a:t>Sensitive to noisy data and missing value data.</a:t>
            </a:r>
            <a:endParaRPr lang="en-US" sz="1200" dirty="0">
              <a:latin typeface="Muli Regula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613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EA0AF-C5C7-4089-B697-8F89F98F37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AC39E7-59CF-4D0B-B7FA-907616ECB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754" y="1080111"/>
            <a:ext cx="4236830" cy="22361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6529088-DF47-4FAD-92A6-A65680C41E7D}"/>
              </a:ext>
            </a:extLst>
          </p:cNvPr>
          <p:cNvSpPr/>
          <p:nvPr/>
        </p:nvSpPr>
        <p:spPr>
          <a:xfrm>
            <a:off x="185690" y="272539"/>
            <a:ext cx="769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K-Nearest Neighbors with Hyperparameter tuning &amp; </a:t>
            </a:r>
            <a:r>
              <a:rPr lang="en-US" sz="1800" dirty="0" err="1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GridSearchCV</a:t>
            </a:r>
            <a:endParaRPr lang="en-SI" sz="18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E3BE6-52BA-4C8A-A6CC-D6EA7E483BD9}"/>
              </a:ext>
            </a:extLst>
          </p:cNvPr>
          <p:cNvSpPr/>
          <p:nvPr/>
        </p:nvSpPr>
        <p:spPr>
          <a:xfrm>
            <a:off x="206742" y="1147029"/>
            <a:ext cx="32669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Hyperparameters considered </a:t>
            </a:r>
          </a:p>
          <a:p>
            <a:r>
              <a:rPr lang="en-US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  (with CV=5) :</a:t>
            </a:r>
          </a:p>
          <a:p>
            <a:endParaRPr lang="en-US" dirty="0">
              <a:solidFill>
                <a:schemeClr val="bg1"/>
              </a:solidFill>
              <a:latin typeface="Lexend Deca" panose="020B0604020202020204" charset="0"/>
              <a:cs typeface="Lexend Deca" panose="020B06040202020202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n_neighbours</a:t>
            </a:r>
            <a:r>
              <a:rPr lang="en-US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: {5,10,15,20,25}  </a:t>
            </a:r>
          </a:p>
          <a:p>
            <a:r>
              <a:rPr lang="en-US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- algorithm : {auto }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  <a:latin typeface="Lexend Deca" panose="020B0604020202020204" charset="0"/>
              <a:cs typeface="Lexend Deca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18799-9004-4AD1-8B5F-5F0F6C0A2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42" y="3399692"/>
            <a:ext cx="3836458" cy="154695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DD7BEB-4D6A-4786-AF8C-E7F4FA0F9452}"/>
              </a:ext>
            </a:extLst>
          </p:cNvPr>
          <p:cNvSpPr/>
          <p:nvPr/>
        </p:nvSpPr>
        <p:spPr>
          <a:xfrm>
            <a:off x="479877" y="4318573"/>
            <a:ext cx="3447353" cy="194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C51D4D-FA34-4C10-9C80-2FA8841FF31D}"/>
              </a:ext>
            </a:extLst>
          </p:cNvPr>
          <p:cNvSpPr/>
          <p:nvPr/>
        </p:nvSpPr>
        <p:spPr>
          <a:xfrm>
            <a:off x="185690" y="3008438"/>
            <a:ext cx="18662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Classification report -</a:t>
            </a:r>
            <a:endParaRPr lang="en-S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2786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>
            <a:spLocks noGrp="1"/>
          </p:cNvSpPr>
          <p:nvPr>
            <p:ph type="title"/>
          </p:nvPr>
        </p:nvSpPr>
        <p:spPr>
          <a:xfrm>
            <a:off x="570159" y="367776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>
                <a:latin typeface="Lexend Deca" panose="020B0604020202020204" charset="0"/>
                <a:cs typeface="Lexend Deca" panose="020B0604020202020204" charset="0"/>
              </a:rPr>
              <a:t>Decision Tree</a:t>
            </a:r>
            <a:endParaRPr dirty="0">
              <a:latin typeface="Lexend Deca" panose="020B0604020202020204" charset="0"/>
              <a:cs typeface="Lexend Deca" panose="020B0604020202020204" charset="0"/>
            </a:endParaRPr>
          </a:p>
        </p:txBody>
      </p:sp>
      <p:sp>
        <p:nvSpPr>
          <p:cNvPr id="303" name="Google Shape;303;p31"/>
          <p:cNvSpPr txBox="1">
            <a:spLocks noGrp="1"/>
          </p:cNvSpPr>
          <p:nvPr>
            <p:ph type="body" idx="1"/>
          </p:nvPr>
        </p:nvSpPr>
        <p:spPr>
          <a:xfrm>
            <a:off x="570159" y="1514351"/>
            <a:ext cx="2432814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b="1" dirty="0">
                <a:latin typeface="Muli Regular" panose="020B0604020202020204" charset="0"/>
                <a:ea typeface="Muli"/>
                <a:cs typeface="Muli"/>
                <a:sym typeface="Muli"/>
              </a:rPr>
              <a:t>Advantages</a:t>
            </a:r>
            <a:endParaRPr sz="1200" b="1" dirty="0">
              <a:latin typeface="Muli Regular" panose="020B0604020202020204" charset="0"/>
              <a:ea typeface="Muli"/>
              <a:cs typeface="Muli"/>
              <a:sym typeface="Muli"/>
            </a:endParaRPr>
          </a:p>
        </p:txBody>
      </p:sp>
      <p:sp>
        <p:nvSpPr>
          <p:cNvPr id="304" name="Google Shape;304;p31"/>
          <p:cNvSpPr txBox="1">
            <a:spLocks noGrp="1"/>
          </p:cNvSpPr>
          <p:nvPr>
            <p:ph type="body" idx="2"/>
          </p:nvPr>
        </p:nvSpPr>
        <p:spPr>
          <a:xfrm>
            <a:off x="3393136" y="179220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latin typeface="Muli Regular" panose="020B0604020202020204" charset="0"/>
              </a:rPr>
              <a:t>It can easily capture non-linear pattern as well as requires fewer data preprocessing from the user.</a:t>
            </a:r>
            <a:endParaRPr sz="1200" dirty="0">
              <a:latin typeface="Muli Regular" panose="020B0604020202020204" charset="0"/>
            </a:endParaRPr>
          </a:p>
        </p:txBody>
      </p:sp>
      <p:sp>
        <p:nvSpPr>
          <p:cNvPr id="305" name="Google Shape;305;p31"/>
          <p:cNvSpPr txBox="1">
            <a:spLocks noGrp="1"/>
          </p:cNvSpPr>
          <p:nvPr>
            <p:ph type="body" idx="3"/>
          </p:nvPr>
        </p:nvSpPr>
        <p:spPr>
          <a:xfrm>
            <a:off x="6321400" y="1818467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latin typeface="Muli Regular" panose="020B0604020202020204" charset="0"/>
              </a:rPr>
              <a:t>It can be used for feature engineering such treating missing values, suitable variable selection</a:t>
            </a:r>
          </a:p>
        </p:txBody>
      </p:sp>
      <p:sp>
        <p:nvSpPr>
          <p:cNvPr id="306" name="Google Shape;306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Muli Regular" panose="020B0604020202020204" charset="0"/>
              </a:rPr>
              <a:t>33</a:t>
            </a:fld>
            <a:endParaRPr>
              <a:latin typeface="Muli Regular" panose="020B0604020202020204" charset="0"/>
            </a:endParaRPr>
          </a:p>
        </p:txBody>
      </p:sp>
      <p:sp>
        <p:nvSpPr>
          <p:cNvPr id="307" name="Google Shape;307;p31"/>
          <p:cNvSpPr txBox="1">
            <a:spLocks noGrp="1"/>
          </p:cNvSpPr>
          <p:nvPr>
            <p:ph type="body" idx="1"/>
          </p:nvPr>
        </p:nvSpPr>
        <p:spPr>
          <a:xfrm>
            <a:off x="568251" y="3171212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b="1" dirty="0">
                <a:latin typeface="Muli Regular" panose="020B0604020202020204" charset="0"/>
                <a:ea typeface="Muli"/>
                <a:cs typeface="Muli"/>
                <a:sym typeface="Muli"/>
              </a:rPr>
              <a:t>Disadvantages</a:t>
            </a:r>
            <a:endParaRPr sz="1200" b="1" dirty="0">
              <a:latin typeface="Muli Regular" panose="020B0604020202020204" charset="0"/>
              <a:ea typeface="Muli"/>
              <a:cs typeface="Muli"/>
              <a:sym typeface="Muli"/>
            </a:endParaRPr>
          </a:p>
          <a:p>
            <a:pPr marL="0" lvl="0" indent="0">
              <a:buNone/>
            </a:pPr>
            <a:endParaRPr sz="1200" dirty="0">
              <a:latin typeface="Muli Regular" panose="020B0604020202020204" charset="0"/>
            </a:endParaRPr>
          </a:p>
        </p:txBody>
      </p:sp>
      <p:sp>
        <p:nvSpPr>
          <p:cNvPr id="308" name="Google Shape;308;p31"/>
          <p:cNvSpPr txBox="1">
            <a:spLocks noGrp="1"/>
          </p:cNvSpPr>
          <p:nvPr>
            <p:ph type="body" idx="2"/>
          </p:nvPr>
        </p:nvSpPr>
        <p:spPr>
          <a:xfrm>
            <a:off x="3393136" y="3464170"/>
            <a:ext cx="2111086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latin typeface="Muli Regular" panose="020B0604020202020204" charset="0"/>
              </a:rPr>
              <a:t>A small variation (or variance) in data can result in different decision tree.</a:t>
            </a:r>
            <a:endParaRPr sz="1200" dirty="0">
              <a:latin typeface="Muli Regular" panose="020B0604020202020204" charset="0"/>
            </a:endParaRPr>
          </a:p>
        </p:txBody>
      </p:sp>
      <p:sp>
        <p:nvSpPr>
          <p:cNvPr id="309" name="Google Shape;309;p31"/>
          <p:cNvSpPr txBox="1">
            <a:spLocks noGrp="1"/>
          </p:cNvSpPr>
          <p:nvPr>
            <p:ph type="body" idx="3"/>
          </p:nvPr>
        </p:nvSpPr>
        <p:spPr>
          <a:xfrm>
            <a:off x="6321400" y="3494329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latin typeface="Muli Regular" panose="020B0604020202020204" charset="0"/>
              </a:rPr>
              <a:t>Decision tress are biased with imbalanced dataset</a:t>
            </a:r>
            <a:endParaRPr sz="1200" dirty="0">
              <a:latin typeface="Muli Regular" panose="020B0604020202020204" charset="0"/>
            </a:endParaRPr>
          </a:p>
        </p:txBody>
      </p:sp>
      <p:sp>
        <p:nvSpPr>
          <p:cNvPr id="10" name="Google Shape;305;p31"/>
          <p:cNvSpPr txBox="1">
            <a:spLocks/>
          </p:cNvSpPr>
          <p:nvPr/>
        </p:nvSpPr>
        <p:spPr>
          <a:xfrm>
            <a:off x="570159" y="1803526"/>
            <a:ext cx="2005800" cy="15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Regular"/>
              <a:buChar char="⬡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Regular"/>
              <a:buChar char="∙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Regular"/>
              <a:buChar char="∙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●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○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■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●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○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■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0" indent="0">
              <a:buFont typeface="Muli Regular"/>
              <a:buNone/>
            </a:pPr>
            <a:r>
              <a:rPr lang="en-US" sz="1200" dirty="0">
                <a:latin typeface="Muli Regular" panose="020B0604020202020204" charset="0"/>
              </a:rPr>
              <a:t>Decision Trees are easy to interpret and visualize.</a:t>
            </a:r>
          </a:p>
        </p:txBody>
      </p:sp>
      <p:sp>
        <p:nvSpPr>
          <p:cNvPr id="11" name="Google Shape;308;p31"/>
          <p:cNvSpPr txBox="1">
            <a:spLocks/>
          </p:cNvSpPr>
          <p:nvPr/>
        </p:nvSpPr>
        <p:spPr>
          <a:xfrm>
            <a:off x="570158" y="3460387"/>
            <a:ext cx="2005800" cy="15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Regular"/>
              <a:buChar char="⬡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Regular"/>
              <a:buChar char="∙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Regular"/>
              <a:buChar char="∙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●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○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■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●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○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■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0" indent="0">
              <a:buFont typeface="Muli Regular"/>
              <a:buNone/>
            </a:pPr>
            <a:r>
              <a:rPr lang="en-US" sz="1200" dirty="0">
                <a:latin typeface="Muli Regular" panose="020B0604020202020204" charset="0"/>
              </a:rPr>
              <a:t>Sensitivity to noisy data.</a:t>
            </a:r>
          </a:p>
        </p:txBody>
      </p:sp>
    </p:spTree>
    <p:extLst>
      <p:ext uri="{BB962C8B-B14F-4D97-AF65-F5344CB8AC3E}">
        <p14:creationId xmlns:p14="http://schemas.microsoft.com/office/powerpoint/2010/main" val="33420661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EA0AF-C5C7-4089-B697-8F89F98F37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sp>
        <p:nvSpPr>
          <p:cNvPr id="4" name="Google Shape;302;p31">
            <a:extLst>
              <a:ext uri="{FF2B5EF4-FFF2-40B4-BE49-F238E27FC236}">
                <a16:creationId xmlns:a16="http://schemas.microsoft.com/office/drawing/2014/main" id="{71332D33-D0B3-4E35-A608-D74A79706F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743" y="0"/>
            <a:ext cx="8046303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dirty="0">
                <a:latin typeface="Lexend Deca" panose="020B0604020202020204" charset="0"/>
                <a:cs typeface="Lexend Deca" panose="020B0604020202020204" charset="0"/>
              </a:rPr>
              <a:t>Decision Tree with Hyperparameter tuning &amp; </a:t>
            </a:r>
            <a:r>
              <a:rPr lang="en-US" sz="2000" dirty="0" err="1">
                <a:latin typeface="Lexend Deca" panose="020B0604020202020204" charset="0"/>
                <a:cs typeface="Lexend Deca" panose="020B0604020202020204" charset="0"/>
              </a:rPr>
              <a:t>GridSearchCV</a:t>
            </a:r>
            <a:endParaRPr sz="2000" dirty="0">
              <a:latin typeface="Lexend Deca" panose="020B0604020202020204" charset="0"/>
              <a:cs typeface="Lexend Deca" panose="020B060402020202020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1D1C19-082A-4771-BEA3-CCF0B885924D}"/>
              </a:ext>
            </a:extLst>
          </p:cNvPr>
          <p:cNvSpPr/>
          <p:nvPr/>
        </p:nvSpPr>
        <p:spPr>
          <a:xfrm>
            <a:off x="206742" y="1147029"/>
            <a:ext cx="32669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Hyperparameters considered </a:t>
            </a:r>
          </a:p>
          <a:p>
            <a:r>
              <a:rPr lang="en-US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  (with CV=5) :</a:t>
            </a:r>
          </a:p>
          <a:p>
            <a:endParaRPr lang="en-US" dirty="0">
              <a:solidFill>
                <a:schemeClr val="bg1"/>
              </a:solidFill>
              <a:latin typeface="Lexend Deca" panose="020B0604020202020204" charset="0"/>
              <a:cs typeface="Lexend Deca" panose="020B06040202020202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- Criterion : { </a:t>
            </a:r>
            <a:r>
              <a:rPr lang="en-US" dirty="0" err="1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gini</a:t>
            </a:r>
            <a:r>
              <a:rPr lang="en-US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, entropy }  </a:t>
            </a:r>
          </a:p>
          <a:p>
            <a:r>
              <a:rPr lang="en-US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class_weight</a:t>
            </a:r>
            <a:r>
              <a:rPr lang="en-US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 : {None, balanced }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  <a:latin typeface="Lexend Deca" panose="020B0604020202020204" charset="0"/>
              <a:cs typeface="Lexend Deca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D8E70-9670-46E7-B89C-B7AC47BC5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200" y="1147029"/>
            <a:ext cx="5342058" cy="17609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39C4F9-92F0-4EF2-BE5C-87C511CE3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42" y="3535606"/>
            <a:ext cx="4467225" cy="14954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ADF666D-7741-4444-A251-8B0B2B1DF273}"/>
              </a:ext>
            </a:extLst>
          </p:cNvPr>
          <p:cNvSpPr/>
          <p:nvPr/>
        </p:nvSpPr>
        <p:spPr>
          <a:xfrm>
            <a:off x="206742" y="3159613"/>
            <a:ext cx="18662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Classification report -</a:t>
            </a:r>
            <a:endParaRPr lang="en-SI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1011CC-582B-4767-8AD8-573F6CDC56C2}"/>
              </a:ext>
            </a:extLst>
          </p:cNvPr>
          <p:cNvSpPr/>
          <p:nvPr/>
        </p:nvSpPr>
        <p:spPr>
          <a:xfrm>
            <a:off x="479878" y="4412357"/>
            <a:ext cx="3186162" cy="211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91034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>
            <a:spLocks noGrp="1"/>
          </p:cNvSpPr>
          <p:nvPr>
            <p:ph type="title"/>
          </p:nvPr>
        </p:nvSpPr>
        <p:spPr>
          <a:xfrm>
            <a:off x="570159" y="367776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>
                <a:latin typeface="Lexend Deca" panose="020B0604020202020204" charset="0"/>
                <a:cs typeface="Lexend Deca" panose="020B0604020202020204" charset="0"/>
              </a:rPr>
              <a:t>Logistic Regression</a:t>
            </a:r>
            <a:endParaRPr dirty="0">
              <a:latin typeface="Lexend Deca" panose="020B0604020202020204" charset="0"/>
              <a:cs typeface="Lexend Deca" panose="020B0604020202020204" charset="0"/>
            </a:endParaRPr>
          </a:p>
        </p:txBody>
      </p:sp>
      <p:sp>
        <p:nvSpPr>
          <p:cNvPr id="303" name="Google Shape;303;p31"/>
          <p:cNvSpPr txBox="1">
            <a:spLocks noGrp="1"/>
          </p:cNvSpPr>
          <p:nvPr>
            <p:ph type="body" idx="1"/>
          </p:nvPr>
        </p:nvSpPr>
        <p:spPr>
          <a:xfrm>
            <a:off x="570159" y="1514351"/>
            <a:ext cx="2432814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b="1" dirty="0">
                <a:latin typeface="Muli Regular" panose="020B0604020202020204" charset="0"/>
                <a:ea typeface="Muli"/>
                <a:cs typeface="Muli"/>
                <a:sym typeface="Muli"/>
              </a:rPr>
              <a:t>Advantages</a:t>
            </a:r>
            <a:endParaRPr sz="1200" b="1" dirty="0">
              <a:latin typeface="Muli Regular" panose="020B0604020202020204" charset="0"/>
              <a:ea typeface="Muli"/>
              <a:cs typeface="Muli"/>
              <a:sym typeface="Muli"/>
            </a:endParaRPr>
          </a:p>
          <a:p>
            <a:pPr marL="0" lvl="0" indent="0">
              <a:buNone/>
            </a:pPr>
            <a:r>
              <a:rPr lang="en-US" sz="1200" dirty="0"/>
              <a:t>One of the simplest and fastest algorithms to train and implement.</a:t>
            </a:r>
            <a:endParaRPr lang="en-US" sz="1200" dirty="0">
              <a:latin typeface="Muli Regular" panose="020B0604020202020204" charset="0"/>
            </a:endParaRPr>
          </a:p>
        </p:txBody>
      </p:sp>
      <p:sp>
        <p:nvSpPr>
          <p:cNvPr id="304" name="Google Shape;304;p31"/>
          <p:cNvSpPr txBox="1">
            <a:spLocks noGrp="1"/>
          </p:cNvSpPr>
          <p:nvPr>
            <p:ph type="body" idx="2"/>
          </p:nvPr>
        </p:nvSpPr>
        <p:spPr>
          <a:xfrm>
            <a:off x="3543061" y="1797619"/>
            <a:ext cx="2057879" cy="9925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buNone/>
            </a:pPr>
            <a:r>
              <a:rPr lang="en-US" sz="1200" dirty="0"/>
              <a:t>Feature Engineering plays an important role in regards to the performance of Logistic Regression.</a:t>
            </a:r>
          </a:p>
        </p:txBody>
      </p:sp>
      <p:sp>
        <p:nvSpPr>
          <p:cNvPr id="305" name="Google Shape;305;p31"/>
          <p:cNvSpPr txBox="1">
            <a:spLocks noGrp="1"/>
          </p:cNvSpPr>
          <p:nvPr>
            <p:ph type="body" idx="3"/>
          </p:nvPr>
        </p:nvSpPr>
        <p:spPr>
          <a:xfrm>
            <a:off x="6144014" y="1797619"/>
            <a:ext cx="2597967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27000" indent="0" algn="just">
              <a:buNone/>
            </a:pPr>
            <a:r>
              <a:rPr lang="en-US" sz="1200" dirty="0"/>
              <a:t>Due to its low variance it is less prone to over fit making it very adequate for binary classification problems with a clear separation of classes</a:t>
            </a:r>
          </a:p>
          <a:p>
            <a:pPr marL="127000" indent="0" algn="just">
              <a:buNone/>
            </a:pPr>
            <a:endParaRPr lang="en-US" sz="1200" dirty="0"/>
          </a:p>
        </p:txBody>
      </p:sp>
      <p:sp>
        <p:nvSpPr>
          <p:cNvPr id="306" name="Google Shape;306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Muli Regular" panose="020B0604020202020204" charset="0"/>
              </a:rPr>
              <a:t>35</a:t>
            </a:fld>
            <a:endParaRPr>
              <a:latin typeface="Muli Regular" panose="020B0604020202020204" charset="0"/>
            </a:endParaRPr>
          </a:p>
        </p:txBody>
      </p:sp>
      <p:sp>
        <p:nvSpPr>
          <p:cNvPr id="308" name="Google Shape;308;p31"/>
          <p:cNvSpPr txBox="1">
            <a:spLocks noGrp="1"/>
          </p:cNvSpPr>
          <p:nvPr>
            <p:ph type="body" idx="2"/>
          </p:nvPr>
        </p:nvSpPr>
        <p:spPr>
          <a:xfrm>
            <a:off x="3543061" y="3488703"/>
            <a:ext cx="2057879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buNone/>
            </a:pPr>
            <a:r>
              <a:rPr lang="en-US" sz="1200" dirty="0"/>
              <a:t>Logistic Regression can be easily outperformed by more complex ones</a:t>
            </a:r>
            <a:r>
              <a:rPr lang="en-US" dirty="0"/>
              <a:t>.</a:t>
            </a:r>
            <a:endParaRPr sz="1200" dirty="0">
              <a:latin typeface="Muli Regular" panose="020B0604020202020204" charset="0"/>
            </a:endParaRPr>
          </a:p>
        </p:txBody>
      </p:sp>
      <p:sp>
        <p:nvSpPr>
          <p:cNvPr id="309" name="Google Shape;309;p31"/>
          <p:cNvSpPr txBox="1">
            <a:spLocks noGrp="1"/>
          </p:cNvSpPr>
          <p:nvPr>
            <p:ph type="body" idx="3"/>
          </p:nvPr>
        </p:nvSpPr>
        <p:spPr>
          <a:xfrm>
            <a:off x="6274675" y="3488703"/>
            <a:ext cx="2467306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buNone/>
            </a:pPr>
            <a:r>
              <a:rPr lang="en-US" sz="1200" dirty="0"/>
              <a:t>we can’t solve non-linear problems with logistic regression since it’s decision surface is linear.</a:t>
            </a:r>
            <a:endParaRPr sz="1200" dirty="0">
              <a:latin typeface="Muli Regular" panose="020B0604020202020204" charset="0"/>
            </a:endParaRPr>
          </a:p>
        </p:txBody>
      </p:sp>
      <p:sp>
        <p:nvSpPr>
          <p:cNvPr id="10" name="Google Shape;308;p31"/>
          <p:cNvSpPr txBox="1">
            <a:spLocks/>
          </p:cNvSpPr>
          <p:nvPr/>
        </p:nvSpPr>
        <p:spPr>
          <a:xfrm>
            <a:off x="580792" y="3185952"/>
            <a:ext cx="2057879" cy="15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Regular"/>
              <a:buChar char="⬡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Regular"/>
              <a:buChar char="∙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Regular"/>
              <a:buChar char="∙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●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○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■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●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○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■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0" lvl="0" indent="0" algn="just">
              <a:buNone/>
            </a:pPr>
            <a:r>
              <a:rPr lang="en-IN" sz="1200" b="1" dirty="0">
                <a:latin typeface="Muli Regular" panose="020B0604020202020204" charset="0"/>
                <a:ea typeface="Muli"/>
                <a:cs typeface="Muli"/>
                <a:sym typeface="Muli"/>
              </a:rPr>
              <a:t>Disadvantages</a:t>
            </a:r>
            <a:endParaRPr lang="en-US" sz="1200" dirty="0"/>
          </a:p>
          <a:p>
            <a:pPr marL="0" indent="0" algn="just">
              <a:buNone/>
            </a:pPr>
            <a:r>
              <a:rPr lang="en-US" sz="1200" dirty="0"/>
              <a:t>If the number of observations are lesser than the number of features, Logistic Regression may lead to overfitting.</a:t>
            </a:r>
            <a:endParaRPr lang="en-US" sz="1200" dirty="0">
              <a:latin typeface="Muli Regula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195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EA0AF-C5C7-4089-B697-8F89F98F37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sp>
        <p:nvSpPr>
          <p:cNvPr id="5" name="Google Shape;302;p31">
            <a:extLst>
              <a:ext uri="{FF2B5EF4-FFF2-40B4-BE49-F238E27FC236}">
                <a16:creationId xmlns:a16="http://schemas.microsoft.com/office/drawing/2014/main" id="{4B6471ED-30F2-4674-B6AC-E1FF883D2D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8129" y="121592"/>
            <a:ext cx="8702794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dirty="0">
                <a:latin typeface="Lexend Deca" panose="020B0604020202020204" charset="0"/>
                <a:cs typeface="Lexend Deca" panose="020B0604020202020204" charset="0"/>
              </a:rPr>
              <a:t>Logistic Regression with Hyperparameter tuning &amp; </a:t>
            </a:r>
            <a:r>
              <a:rPr lang="en-US" sz="2000" dirty="0" err="1">
                <a:latin typeface="Lexend Deca" panose="020B0604020202020204" charset="0"/>
                <a:cs typeface="Lexend Deca" panose="020B0604020202020204" charset="0"/>
              </a:rPr>
              <a:t>GridSearchCV</a:t>
            </a:r>
            <a:endParaRPr sz="2000" dirty="0">
              <a:latin typeface="Lexend Deca" panose="020B0604020202020204" charset="0"/>
              <a:cs typeface="Lexend Deca" panose="020B060402020202020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24C390-E799-4E1E-9861-D63D18A32C61}"/>
              </a:ext>
            </a:extLst>
          </p:cNvPr>
          <p:cNvSpPr/>
          <p:nvPr/>
        </p:nvSpPr>
        <p:spPr>
          <a:xfrm>
            <a:off x="-2514" y="973246"/>
            <a:ext cx="408245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  Hyperparameters considered </a:t>
            </a:r>
          </a:p>
          <a:p>
            <a:r>
              <a:rPr lang="en-US" sz="1600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  (with CV=5) :</a:t>
            </a:r>
          </a:p>
          <a:p>
            <a:endParaRPr lang="en-US" dirty="0">
              <a:solidFill>
                <a:schemeClr val="bg1"/>
              </a:solidFill>
              <a:latin typeface="Lexend Deca" panose="020B0604020202020204" charset="0"/>
              <a:cs typeface="Lexend Deca" panose="020B06040202020202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   - C : {1, 5, 10}</a:t>
            </a:r>
          </a:p>
          <a:p>
            <a:r>
              <a:rPr lang="en-US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   - </a:t>
            </a:r>
            <a:r>
              <a:rPr lang="en-US" dirty="0" err="1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class_weight</a:t>
            </a:r>
            <a:r>
              <a:rPr lang="en-US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 : {None, balanced}</a:t>
            </a:r>
          </a:p>
          <a:p>
            <a:r>
              <a:rPr lang="en-US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   - solver : {newton-cg, </a:t>
            </a:r>
            <a:r>
              <a:rPr lang="en-US" dirty="0" err="1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lbfgs</a:t>
            </a:r>
            <a:r>
              <a:rPr lang="en-US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liblinear</a:t>
            </a:r>
            <a:r>
              <a:rPr lang="en-US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, saga}</a:t>
            </a:r>
            <a:endParaRPr lang="en-SI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88B5E0-5731-44E8-93A5-3204BD5AD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558" y="1418332"/>
            <a:ext cx="4800600" cy="2438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DB14D1-08FC-4B7F-B82F-2E346F99C129}"/>
              </a:ext>
            </a:extLst>
          </p:cNvPr>
          <p:cNvSpPr txBox="1"/>
          <p:nvPr/>
        </p:nvSpPr>
        <p:spPr>
          <a:xfrm>
            <a:off x="4281863" y="3887793"/>
            <a:ext cx="4970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Showing top 8 combinations out of 24 possible combinations</a:t>
            </a:r>
            <a:endParaRPr lang="en-SI" sz="1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210EF3-42FF-409E-9AA3-1393DA1C7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6" y="3669358"/>
            <a:ext cx="3505200" cy="13525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7BA220C-E830-49B8-B037-57D073861D69}"/>
              </a:ext>
            </a:extLst>
          </p:cNvPr>
          <p:cNvSpPr/>
          <p:nvPr/>
        </p:nvSpPr>
        <p:spPr>
          <a:xfrm>
            <a:off x="433754" y="4431324"/>
            <a:ext cx="3186162" cy="211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E2E11C-31FF-4E1C-B9C6-26F3375EF30B}"/>
              </a:ext>
            </a:extLst>
          </p:cNvPr>
          <p:cNvSpPr txBox="1"/>
          <p:nvPr/>
        </p:nvSpPr>
        <p:spPr>
          <a:xfrm>
            <a:off x="56101" y="3271956"/>
            <a:ext cx="18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Classification report -</a:t>
            </a:r>
            <a:endParaRPr lang="en-S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2899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>
            <a:spLocks noGrp="1"/>
          </p:cNvSpPr>
          <p:nvPr>
            <p:ph type="title"/>
          </p:nvPr>
        </p:nvSpPr>
        <p:spPr>
          <a:xfrm>
            <a:off x="570159" y="367776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>
                <a:latin typeface="Lexend Deca" panose="020B0604020202020204" charset="0"/>
                <a:cs typeface="Lexend Deca" panose="020B0604020202020204" charset="0"/>
              </a:rPr>
              <a:t>Random Forest	</a:t>
            </a:r>
            <a:endParaRPr dirty="0">
              <a:latin typeface="Lexend Deca" panose="020B0604020202020204" charset="0"/>
              <a:cs typeface="Lexend Deca" panose="020B0604020202020204" charset="0"/>
            </a:endParaRPr>
          </a:p>
        </p:txBody>
      </p:sp>
      <p:sp>
        <p:nvSpPr>
          <p:cNvPr id="303" name="Google Shape;303;p31"/>
          <p:cNvSpPr txBox="1">
            <a:spLocks noGrp="1"/>
          </p:cNvSpPr>
          <p:nvPr>
            <p:ph type="body" idx="1"/>
          </p:nvPr>
        </p:nvSpPr>
        <p:spPr>
          <a:xfrm>
            <a:off x="454045" y="1732416"/>
            <a:ext cx="2005800" cy="56963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b="1" dirty="0">
                <a:latin typeface="Muli Regular" panose="020B0604020202020204" charset="0"/>
                <a:ea typeface="Muli"/>
                <a:cs typeface="Muli"/>
                <a:sym typeface="Muli"/>
              </a:rPr>
              <a:t>Advantages</a:t>
            </a:r>
            <a:endParaRPr sz="1200" b="1" dirty="0">
              <a:latin typeface="Muli Regular" panose="020B0604020202020204" charset="0"/>
              <a:ea typeface="Muli"/>
              <a:cs typeface="Muli"/>
              <a:sym typeface="Muli"/>
            </a:endParaRPr>
          </a:p>
        </p:txBody>
      </p:sp>
      <p:sp>
        <p:nvSpPr>
          <p:cNvPr id="304" name="Google Shape;304;p31"/>
          <p:cNvSpPr txBox="1">
            <a:spLocks noGrp="1"/>
          </p:cNvSpPr>
          <p:nvPr>
            <p:ph type="body" idx="2"/>
          </p:nvPr>
        </p:nvSpPr>
        <p:spPr>
          <a:xfrm>
            <a:off x="3014018" y="1570850"/>
            <a:ext cx="2427707" cy="11603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just">
              <a:buNone/>
            </a:pPr>
            <a:r>
              <a:rPr lang="en-US" sz="1200" dirty="0"/>
              <a:t>Handles the Bias-variance trade-off</a:t>
            </a:r>
            <a:r>
              <a:rPr lang="en-US" sz="1200" dirty="0">
                <a:latin typeface="Muli Regular" panose="020B0604020202020204" charset="0"/>
              </a:rPr>
              <a:t> and </a:t>
            </a:r>
            <a:r>
              <a:rPr lang="en-US" sz="1200" dirty="0"/>
              <a:t>numerous input features without feature deletion and gives estimates of what variables are important to the classification.</a:t>
            </a:r>
            <a:endParaRPr sz="1200" dirty="0">
              <a:latin typeface="Muli Regular" panose="020B0604020202020204" charset="0"/>
            </a:endParaRPr>
          </a:p>
        </p:txBody>
      </p:sp>
      <p:sp>
        <p:nvSpPr>
          <p:cNvPr id="305" name="Google Shape;305;p31"/>
          <p:cNvSpPr txBox="1">
            <a:spLocks noGrp="1"/>
          </p:cNvSpPr>
          <p:nvPr>
            <p:ph type="body" idx="3"/>
          </p:nvPr>
        </p:nvSpPr>
        <p:spPr>
          <a:xfrm>
            <a:off x="6087335" y="1570850"/>
            <a:ext cx="2005800" cy="8714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just">
              <a:buNone/>
            </a:pPr>
            <a:r>
              <a:rPr lang="en-US" sz="1200" dirty="0"/>
              <a:t>Processes missing data and maintains high accuracy when this proportion is large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dirty="0">
              <a:latin typeface="Muli Regular" panose="020B0604020202020204" charset="0"/>
            </a:endParaRPr>
          </a:p>
        </p:txBody>
      </p:sp>
      <p:sp>
        <p:nvSpPr>
          <p:cNvPr id="306" name="Google Shape;306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Muli Regular" panose="020B0604020202020204" charset="0"/>
              </a:rPr>
              <a:t>37</a:t>
            </a:fld>
            <a:endParaRPr>
              <a:latin typeface="Muli Regular" panose="020B0604020202020204" charset="0"/>
            </a:endParaRPr>
          </a:p>
        </p:txBody>
      </p:sp>
      <p:sp>
        <p:nvSpPr>
          <p:cNvPr id="307" name="Google Shape;307;p31"/>
          <p:cNvSpPr txBox="1">
            <a:spLocks noGrp="1"/>
          </p:cNvSpPr>
          <p:nvPr>
            <p:ph type="body" idx="1"/>
          </p:nvPr>
        </p:nvSpPr>
        <p:spPr>
          <a:xfrm>
            <a:off x="780339" y="3160543"/>
            <a:ext cx="1417010" cy="66886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b="1" dirty="0">
                <a:latin typeface="Muli Regular" panose="020B0604020202020204" charset="0"/>
                <a:ea typeface="Muli"/>
                <a:cs typeface="Muli"/>
                <a:sym typeface="Muli"/>
              </a:rPr>
              <a:t>Disadvantages</a:t>
            </a:r>
            <a:endParaRPr sz="1200" b="1" dirty="0">
              <a:latin typeface="Muli Regular" panose="020B0604020202020204" charset="0"/>
              <a:ea typeface="Muli"/>
              <a:cs typeface="Muli"/>
              <a:sym typeface="Muli"/>
            </a:endParaRPr>
          </a:p>
        </p:txBody>
      </p:sp>
      <p:sp>
        <p:nvSpPr>
          <p:cNvPr id="308" name="Google Shape;308;p31"/>
          <p:cNvSpPr txBox="1">
            <a:spLocks noGrp="1"/>
          </p:cNvSpPr>
          <p:nvPr>
            <p:ph type="body" idx="2"/>
          </p:nvPr>
        </p:nvSpPr>
        <p:spPr>
          <a:xfrm>
            <a:off x="3014018" y="3244964"/>
            <a:ext cx="2427707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just">
              <a:buNone/>
            </a:pPr>
            <a:r>
              <a:rPr lang="en-US" sz="1200" dirty="0"/>
              <a:t>Random Forest model size is very large and if not carefully built, it results to over fitting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Muli Regular" panose="020B0604020202020204" charset="0"/>
            </a:endParaRPr>
          </a:p>
        </p:txBody>
      </p:sp>
      <p:sp>
        <p:nvSpPr>
          <p:cNvPr id="309" name="Google Shape;309;p31"/>
          <p:cNvSpPr txBox="1">
            <a:spLocks noGrp="1"/>
          </p:cNvSpPr>
          <p:nvPr>
            <p:ph type="body" idx="3"/>
          </p:nvPr>
        </p:nvSpPr>
        <p:spPr>
          <a:xfrm>
            <a:off x="6087335" y="3244964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just">
              <a:buNone/>
            </a:pPr>
            <a:r>
              <a:rPr lang="en-US" sz="1200" dirty="0"/>
              <a:t>When your data is dynamic and keeps changing, using a RF would to rebuild the forest every time something changes.</a:t>
            </a:r>
            <a:endParaRPr lang="en-IN" sz="1200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Muli Regula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0127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EA0AF-C5C7-4089-B697-8F89F98F37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sp>
        <p:nvSpPr>
          <p:cNvPr id="5" name="Google Shape;302;p31">
            <a:extLst>
              <a:ext uri="{FF2B5EF4-FFF2-40B4-BE49-F238E27FC236}">
                <a16:creationId xmlns:a16="http://schemas.microsoft.com/office/drawing/2014/main" id="{623DA5DD-13A1-4C29-9CCD-5A790C387E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743" y="93784"/>
            <a:ext cx="8046303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dirty="0">
                <a:latin typeface="Lexend Deca" panose="020B0604020202020204" charset="0"/>
                <a:cs typeface="Lexend Deca" panose="020B0604020202020204" charset="0"/>
              </a:rPr>
              <a:t>Random Forest Classification with Hyperparameter tuning &amp; </a:t>
            </a:r>
            <a:r>
              <a:rPr lang="en-US" sz="2000" dirty="0" err="1">
                <a:latin typeface="Lexend Deca" panose="020B0604020202020204" charset="0"/>
                <a:cs typeface="Lexend Deca" panose="020B0604020202020204" charset="0"/>
              </a:rPr>
              <a:t>GridSearchCV</a:t>
            </a:r>
            <a:endParaRPr sz="2000" dirty="0">
              <a:latin typeface="Lexend Deca" panose="020B0604020202020204" charset="0"/>
              <a:cs typeface="Lexend Deca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D4688C-D5BA-4506-BECE-1D3FDE259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223" y="927738"/>
            <a:ext cx="5749336" cy="22259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AC28A31-FD05-4943-93ED-FB24592059AB}"/>
              </a:ext>
            </a:extLst>
          </p:cNvPr>
          <p:cNvSpPr/>
          <p:nvPr/>
        </p:nvSpPr>
        <p:spPr>
          <a:xfrm>
            <a:off x="114716" y="1151790"/>
            <a:ext cx="326695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Hyperparameters considered </a:t>
            </a:r>
          </a:p>
          <a:p>
            <a:r>
              <a:rPr lang="en-US" b="1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  (with CV=5) :</a:t>
            </a:r>
          </a:p>
          <a:p>
            <a:endParaRPr lang="en-US" dirty="0">
              <a:solidFill>
                <a:schemeClr val="bg1"/>
              </a:solidFill>
              <a:latin typeface="Lexend Deca" panose="020B0604020202020204" charset="0"/>
              <a:cs typeface="Lexend Deca" panose="020B06040202020202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- Criterion : { </a:t>
            </a:r>
            <a:r>
              <a:rPr lang="en-US" dirty="0" err="1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gini</a:t>
            </a:r>
            <a:r>
              <a:rPr lang="en-US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, entropy }  </a:t>
            </a:r>
          </a:p>
          <a:p>
            <a:r>
              <a:rPr lang="en-US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class_weight</a:t>
            </a:r>
            <a:r>
              <a:rPr lang="en-US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 : {None, balanced }</a:t>
            </a:r>
          </a:p>
          <a:p>
            <a:r>
              <a:rPr lang="en-US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n_estimators</a:t>
            </a:r>
            <a:r>
              <a:rPr lang="en-US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 : { 50,100,200 }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  <a:latin typeface="Lexend Deca" panose="020B0604020202020204" charset="0"/>
              <a:cs typeface="Lexend Deca" panose="020B060402020202020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B5841E-4A0B-4A02-B448-DDBF47071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1" y="3177103"/>
            <a:ext cx="4219036" cy="19240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A14313D-3151-4B0A-A445-E13A3AE7DBC6}"/>
              </a:ext>
            </a:extLst>
          </p:cNvPr>
          <p:cNvSpPr/>
          <p:nvPr/>
        </p:nvSpPr>
        <p:spPr>
          <a:xfrm>
            <a:off x="4572000" y="3907985"/>
            <a:ext cx="36439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Classification report &amp; confusion matrix</a:t>
            </a:r>
            <a:endParaRPr lang="en-SI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12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>
            <a:spLocks noGrp="1"/>
          </p:cNvSpPr>
          <p:nvPr>
            <p:ph type="title"/>
          </p:nvPr>
        </p:nvSpPr>
        <p:spPr>
          <a:xfrm>
            <a:off x="570159" y="367776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 err="1">
                <a:latin typeface="Lexend Deca" panose="020B0604020202020204" charset="0"/>
                <a:cs typeface="Lexend Deca" panose="020B0604020202020204" charset="0"/>
              </a:rPr>
              <a:t>XGBoost</a:t>
            </a:r>
            <a:r>
              <a:rPr lang="en-US" dirty="0">
                <a:latin typeface="Lexend Deca" panose="020B0604020202020204" charset="0"/>
                <a:cs typeface="Lexend Deca" panose="020B0604020202020204" charset="0"/>
              </a:rPr>
              <a:t> Classifiers</a:t>
            </a:r>
            <a:endParaRPr dirty="0">
              <a:latin typeface="Lexend Deca" panose="020B0604020202020204" charset="0"/>
              <a:cs typeface="Lexend Deca" panose="020B0604020202020204" charset="0"/>
            </a:endParaRPr>
          </a:p>
        </p:txBody>
      </p:sp>
      <p:sp>
        <p:nvSpPr>
          <p:cNvPr id="303" name="Google Shape;303;p31"/>
          <p:cNvSpPr txBox="1">
            <a:spLocks noGrp="1"/>
          </p:cNvSpPr>
          <p:nvPr>
            <p:ph type="body" idx="1"/>
          </p:nvPr>
        </p:nvSpPr>
        <p:spPr>
          <a:xfrm>
            <a:off x="719572" y="3190751"/>
            <a:ext cx="2432814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IN" sz="1200" b="1" dirty="0">
                <a:latin typeface="Muli Regular" panose="020B0604020202020204" charset="0"/>
                <a:ea typeface="Muli"/>
                <a:cs typeface="Muli"/>
                <a:sym typeface="Muli"/>
              </a:rPr>
              <a:t>Disadvantages</a:t>
            </a:r>
            <a:endParaRPr sz="1200" b="1" dirty="0">
              <a:latin typeface="Muli Regular" panose="020B0604020202020204" charset="0"/>
              <a:ea typeface="Muli"/>
              <a:cs typeface="Muli"/>
              <a:sym typeface="Muli"/>
            </a:endParaRPr>
          </a:p>
          <a:p>
            <a:pPr marL="0" lvl="0" indent="0">
              <a:buClr>
                <a:schemeClr val="bg1"/>
              </a:buClr>
              <a:buNone/>
            </a:pPr>
            <a:r>
              <a:rPr lang="en-US" sz="1200" dirty="0">
                <a:latin typeface="Muli Regular" panose="020B0604020202020204" charset="0"/>
              </a:rPr>
              <a:t>Danger of model overfitting</a:t>
            </a:r>
          </a:p>
        </p:txBody>
      </p:sp>
      <p:sp>
        <p:nvSpPr>
          <p:cNvPr id="304" name="Google Shape;304;p31"/>
          <p:cNvSpPr txBox="1">
            <a:spLocks noGrp="1"/>
          </p:cNvSpPr>
          <p:nvPr>
            <p:ph type="body" idx="2"/>
          </p:nvPr>
        </p:nvSpPr>
        <p:spPr>
          <a:xfrm>
            <a:off x="3543061" y="1797619"/>
            <a:ext cx="2057879" cy="9925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just">
              <a:buClr>
                <a:schemeClr val="bg1"/>
              </a:buClr>
              <a:buNone/>
            </a:pPr>
            <a:r>
              <a:rPr lang="en-US" sz="1200" dirty="0"/>
              <a:t>Parallel Processing improves speed and accuracy of the model</a:t>
            </a:r>
          </a:p>
        </p:txBody>
      </p:sp>
      <p:sp>
        <p:nvSpPr>
          <p:cNvPr id="306" name="Google Shape;306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Muli Regular" panose="020B0604020202020204" charset="0"/>
              </a:rPr>
              <a:t>39</a:t>
            </a:fld>
            <a:endParaRPr>
              <a:latin typeface="Muli Regular" panose="020B0604020202020204" charset="0"/>
            </a:endParaRPr>
          </a:p>
        </p:txBody>
      </p:sp>
      <p:sp>
        <p:nvSpPr>
          <p:cNvPr id="11" name="Google Shape;305;p31"/>
          <p:cNvSpPr txBox="1">
            <a:spLocks/>
          </p:cNvSpPr>
          <p:nvPr/>
        </p:nvSpPr>
        <p:spPr>
          <a:xfrm>
            <a:off x="6144015" y="1797619"/>
            <a:ext cx="2057879" cy="15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Regular"/>
              <a:buChar char="⬡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Regular"/>
              <a:buChar char="∙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Regular"/>
              <a:buChar char="∙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●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○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■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●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○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■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127000" indent="0">
              <a:buClr>
                <a:schemeClr val="bg1"/>
              </a:buClr>
              <a:buNone/>
            </a:pPr>
            <a:r>
              <a:rPr lang="en-US" sz="1200" dirty="0"/>
              <a:t>Availability of cross validation, regularization</a:t>
            </a:r>
          </a:p>
        </p:txBody>
      </p:sp>
      <p:sp>
        <p:nvSpPr>
          <p:cNvPr id="13" name="Google Shape;303;p31">
            <a:extLst>
              <a:ext uri="{FF2B5EF4-FFF2-40B4-BE49-F238E27FC236}">
                <a16:creationId xmlns:a16="http://schemas.microsoft.com/office/drawing/2014/main" id="{CD7B40D3-B389-4E75-B675-5E82E246D5DC}"/>
              </a:ext>
            </a:extLst>
          </p:cNvPr>
          <p:cNvSpPr txBox="1">
            <a:spLocks/>
          </p:cNvSpPr>
          <p:nvPr/>
        </p:nvSpPr>
        <p:spPr>
          <a:xfrm>
            <a:off x="719572" y="1666751"/>
            <a:ext cx="2432814" cy="15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Regular"/>
              <a:buChar char="⬡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Regular"/>
              <a:buChar char="∙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Regular"/>
              <a:buChar char="∙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●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○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■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●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○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■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0" indent="0">
              <a:buFont typeface="Muli Regular"/>
              <a:buNone/>
            </a:pPr>
            <a:r>
              <a:rPr lang="en-US" sz="1200" b="1" dirty="0">
                <a:latin typeface="Muli Regular" panose="020B0604020202020204" charset="0"/>
                <a:ea typeface="Muli"/>
                <a:cs typeface="Muli"/>
                <a:sym typeface="Muli"/>
              </a:rPr>
              <a:t>Advantages</a:t>
            </a:r>
          </a:p>
          <a:p>
            <a:pPr marL="0" indent="0">
              <a:buClr>
                <a:schemeClr val="bg1"/>
              </a:buClr>
              <a:buFont typeface="Muli Regular"/>
              <a:buNone/>
            </a:pPr>
            <a:r>
              <a:rPr lang="en-US" sz="1200" dirty="0">
                <a:latin typeface="Muli Regular" panose="020B0604020202020204" charset="0"/>
              </a:rPr>
              <a:t>Higher accuracy than bagging tree-based algorithms</a:t>
            </a:r>
          </a:p>
        </p:txBody>
      </p:sp>
      <p:sp>
        <p:nvSpPr>
          <p:cNvPr id="14" name="Google Shape;304;p31">
            <a:extLst>
              <a:ext uri="{FF2B5EF4-FFF2-40B4-BE49-F238E27FC236}">
                <a16:creationId xmlns:a16="http://schemas.microsoft.com/office/drawing/2014/main" id="{032B39B3-1B3F-4D75-BBEC-04ABC72D68CF}"/>
              </a:ext>
            </a:extLst>
          </p:cNvPr>
          <p:cNvSpPr txBox="1">
            <a:spLocks/>
          </p:cNvSpPr>
          <p:nvPr/>
        </p:nvSpPr>
        <p:spPr>
          <a:xfrm>
            <a:off x="3487068" y="3356719"/>
            <a:ext cx="2057879" cy="99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Regular"/>
              <a:buChar char="⬡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Regular"/>
              <a:buChar char="∙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Regular"/>
              <a:buChar char="∙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●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○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■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●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○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■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0" indent="0">
              <a:buClr>
                <a:schemeClr val="bg1"/>
              </a:buClr>
              <a:buFont typeface="Muli Regular"/>
              <a:buNone/>
            </a:pPr>
            <a:r>
              <a:rPr lang="en-US" sz="1200" dirty="0"/>
              <a:t>Requires higher processing power, expensive</a:t>
            </a:r>
          </a:p>
        </p:txBody>
      </p:sp>
      <p:sp>
        <p:nvSpPr>
          <p:cNvPr id="15" name="Google Shape;305;p31">
            <a:extLst>
              <a:ext uri="{FF2B5EF4-FFF2-40B4-BE49-F238E27FC236}">
                <a16:creationId xmlns:a16="http://schemas.microsoft.com/office/drawing/2014/main" id="{9E44D4E1-36A3-48B5-A076-C1E3D39C41DA}"/>
              </a:ext>
            </a:extLst>
          </p:cNvPr>
          <p:cNvSpPr txBox="1">
            <a:spLocks/>
          </p:cNvSpPr>
          <p:nvPr/>
        </p:nvSpPr>
        <p:spPr>
          <a:xfrm>
            <a:off x="6088022" y="3356719"/>
            <a:ext cx="2057879" cy="15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Regular"/>
              <a:buChar char="⬡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Regular"/>
              <a:buChar char="∙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Regular"/>
              <a:buChar char="∙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●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○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■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●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○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Regular"/>
              <a:buChar char="■"/>
              <a:defRPr sz="16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127000" indent="0">
              <a:buClr>
                <a:schemeClr val="bg1"/>
              </a:buClr>
              <a:buNone/>
            </a:pPr>
            <a:r>
              <a:rPr lang="en-US" sz="1200" dirty="0"/>
              <a:t>Difficult to interpret</a:t>
            </a:r>
          </a:p>
        </p:txBody>
      </p:sp>
    </p:spTree>
    <p:extLst>
      <p:ext uri="{BB962C8B-B14F-4D97-AF65-F5344CB8AC3E}">
        <p14:creationId xmlns:p14="http://schemas.microsoft.com/office/powerpoint/2010/main" val="213710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388988" y="426894"/>
            <a:ext cx="8366023" cy="42897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>
              <a:buNone/>
            </a:pPr>
            <a:r>
              <a:rPr lang="en-IN" dirty="0"/>
              <a:t>The investment strategies used for investing in these companies are mostly based on </a:t>
            </a:r>
            <a:r>
              <a:rPr lang="en-IN" b="1" u="sng" dirty="0"/>
              <a:t>intuition or past experience.</a:t>
            </a:r>
          </a:p>
          <a:p>
            <a:pPr marL="76200" lvl="0" indent="0">
              <a:buNone/>
            </a:pPr>
            <a:endParaRPr lang="en-IN" b="1" dirty="0"/>
          </a:p>
          <a:p>
            <a:pPr marL="76200" indent="0">
              <a:buNone/>
            </a:pPr>
            <a:r>
              <a:rPr lang="en-IN" dirty="0"/>
              <a:t>And a lot </a:t>
            </a:r>
            <a:r>
              <a:rPr lang="en-US" dirty="0"/>
              <a:t>of these start-ups have lost </a:t>
            </a:r>
            <a:r>
              <a:rPr lang="en-US" b="1" dirty="0"/>
              <a:t>over hundreds of millions of dollars.</a:t>
            </a:r>
          </a:p>
          <a:p>
            <a:pPr marL="76200" indent="0">
              <a:buNone/>
            </a:pPr>
            <a:endParaRPr lang="en-US" b="1" dirty="0"/>
          </a:p>
          <a:p>
            <a:pPr marL="76200" indent="0">
              <a:buNone/>
            </a:pPr>
            <a:r>
              <a:rPr lang="en-IN" dirty="0"/>
              <a:t>Here, investors rely primarily on the background of the founders, size of the market being addressed and the ability of the company to scale after tasting early success. </a:t>
            </a:r>
          </a:p>
          <a:p>
            <a:pPr marL="76200" indent="0">
              <a:buNone/>
            </a:pPr>
            <a:endParaRPr lang="en-IN" b="1" dirty="0"/>
          </a:p>
          <a:p>
            <a:pPr marL="76200" lvl="0" indent="0">
              <a:buNone/>
            </a:pP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A67224D-26BC-4479-B8B1-41C3B5E01A26}"/>
              </a:ext>
            </a:extLst>
          </p:cNvPr>
          <p:cNvSpPr/>
          <p:nvPr/>
        </p:nvSpPr>
        <p:spPr>
          <a:xfrm>
            <a:off x="316523" y="973709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Hyperparameters considered </a:t>
            </a:r>
          </a:p>
          <a:p>
            <a:r>
              <a:rPr lang="en-US" b="1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  (with CV=5) :</a:t>
            </a:r>
          </a:p>
          <a:p>
            <a:endParaRPr lang="en-US" b="1" dirty="0">
              <a:solidFill>
                <a:schemeClr val="bg1"/>
              </a:solidFill>
              <a:latin typeface="Lexend Deca" panose="020B0604020202020204" charset="0"/>
              <a:cs typeface="Lexend Deca" panose="020B0604020202020204" charset="0"/>
            </a:endParaRPr>
          </a:p>
          <a:p>
            <a:r>
              <a:rPr lang="en-IN" dirty="0">
                <a:solidFill>
                  <a:schemeClr val="bg1"/>
                </a:solidFill>
              </a:rPr>
              <a:t>- Eta : [0.2,0.3,0.4,0.5]</a:t>
            </a:r>
          </a:p>
          <a:p>
            <a:r>
              <a:rPr lang="en-IN" dirty="0">
                <a:solidFill>
                  <a:schemeClr val="bg1"/>
                </a:solidFill>
              </a:rPr>
              <a:t>- </a:t>
            </a:r>
            <a:r>
              <a:rPr lang="en-IN" dirty="0" err="1">
                <a:solidFill>
                  <a:schemeClr val="bg1"/>
                </a:solidFill>
              </a:rPr>
              <a:t>max_depth</a:t>
            </a:r>
            <a:r>
              <a:rPr lang="en-IN" dirty="0">
                <a:solidFill>
                  <a:schemeClr val="bg1"/>
                </a:solidFill>
              </a:rPr>
              <a:t> : [30,40,50,50,70,80]</a:t>
            </a:r>
          </a:p>
          <a:p>
            <a:r>
              <a:rPr lang="en-IN" dirty="0">
                <a:solidFill>
                  <a:schemeClr val="bg1"/>
                </a:solidFill>
              </a:rPr>
              <a:t>- </a:t>
            </a:r>
            <a:r>
              <a:rPr lang="en-IN" dirty="0" err="1">
                <a:solidFill>
                  <a:schemeClr val="bg1"/>
                </a:solidFill>
              </a:rPr>
              <a:t>n_estimators</a:t>
            </a:r>
            <a:r>
              <a:rPr lang="en-IN" dirty="0">
                <a:solidFill>
                  <a:schemeClr val="bg1"/>
                </a:solidFill>
              </a:rPr>
              <a:t> : [60,100,200,400,600]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  <a:latin typeface="Lexend Deca" panose="020B0604020202020204" charset="0"/>
              <a:cs typeface="Lexend Deca" panose="020B060402020202020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4760D1-AE7B-4289-8B3E-D52F367BDEFE}"/>
              </a:ext>
            </a:extLst>
          </p:cNvPr>
          <p:cNvSpPr/>
          <p:nvPr/>
        </p:nvSpPr>
        <p:spPr>
          <a:xfrm>
            <a:off x="199292" y="211709"/>
            <a:ext cx="84875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lt1"/>
                </a:solidFill>
                <a:latin typeface="Lexend Deca" panose="020B0604020202020204" charset="0"/>
                <a:cs typeface="Lexend Deca" panose="020B0604020202020204" charset="0"/>
                <a:sym typeface="Lexend Deca"/>
              </a:rPr>
              <a:t>XGboost</a:t>
            </a:r>
            <a:r>
              <a:rPr lang="en-US" sz="2000" b="1" dirty="0">
                <a:solidFill>
                  <a:schemeClr val="lt1"/>
                </a:solidFill>
                <a:latin typeface="Lexend Deca" panose="020B0604020202020204" charset="0"/>
                <a:cs typeface="Lexend Deca" panose="020B0604020202020204" charset="0"/>
                <a:sym typeface="Lexend Deca"/>
              </a:rPr>
              <a:t> Classification with Hyperparameter tuning &amp; </a:t>
            </a:r>
            <a:r>
              <a:rPr lang="en-US" sz="2000" b="1" dirty="0" err="1">
                <a:solidFill>
                  <a:schemeClr val="lt1"/>
                </a:solidFill>
                <a:latin typeface="Lexend Deca" panose="020B0604020202020204" charset="0"/>
                <a:cs typeface="Lexend Deca" panose="020B0604020202020204" charset="0"/>
                <a:sym typeface="Lexend Deca"/>
              </a:rPr>
              <a:t>GridSearchCV</a:t>
            </a:r>
            <a:endParaRPr lang="en-SI" sz="2000" b="1" dirty="0">
              <a:solidFill>
                <a:schemeClr val="lt1"/>
              </a:solidFill>
              <a:latin typeface="Lexend Deca" panose="020B0604020202020204" charset="0"/>
              <a:cs typeface="Lexend Deca" panose="020B0604020202020204" charset="0"/>
              <a:sym typeface="Lexend Dec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F9D341-DF78-4B16-A02D-88F83B07A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377" y="1235319"/>
            <a:ext cx="5372100" cy="2409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5A6CCF-6610-498B-9BE0-F33B98414656}"/>
              </a:ext>
            </a:extLst>
          </p:cNvPr>
          <p:cNvSpPr txBox="1"/>
          <p:nvPr/>
        </p:nvSpPr>
        <p:spPr>
          <a:xfrm>
            <a:off x="3965340" y="3723435"/>
            <a:ext cx="4970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Showing top 8 combinations out of 32 possible combinations</a:t>
            </a:r>
            <a:endParaRPr lang="en-SI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2A0ED0-6203-40F1-9EC4-F9F3D4FB9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01" y="3931771"/>
            <a:ext cx="3246876" cy="10285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B86D13-9B81-404F-882E-5CC0651CB91D}"/>
              </a:ext>
            </a:extLst>
          </p:cNvPr>
          <p:cNvSpPr txBox="1"/>
          <p:nvPr/>
        </p:nvSpPr>
        <p:spPr>
          <a:xfrm>
            <a:off x="199292" y="3480680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Accuracy on Test data</a:t>
            </a:r>
            <a:endParaRPr lang="en-S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4452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8D4C78-F125-41C2-BFF8-3159D8403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178261"/>
              </p:ext>
            </p:extLst>
          </p:nvPr>
        </p:nvGraphicFramePr>
        <p:xfrm>
          <a:off x="4572000" y="383951"/>
          <a:ext cx="4501861" cy="4375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44910">
                  <a:extLst>
                    <a:ext uri="{9D8B030D-6E8A-4147-A177-3AD203B41FA5}">
                      <a16:colId xmlns:a16="http://schemas.microsoft.com/office/drawing/2014/main" val="2188007781"/>
                    </a:ext>
                  </a:extLst>
                </a:gridCol>
                <a:gridCol w="956951">
                  <a:extLst>
                    <a:ext uri="{9D8B030D-6E8A-4147-A177-3AD203B41FA5}">
                      <a16:colId xmlns:a16="http://schemas.microsoft.com/office/drawing/2014/main" val="2667233043"/>
                    </a:ext>
                  </a:extLst>
                </a:gridCol>
              </a:tblGrid>
              <a:tr h="3777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err="1">
                          <a:effectLst/>
                        </a:rPr>
                        <a:t>Feature_Names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84" marR="11084" marT="11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</a:rPr>
                        <a:t>Importance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84" marR="11084" marT="11084" marB="0" anchor="ctr"/>
                </a:tc>
                <a:extLst>
                  <a:ext uri="{0D108BD9-81ED-4DB2-BD59-A6C34878D82A}">
                    <a16:rowId xmlns:a16="http://schemas.microsoft.com/office/drawing/2014/main" val="3120555262"/>
                  </a:ext>
                </a:extLst>
              </a:tr>
              <a:tr h="3977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</a:rPr>
                        <a:t>Google Page Ranking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84" marR="11084" marT="11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</a:rPr>
                        <a:t>7.45%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84" marR="11084" marT="11084" marB="0" anchor="ctr"/>
                </a:tc>
                <a:extLst>
                  <a:ext uri="{0D108BD9-81ED-4DB2-BD59-A6C34878D82A}">
                    <a16:rowId xmlns:a16="http://schemas.microsoft.com/office/drawing/2014/main" val="2875106370"/>
                  </a:ext>
                </a:extLst>
              </a:tr>
              <a:tr h="3977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</a:rPr>
                        <a:t>Technical Proficiency with Structured Data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84" marR="11084" marT="11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6.64%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84" marR="11084" marT="11084" marB="0" anchor="ctr"/>
                </a:tc>
                <a:extLst>
                  <a:ext uri="{0D108BD9-81ED-4DB2-BD59-A6C34878D82A}">
                    <a16:rowId xmlns:a16="http://schemas.microsoft.com/office/drawing/2014/main" val="1221943662"/>
                  </a:ext>
                </a:extLst>
              </a:tr>
              <a:tr h="3977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</a:rPr>
                        <a:t>Top management similarity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84" marR="11084" marT="11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4.05%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84" marR="11084" marT="11084" marB="0" anchor="ctr"/>
                </a:tc>
                <a:extLst>
                  <a:ext uri="{0D108BD9-81ED-4DB2-BD59-A6C34878D82A}">
                    <a16:rowId xmlns:a16="http://schemas.microsoft.com/office/drawing/2014/main" val="1736295178"/>
                  </a:ext>
                </a:extLst>
              </a:tr>
              <a:tr h="3977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</a:rPr>
                        <a:t>Renowned score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84" marR="11084" marT="11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3.75%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84" marR="11084" marT="11084" marB="0" anchor="ctr"/>
                </a:tc>
                <a:extLst>
                  <a:ext uri="{0D108BD9-81ED-4DB2-BD59-A6C34878D82A}">
                    <a16:rowId xmlns:a16="http://schemas.microsoft.com/office/drawing/2014/main" val="1644779780"/>
                  </a:ext>
                </a:extLst>
              </a:tr>
              <a:tr h="3977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</a:rPr>
                        <a:t>Experience in selling and building products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84" marR="11084" marT="11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3.58%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84" marR="11084" marT="11084" marB="0" anchor="ctr"/>
                </a:tc>
                <a:extLst>
                  <a:ext uri="{0D108BD9-81ED-4DB2-BD59-A6C34878D82A}">
                    <a16:rowId xmlns:a16="http://schemas.microsoft.com/office/drawing/2014/main" val="1907689027"/>
                  </a:ext>
                </a:extLst>
              </a:tr>
              <a:tr h="3977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</a:rPr>
                        <a:t>Internet activity Score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84" marR="11084" marT="11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3.27%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84" marR="11084" marT="11084" marB="0" anchor="ctr"/>
                </a:tc>
                <a:extLst>
                  <a:ext uri="{0D108BD9-81ED-4DB2-BD59-A6C34878D82A}">
                    <a16:rowId xmlns:a16="http://schemas.microsoft.com/office/drawing/2014/main" val="1618728095"/>
                  </a:ext>
                </a:extLst>
              </a:tr>
              <a:tr h="3977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</a:rPr>
                        <a:t>Number of Sales Support material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84" marR="11084" marT="11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2.93%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84" marR="11084" marT="11084" marB="0" anchor="ctr"/>
                </a:tc>
                <a:extLst>
                  <a:ext uri="{0D108BD9-81ED-4DB2-BD59-A6C34878D82A}">
                    <a16:rowId xmlns:a16="http://schemas.microsoft.com/office/drawing/2014/main" val="2042382275"/>
                  </a:ext>
                </a:extLst>
              </a:tr>
              <a:tr h="3977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</a:rPr>
                        <a:t>Disruptiveness of technology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84" marR="11084" marT="11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2.81%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84" marR="11084" marT="11084" marB="0" anchor="ctr"/>
                </a:tc>
                <a:extLst>
                  <a:ext uri="{0D108BD9-81ED-4DB2-BD59-A6C34878D82A}">
                    <a16:rowId xmlns:a16="http://schemas.microsoft.com/office/drawing/2014/main" val="446453351"/>
                  </a:ext>
                </a:extLst>
              </a:tr>
              <a:tr h="3977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</a:rPr>
                        <a:t>Highest Degree from Tier1 or Tier2 university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84" marR="11084" marT="11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2.69%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84" marR="11084" marT="11084" marB="0" anchor="ctr"/>
                </a:tc>
                <a:extLst>
                  <a:ext uri="{0D108BD9-81ED-4DB2-BD59-A6C34878D82A}">
                    <a16:rowId xmlns:a16="http://schemas.microsoft.com/office/drawing/2014/main" val="2684196728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</a:rPr>
                        <a:t>Difficulty of Obtaining Workforce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84" marR="11084" marT="11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</a:rPr>
                        <a:t>2.66%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84" marR="11084" marT="11084" marB="0" anchor="ctr"/>
                </a:tc>
                <a:extLst>
                  <a:ext uri="{0D108BD9-81ED-4DB2-BD59-A6C34878D82A}">
                    <a16:rowId xmlns:a16="http://schemas.microsoft.com/office/drawing/2014/main" val="42695648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1F75A47-7C5E-45AD-AD4F-F433490F326F}"/>
              </a:ext>
            </a:extLst>
          </p:cNvPr>
          <p:cNvSpPr txBox="1"/>
          <p:nvPr/>
        </p:nvSpPr>
        <p:spPr>
          <a:xfrm>
            <a:off x="449555" y="1497152"/>
            <a:ext cx="3808432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These are some of the top factors that determine the success or the failure of a </a:t>
            </a:r>
            <a:r>
              <a:rPr lang="en-IN" sz="1600" dirty="0" err="1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startup</a:t>
            </a:r>
            <a:r>
              <a:rPr lang="en-IN" sz="1600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.</a:t>
            </a:r>
          </a:p>
          <a:p>
            <a:endParaRPr lang="en-IN" sz="1600" dirty="0">
              <a:solidFill>
                <a:schemeClr val="bg1"/>
              </a:solidFill>
              <a:latin typeface="Lexend Deca" panose="020B0604020202020204" charset="0"/>
              <a:cs typeface="Lexend Deca" panose="020B0604020202020204" charset="0"/>
            </a:endParaRPr>
          </a:p>
          <a:p>
            <a:r>
              <a:rPr lang="en-IN" sz="1600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Final Model Used: </a:t>
            </a:r>
            <a:r>
              <a:rPr lang="en-IN" sz="1650" b="1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Random Forest</a:t>
            </a:r>
          </a:p>
          <a:p>
            <a:endParaRPr lang="en-IN" sz="1600" dirty="0">
              <a:solidFill>
                <a:schemeClr val="bg1"/>
              </a:solidFill>
              <a:latin typeface="Lexend Deca" panose="020B0604020202020204" charset="0"/>
              <a:cs typeface="Lexend Deca" panose="020B0604020202020204" charset="0"/>
            </a:endParaRPr>
          </a:p>
          <a:p>
            <a:r>
              <a:rPr lang="en-IN" sz="1600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Accuracy: </a:t>
            </a:r>
            <a:r>
              <a:rPr lang="en-IN" sz="1650" b="1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86.44%</a:t>
            </a:r>
          </a:p>
        </p:txBody>
      </p:sp>
    </p:spTree>
    <p:extLst>
      <p:ext uri="{BB962C8B-B14F-4D97-AF65-F5344CB8AC3E}">
        <p14:creationId xmlns:p14="http://schemas.microsoft.com/office/powerpoint/2010/main" val="6863005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AD4B24-58D5-4919-B2AC-28C4206D0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SI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BAC94B-870F-4F0A-BB2C-C7781D5B61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94725" y="4749800"/>
            <a:ext cx="549275" cy="393700"/>
          </a:xfrm>
        </p:spPr>
        <p:txBody>
          <a:bodyPr/>
          <a:lstStyle/>
          <a:p>
            <a:fld id="{3D23E21E-4767-46B4-8082-FCB9A69CC399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538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1;p19">
            <a:extLst>
              <a:ext uri="{FF2B5EF4-FFF2-40B4-BE49-F238E27FC236}">
                <a16:creationId xmlns:a16="http://schemas.microsoft.com/office/drawing/2014/main" id="{EAF26D49-9882-48A9-AB54-1298393C0813}"/>
              </a:ext>
            </a:extLst>
          </p:cNvPr>
          <p:cNvSpPr txBox="1">
            <a:spLocks/>
          </p:cNvSpPr>
          <p:nvPr/>
        </p:nvSpPr>
        <p:spPr>
          <a:xfrm>
            <a:off x="375638" y="591150"/>
            <a:ext cx="3332700" cy="1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IN" sz="6000" dirty="0"/>
              <a:t>Our</a:t>
            </a:r>
            <a:br>
              <a:rPr lang="en-IN" sz="6000" dirty="0"/>
            </a:br>
            <a:r>
              <a:rPr lang="en-IN" sz="6000" dirty="0"/>
              <a:t>Solution</a:t>
            </a:r>
          </a:p>
        </p:txBody>
      </p:sp>
      <p:sp>
        <p:nvSpPr>
          <p:cNvPr id="12" name="Google Shape;112;p19">
            <a:extLst>
              <a:ext uri="{FF2B5EF4-FFF2-40B4-BE49-F238E27FC236}">
                <a16:creationId xmlns:a16="http://schemas.microsoft.com/office/drawing/2014/main" id="{74C4B6DA-A143-45CA-8999-663876CEF76D}"/>
              </a:ext>
            </a:extLst>
          </p:cNvPr>
          <p:cNvSpPr txBox="1">
            <a:spLocks/>
          </p:cNvSpPr>
          <p:nvPr/>
        </p:nvSpPr>
        <p:spPr>
          <a:xfrm>
            <a:off x="375639" y="2446627"/>
            <a:ext cx="4321052" cy="758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IN" sz="1800" dirty="0"/>
              <a:t>Use data science to make more scientific and meaningful decisions.</a:t>
            </a:r>
          </a:p>
        </p:txBody>
      </p:sp>
      <p:sp>
        <p:nvSpPr>
          <p:cNvPr id="13" name="Google Shape;112;p19">
            <a:extLst>
              <a:ext uri="{FF2B5EF4-FFF2-40B4-BE49-F238E27FC236}">
                <a16:creationId xmlns:a16="http://schemas.microsoft.com/office/drawing/2014/main" id="{9E68CC72-AFA7-47EA-9A7D-025B5687CA45}"/>
              </a:ext>
            </a:extLst>
          </p:cNvPr>
          <p:cNvSpPr txBox="1">
            <a:spLocks/>
          </p:cNvSpPr>
          <p:nvPr/>
        </p:nvSpPr>
        <p:spPr>
          <a:xfrm>
            <a:off x="375639" y="3205104"/>
            <a:ext cx="4321052" cy="1222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Investors can take a more data-driven approach to filter out the good prospects from the bad ones by using various machine learning algorithms.</a:t>
            </a:r>
            <a:endParaRPr lang="en-IN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97423" y="413225"/>
            <a:ext cx="2276950" cy="53464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Objectives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404575" y="1310985"/>
            <a:ext cx="8334850" cy="339730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Visualize the data to find meaningful insights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endParaRPr dirty="0"/>
          </a:p>
          <a:p>
            <a:r>
              <a:rPr lang="en-IN" dirty="0"/>
              <a:t>Using machine-learning models, predict the success or the failure of a new prospective start-up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endParaRPr dirty="0"/>
          </a:p>
          <a:p>
            <a:r>
              <a:rPr lang="en-IN" dirty="0"/>
              <a:t>Identify key factors that drive this success or the failure of these start-up ventures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97422" y="475571"/>
            <a:ext cx="2890013" cy="53464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IN" dirty="0"/>
              <a:t>The dataset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404575" y="1373331"/>
            <a:ext cx="8334850" cy="3250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Details of 472 </a:t>
            </a:r>
            <a:r>
              <a:rPr lang="en-IN" dirty="0" err="1"/>
              <a:t>startup</a:t>
            </a:r>
            <a:r>
              <a:rPr lang="en-IN" dirty="0"/>
              <a:t> companies across various industries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IN" dirty="0"/>
              <a:t>Classification problem with two classes (</a:t>
            </a:r>
            <a:r>
              <a:rPr lang="en-IN" dirty="0" err="1"/>
              <a:t>startup’s</a:t>
            </a:r>
            <a:r>
              <a:rPr lang="en-IN" dirty="0"/>
              <a:t> success or failure)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endParaRPr dirty="0"/>
          </a:p>
          <a:p>
            <a:r>
              <a:rPr lang="en-IN" dirty="0"/>
              <a:t>Total of 115 feature columns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9287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4C4FC-3D52-4483-8BD3-21528CF046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1425D68-95D3-4EF8-9E69-2A007A6D5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4" y="1132423"/>
            <a:ext cx="8832266" cy="3734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Google Shape;103;p18">
            <a:extLst>
              <a:ext uri="{FF2B5EF4-FFF2-40B4-BE49-F238E27FC236}">
                <a16:creationId xmlns:a16="http://schemas.microsoft.com/office/drawing/2014/main" id="{7B417F3E-22D9-4B9B-9AA5-4CD8CB68D5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867" y="332880"/>
            <a:ext cx="6014400" cy="52304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 Snapshot</a:t>
            </a:r>
            <a:endParaRPr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D65F736-7A76-42B7-8C62-5E5BBDDB6F3F}"/>
              </a:ext>
            </a:extLst>
          </p:cNvPr>
          <p:cNvSpPr/>
          <p:nvPr/>
        </p:nvSpPr>
        <p:spPr>
          <a:xfrm>
            <a:off x="679938" y="1132422"/>
            <a:ext cx="644770" cy="373453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23070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3ECD2-7085-445E-812C-FAC6D2F635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B44DA9-86BC-4065-9359-2BD1D0381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306506"/>
              </p:ext>
            </p:extLst>
          </p:nvPr>
        </p:nvGraphicFramePr>
        <p:xfrm>
          <a:off x="1423806" y="898686"/>
          <a:ext cx="6296388" cy="39752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76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959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Data Category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Column Names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462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Company founders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Education, Variety of experience etc.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462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Market potential 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Time to market maturity in tech, Competitors,</a:t>
                      </a:r>
                      <a:r>
                        <a:rPr lang="en-IN" sz="1100" baseline="0" dirty="0"/>
                        <a:t> Garter Hype cycle stage, etc.</a:t>
                      </a:r>
                      <a:endParaRPr lang="en-IN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959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Geographical</a:t>
                      </a:r>
                      <a:r>
                        <a:rPr lang="en-IN" sz="1100" baseline="0" dirty="0"/>
                        <a:t> details</a:t>
                      </a:r>
                      <a:endParaRPr lang="en-IN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Country of origin, country of operation, continent, etc.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5462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Operating Industry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Operations, marketing, research, analytics, etc.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5462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Investments-related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last investment made, total times made, amount etc.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5462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Employee-related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Details of employee distribution based on department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Google Shape;103;p18">
            <a:extLst>
              <a:ext uri="{FF2B5EF4-FFF2-40B4-BE49-F238E27FC236}">
                <a16:creationId xmlns:a16="http://schemas.microsoft.com/office/drawing/2014/main" id="{0EE44B20-210F-4B15-83C5-AD1FDC54CB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3339" y="196849"/>
            <a:ext cx="7337321" cy="52304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Details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2660153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50060"/>
    </a:dk1>
    <a:lt1>
      <a:srgbClr val="FFFFFF"/>
    </a:lt1>
    <a:dk2>
      <a:srgbClr val="585963"/>
    </a:dk2>
    <a:lt2>
      <a:srgbClr val="F3F3F3"/>
    </a:lt2>
    <a:accent1>
      <a:srgbClr val="0A2F9E"/>
    </a:accent1>
    <a:accent2>
      <a:srgbClr val="3544FF"/>
    </a:accent2>
    <a:accent3>
      <a:srgbClr val="24D6FF"/>
    </a:accent3>
    <a:accent4>
      <a:srgbClr val="00FFFF"/>
    </a:accent4>
    <a:accent5>
      <a:srgbClr val="A458FF"/>
    </a:accent5>
    <a:accent6>
      <a:srgbClr val="D392FF"/>
    </a:accent6>
    <a:hlink>
      <a:srgbClr val="FFFFF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2170</TotalTime>
  <Words>1839</Words>
  <Application>Microsoft Office PowerPoint</Application>
  <PresentationFormat>On-screen Show (16:9)</PresentationFormat>
  <Paragraphs>317</Paragraphs>
  <Slides>42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Calibri</vt:lpstr>
      <vt:lpstr>Lexend Deca</vt:lpstr>
      <vt:lpstr>Muli Regular</vt:lpstr>
      <vt:lpstr>Arial</vt:lpstr>
      <vt:lpstr>Aliena template</vt:lpstr>
      <vt:lpstr>The Start-up funding problem</vt:lpstr>
      <vt:lpstr>PowerPoint Presentation</vt:lpstr>
      <vt:lpstr>PowerPoint Presentation</vt:lpstr>
      <vt:lpstr>PowerPoint Presentation</vt:lpstr>
      <vt:lpstr>PowerPoint Presentation</vt:lpstr>
      <vt:lpstr>Objectives</vt:lpstr>
      <vt:lpstr>The dataset</vt:lpstr>
      <vt:lpstr>Data Snapshot</vt:lpstr>
      <vt:lpstr>Details</vt:lpstr>
      <vt:lpstr>Our main data source: CrunchBase, CrowdAnalytix Data compiled from:</vt:lpstr>
      <vt:lpstr>Data Pre-processing [472 rows X 116 columns]</vt:lpstr>
      <vt:lpstr>Missing Value imputation</vt:lpstr>
      <vt:lpstr>Expectation-Maximization method</vt:lpstr>
      <vt:lpstr>Feature Selection and Data preparation</vt:lpstr>
      <vt:lpstr>Feature Selection and Data preparation</vt:lpstr>
      <vt:lpstr>Cumulative feature importance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Training</vt:lpstr>
      <vt:lpstr>Support Vector Machine</vt:lpstr>
      <vt:lpstr>Support Vector Classification</vt:lpstr>
      <vt:lpstr>Naive Bayes</vt:lpstr>
      <vt:lpstr>Correlation Matrix for Top 10 features</vt:lpstr>
      <vt:lpstr>Correlation Matrix for top 50 features</vt:lpstr>
      <vt:lpstr>Naive Bayes – GaussianNB (with GridSearchCV)</vt:lpstr>
      <vt:lpstr>K-Nearest Neighbors</vt:lpstr>
      <vt:lpstr>PowerPoint Presentation</vt:lpstr>
      <vt:lpstr>Decision Tree</vt:lpstr>
      <vt:lpstr>Decision Tree with Hyperparameter tuning &amp; GridSearchCV</vt:lpstr>
      <vt:lpstr>Logistic Regression</vt:lpstr>
      <vt:lpstr>Logistic Regression with Hyperparameter tuning &amp; GridSearchCV</vt:lpstr>
      <vt:lpstr>Random Forest </vt:lpstr>
      <vt:lpstr>Random Forest Classification with Hyperparameter tuning &amp; GridSearchCV</vt:lpstr>
      <vt:lpstr>XGBoost Classifiers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Startup funding problem</dc:title>
  <dc:creator>Nikita Jashnani</dc:creator>
  <cp:lastModifiedBy>Anil</cp:lastModifiedBy>
  <cp:revision>451</cp:revision>
  <dcterms:modified xsi:type="dcterms:W3CDTF">2020-01-14T13:38:03Z</dcterms:modified>
</cp:coreProperties>
</file>