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4BBC816-35CD-4D18-A2C3-008EEF8F0C1E}" type="datetimeFigureOut">
              <a:rPr lang="en-IN" smtClean="0"/>
              <a:t>10-06-2024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276527172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113172296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107422185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455775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202273033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BC816-35CD-4D18-A2C3-008EEF8F0C1E}"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15063194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BC816-35CD-4D18-A2C3-008EEF8F0C1E}"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99965475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BC816-35CD-4D18-A2C3-008EEF8F0C1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270402141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BC816-35CD-4D18-A2C3-008EEF8F0C1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373767488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BC816-35CD-4D18-A2C3-008EEF8F0C1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171073850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4BBC816-35CD-4D18-A2C3-008EEF8F0C1E}"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215709572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302045038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4BBC816-35CD-4D18-A2C3-008EEF8F0C1E}"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402761047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4BBC816-35CD-4D18-A2C3-008EEF8F0C1E}"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70670952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BC816-35CD-4D18-A2C3-008EEF8F0C1E}"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195024788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415144102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BBC816-35CD-4D18-A2C3-008EEF8F0C1E}"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E3C0A-52FE-4428-A1CF-A4198A7798A9}" type="slidenum">
              <a:rPr lang="en-IN" smtClean="0"/>
              <a:t>‹#›</a:t>
            </a:fld>
            <a:endParaRPr lang="en-IN"/>
          </a:p>
        </p:txBody>
      </p:sp>
    </p:spTree>
    <p:extLst>
      <p:ext uri="{BB962C8B-B14F-4D97-AF65-F5344CB8AC3E}">
        <p14:creationId xmlns:p14="http://schemas.microsoft.com/office/powerpoint/2010/main" val="41327403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BBC816-35CD-4D18-A2C3-008EEF8F0C1E}" type="datetimeFigureOut">
              <a:rPr lang="en-IN" smtClean="0"/>
              <a:t>10-06-2024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6E3C0A-52FE-4428-A1CF-A4198A7798A9}" type="slidenum">
              <a:rPr lang="en-IN" smtClean="0"/>
              <a:t>‹#›</a:t>
            </a:fld>
            <a:endParaRPr lang="en-IN"/>
          </a:p>
        </p:txBody>
      </p:sp>
    </p:spTree>
    <p:extLst>
      <p:ext uri="{BB962C8B-B14F-4D97-AF65-F5344CB8AC3E}">
        <p14:creationId xmlns:p14="http://schemas.microsoft.com/office/powerpoint/2010/main" val="2359037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hand-writing-png/download/6482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search?sca_esv=f67195f4c63a6ab0&amp;sxsrf=ADLYWIKqJE3ryfB8X3MtrQNvEHFHpcJwvg:1717993961941&amp;q=fraudulent&amp;si=ACC90nyOnVY18Aw7zUtkWPYo5mTnaAuK2Fn5eDkIABrSo7Fw1_sgJl2eXUcTTxFnqif-fRqPeVGuPpa6QNPFXoffbccFi7W0bR6qcy-hWxQOisQErbKrtV8%3D&amp;expnd=1&amp;sa=X&amp;ved=2ahUKEwjCsM-emtCGAxU28TgGHVxsCoIQyecJegQIFxAa" TargetMode="External"/><Relationship Id="rId2" Type="http://schemas.openxmlformats.org/officeDocument/2006/relationships/hyperlink" Target="https://www.google.com/search?sca_esv=f67195f4c63a6ab0&amp;sxsrf=ADLYWIKqJE3ryfB8X3MtrQNvEHFHpcJwvg:1717993961941&amp;q=keystroke&amp;si=ACC90nytWkp8tIhRuqKAL6XWXX-NvobSDsoppl1LlYPEZFi2mkwvO-FuecpmPTtjLQjm2-wz5tTOvTigsKm4XgVD0w14XY0V1mFmNnCciVxrGP-w8AzcZCQ%3D&amp;expnd=1&amp;sa=X&amp;ved=2ahUKEwjCsM-emtCGAxU28TgGHVxsCoIQyecJegQIFxAZ"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google.com/search?sca_esv=f67195f4c63a6ab0&amp;sxsrf=ADLYWIKqJE3ryfB8X3MtrQNvEHFHpcJwvg:1717993961941&amp;q=passwords&amp;si=ACC90nytWkp8tIhRuqKAL6XWXX-NQqKJf1MR3lVUZpRCmsGGFqlsVIYaHG0XLGfd7biic2Ul_-F6cU1ru6NsPT2OA8_ChAbWIlr59JAQxOyV7UGqJUtxyfY%3D&amp;expnd=1&amp;sa=X&amp;ved=2ahUKEwjCsM-emtCGAxU28TgGHVxsCoIQyecJegQIFx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F0C9CA-2659-E7A8-6424-18E3DA978526}"/>
              </a:ext>
            </a:extLst>
          </p:cNvPr>
          <p:cNvSpPr>
            <a:spLocks noGrp="1"/>
          </p:cNvSpPr>
          <p:nvPr>
            <p:ph type="subTitle" idx="1"/>
          </p:nvPr>
        </p:nvSpPr>
        <p:spPr>
          <a:xfrm>
            <a:off x="1876424" y="3152859"/>
            <a:ext cx="8631155" cy="1098299"/>
          </a:xfrm>
        </p:spPr>
        <p:txBody>
          <a:bodyPr>
            <a:normAutofit/>
          </a:bodyPr>
          <a:lstStyle/>
          <a:p>
            <a:r>
              <a:rPr lang="en-IN" sz="4800" dirty="0" err="1">
                <a:solidFill>
                  <a:schemeClr val="bg1"/>
                </a:solidFill>
              </a:rPr>
              <a:t>Pinisetti</a:t>
            </a:r>
            <a:r>
              <a:rPr lang="en-IN" sz="4800" dirty="0">
                <a:solidFill>
                  <a:schemeClr val="bg1"/>
                </a:solidFill>
              </a:rPr>
              <a:t> </a:t>
            </a:r>
            <a:r>
              <a:rPr lang="en-IN" sz="4800" dirty="0" err="1">
                <a:solidFill>
                  <a:schemeClr val="bg1"/>
                </a:solidFill>
              </a:rPr>
              <a:t>purnasri</a:t>
            </a:r>
            <a:r>
              <a:rPr lang="en-IN" sz="4800" dirty="0">
                <a:solidFill>
                  <a:schemeClr val="bg1"/>
                </a:solidFill>
              </a:rPr>
              <a:t> anil </a:t>
            </a:r>
            <a:r>
              <a:rPr lang="en-IN" sz="4800" dirty="0" err="1">
                <a:solidFill>
                  <a:schemeClr val="bg1"/>
                </a:solidFill>
              </a:rPr>
              <a:t>kumar</a:t>
            </a:r>
            <a:endParaRPr lang="en-IN" sz="4800" dirty="0">
              <a:solidFill>
                <a:schemeClr val="bg1"/>
              </a:solidFill>
            </a:endParaRPr>
          </a:p>
        </p:txBody>
      </p:sp>
      <p:sp>
        <p:nvSpPr>
          <p:cNvPr id="5" name="Title 4">
            <a:extLst>
              <a:ext uri="{FF2B5EF4-FFF2-40B4-BE49-F238E27FC236}">
                <a16:creationId xmlns:a16="http://schemas.microsoft.com/office/drawing/2014/main" id="{9876DFBD-7EB4-1A22-8DD5-7DCC4B84686E}"/>
              </a:ext>
            </a:extLst>
          </p:cNvPr>
          <p:cNvSpPr>
            <a:spLocks noGrp="1"/>
          </p:cNvSpPr>
          <p:nvPr>
            <p:ph type="ctrTitle"/>
          </p:nvPr>
        </p:nvSpPr>
        <p:spPr>
          <a:xfrm>
            <a:off x="1916780" y="1671512"/>
            <a:ext cx="8358439" cy="1098299"/>
          </a:xfrm>
        </p:spPr>
        <p:txBody>
          <a:bodyPr>
            <a:normAutofit/>
          </a:bodyPr>
          <a:lstStyle/>
          <a:p>
            <a:r>
              <a:rPr lang="en-IN" sz="4400" dirty="0">
                <a:solidFill>
                  <a:schemeClr val="bg1"/>
                </a:solidFill>
              </a:rPr>
              <a:t>Student name</a:t>
            </a:r>
          </a:p>
        </p:txBody>
      </p:sp>
    </p:spTree>
    <p:extLst>
      <p:ext uri="{BB962C8B-B14F-4D97-AF65-F5344CB8AC3E}">
        <p14:creationId xmlns:p14="http://schemas.microsoft.com/office/powerpoint/2010/main" val="111018837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3F29-D5E2-77FF-0C5E-3713ADBED2A6}"/>
              </a:ext>
            </a:extLst>
          </p:cNvPr>
          <p:cNvSpPr>
            <a:spLocks noGrp="1"/>
          </p:cNvSpPr>
          <p:nvPr>
            <p:ph type="title"/>
          </p:nvPr>
        </p:nvSpPr>
        <p:spPr/>
        <p:txBody>
          <a:bodyPr/>
          <a:lstStyle/>
          <a:p>
            <a:r>
              <a:rPr lang="en-IN" dirty="0">
                <a:solidFill>
                  <a:schemeClr val="bg1"/>
                </a:solidFill>
              </a:rPr>
              <a:t>End users for keyloggers</a:t>
            </a:r>
          </a:p>
        </p:txBody>
      </p:sp>
      <p:sp>
        <p:nvSpPr>
          <p:cNvPr id="3" name="Content Placeholder 2">
            <a:extLst>
              <a:ext uri="{FF2B5EF4-FFF2-40B4-BE49-F238E27FC236}">
                <a16:creationId xmlns:a16="http://schemas.microsoft.com/office/drawing/2014/main" id="{70329167-2915-8A39-B554-7A2EFFA8943C}"/>
              </a:ext>
            </a:extLst>
          </p:cNvPr>
          <p:cNvSpPr>
            <a:spLocks noGrp="1"/>
          </p:cNvSpPr>
          <p:nvPr>
            <p:ph idx="1"/>
          </p:nvPr>
        </p:nvSpPr>
        <p:spPr/>
        <p:txBody>
          <a:bodyPr/>
          <a:lstStyle/>
          <a:p>
            <a:pPr>
              <a:buFont typeface="Wingdings" panose="05000000000000000000" pitchFamily="2" charset="2"/>
              <a:buChar char="Ø"/>
            </a:pPr>
            <a:r>
              <a:rPr lang="en-IN" sz="3600" dirty="0">
                <a:solidFill>
                  <a:schemeClr val="bg1"/>
                </a:solidFill>
              </a:rPr>
              <a:t>Cyber criminals</a:t>
            </a:r>
          </a:p>
          <a:p>
            <a:pPr>
              <a:buFont typeface="Wingdings" panose="05000000000000000000" pitchFamily="2" charset="2"/>
              <a:buChar char="Ø"/>
            </a:pPr>
            <a:r>
              <a:rPr lang="en-IN" sz="3600" dirty="0">
                <a:solidFill>
                  <a:schemeClr val="bg1"/>
                </a:solidFill>
              </a:rPr>
              <a:t>Corporate espionage</a:t>
            </a:r>
          </a:p>
          <a:p>
            <a:endParaRPr lang="en-IN" dirty="0"/>
          </a:p>
        </p:txBody>
      </p:sp>
    </p:spTree>
    <p:extLst>
      <p:ext uri="{BB962C8B-B14F-4D97-AF65-F5344CB8AC3E}">
        <p14:creationId xmlns:p14="http://schemas.microsoft.com/office/powerpoint/2010/main" val="307838192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70D9-D433-B4A7-8532-D2051EEA5BCB}"/>
              </a:ext>
            </a:extLst>
          </p:cNvPr>
          <p:cNvSpPr>
            <a:spLocks noGrp="1"/>
          </p:cNvSpPr>
          <p:nvPr>
            <p:ph type="title"/>
          </p:nvPr>
        </p:nvSpPr>
        <p:spPr/>
        <p:txBody>
          <a:bodyPr/>
          <a:lstStyle/>
          <a:p>
            <a:r>
              <a:rPr lang="en-IN" dirty="0">
                <a:solidFill>
                  <a:schemeClr val="bg1"/>
                </a:solidFill>
              </a:rPr>
              <a:t>End users for security measures</a:t>
            </a:r>
          </a:p>
        </p:txBody>
      </p:sp>
      <p:sp>
        <p:nvSpPr>
          <p:cNvPr id="3" name="Content Placeholder 2">
            <a:extLst>
              <a:ext uri="{FF2B5EF4-FFF2-40B4-BE49-F238E27FC236}">
                <a16:creationId xmlns:a16="http://schemas.microsoft.com/office/drawing/2014/main" id="{1D9575F1-D1C3-6D8D-AB19-36272597B495}"/>
              </a:ext>
            </a:extLst>
          </p:cNvPr>
          <p:cNvSpPr>
            <a:spLocks noGrp="1"/>
          </p:cNvSpPr>
          <p:nvPr>
            <p:ph idx="1"/>
          </p:nvPr>
        </p:nvSpPr>
        <p:spPr/>
        <p:txBody>
          <a:bodyPr>
            <a:normAutofit/>
          </a:bodyPr>
          <a:lstStyle/>
          <a:p>
            <a:pPr>
              <a:buFont typeface="Wingdings" panose="05000000000000000000" pitchFamily="2" charset="2"/>
              <a:buChar char="Ø"/>
            </a:pPr>
            <a:r>
              <a:rPr lang="en-IN" sz="3600" dirty="0">
                <a:solidFill>
                  <a:schemeClr val="bg1"/>
                </a:solidFill>
              </a:rPr>
              <a:t>Government entities</a:t>
            </a:r>
          </a:p>
          <a:p>
            <a:pPr>
              <a:buFont typeface="Wingdings" panose="05000000000000000000" pitchFamily="2" charset="2"/>
              <a:buChar char="Ø"/>
            </a:pPr>
            <a:r>
              <a:rPr lang="en-IN" sz="3600" dirty="0">
                <a:solidFill>
                  <a:schemeClr val="bg1"/>
                </a:solidFill>
              </a:rPr>
              <a:t>Individual users</a:t>
            </a:r>
          </a:p>
          <a:p>
            <a:pPr>
              <a:buFont typeface="Wingdings" panose="05000000000000000000" pitchFamily="2" charset="2"/>
              <a:buChar char="Ø"/>
            </a:pPr>
            <a:r>
              <a:rPr lang="en-IN" sz="3600" dirty="0" err="1">
                <a:solidFill>
                  <a:schemeClr val="bg1"/>
                </a:solidFill>
              </a:rPr>
              <a:t>Bussiness</a:t>
            </a:r>
            <a:r>
              <a:rPr lang="en-IN" sz="3600" dirty="0">
                <a:solidFill>
                  <a:schemeClr val="bg1"/>
                </a:solidFill>
              </a:rPr>
              <a:t> and organizations </a:t>
            </a:r>
          </a:p>
        </p:txBody>
      </p:sp>
    </p:spTree>
    <p:extLst>
      <p:ext uri="{BB962C8B-B14F-4D97-AF65-F5344CB8AC3E}">
        <p14:creationId xmlns:p14="http://schemas.microsoft.com/office/powerpoint/2010/main" val="24120981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02AD-2556-6026-B925-EEB607594977}"/>
              </a:ext>
            </a:extLst>
          </p:cNvPr>
          <p:cNvSpPr>
            <a:spLocks noGrp="1"/>
          </p:cNvSpPr>
          <p:nvPr>
            <p:ph type="title"/>
          </p:nvPr>
        </p:nvSpPr>
        <p:spPr/>
        <p:txBody>
          <a:bodyPr/>
          <a:lstStyle/>
          <a:p>
            <a:r>
              <a:rPr lang="en-IN" dirty="0">
                <a:solidFill>
                  <a:schemeClr val="bg1"/>
                </a:solidFill>
              </a:rPr>
              <a:t>My solution and its value proposition</a:t>
            </a:r>
          </a:p>
        </p:txBody>
      </p:sp>
      <p:sp>
        <p:nvSpPr>
          <p:cNvPr id="3" name="Content Placeholder 2">
            <a:extLst>
              <a:ext uri="{FF2B5EF4-FFF2-40B4-BE49-F238E27FC236}">
                <a16:creationId xmlns:a16="http://schemas.microsoft.com/office/drawing/2014/main" id="{80EB30C6-7B3B-BF51-76BA-54BCE876C3D5}"/>
              </a:ext>
            </a:extLst>
          </p:cNvPr>
          <p:cNvSpPr>
            <a:spLocks noGrp="1"/>
          </p:cNvSpPr>
          <p:nvPr>
            <p:ph idx="1"/>
          </p:nvPr>
        </p:nvSpPr>
        <p:spPr/>
        <p:txBody>
          <a:bodyPr>
            <a:normAutofit/>
          </a:bodyPr>
          <a:lstStyle/>
          <a:p>
            <a:pPr>
              <a:buFont typeface="Wingdings" panose="05000000000000000000" pitchFamily="2" charset="2"/>
              <a:buChar char="Ø"/>
            </a:pPr>
            <a:r>
              <a:rPr lang="en-IN" sz="3200" dirty="0">
                <a:solidFill>
                  <a:schemeClr val="bg1"/>
                </a:solidFill>
              </a:rPr>
              <a:t>Comprehensive protection</a:t>
            </a:r>
          </a:p>
          <a:p>
            <a:pPr>
              <a:buFont typeface="Wingdings" panose="05000000000000000000" pitchFamily="2" charset="2"/>
              <a:buChar char="Ø"/>
            </a:pPr>
            <a:r>
              <a:rPr lang="en-IN" sz="3200" dirty="0">
                <a:solidFill>
                  <a:schemeClr val="bg1"/>
                </a:solidFill>
              </a:rPr>
              <a:t>Continuous updates and support</a:t>
            </a:r>
          </a:p>
          <a:p>
            <a:pPr>
              <a:buFont typeface="Wingdings" panose="05000000000000000000" pitchFamily="2" charset="2"/>
              <a:buChar char="Ø"/>
            </a:pPr>
            <a:r>
              <a:rPr lang="en-IN" sz="3200" dirty="0">
                <a:solidFill>
                  <a:schemeClr val="bg1"/>
                </a:solidFill>
              </a:rPr>
              <a:t>Customizable security policies</a:t>
            </a:r>
          </a:p>
          <a:p>
            <a:pPr>
              <a:buFont typeface="Wingdings" panose="05000000000000000000" pitchFamily="2" charset="2"/>
              <a:buChar char="Ø"/>
            </a:pPr>
            <a:r>
              <a:rPr lang="en-IN" sz="3200" dirty="0">
                <a:solidFill>
                  <a:schemeClr val="bg1"/>
                </a:solidFill>
              </a:rPr>
              <a:t>Encrypted keystroke </a:t>
            </a:r>
            <a:r>
              <a:rPr lang="en-IN" sz="3200" dirty="0" err="1">
                <a:solidFill>
                  <a:schemeClr val="bg1"/>
                </a:solidFill>
              </a:rPr>
              <a:t>technologhy</a:t>
            </a:r>
            <a:endParaRPr lang="en-IN" sz="3200" dirty="0">
              <a:solidFill>
                <a:schemeClr val="bg1"/>
              </a:solidFill>
            </a:endParaRPr>
          </a:p>
        </p:txBody>
      </p:sp>
    </p:spTree>
    <p:extLst>
      <p:ext uri="{BB962C8B-B14F-4D97-AF65-F5344CB8AC3E}">
        <p14:creationId xmlns:p14="http://schemas.microsoft.com/office/powerpoint/2010/main" val="34932137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2B9F-4749-66E8-FCE2-E5E8FFA0CC63}"/>
              </a:ext>
            </a:extLst>
          </p:cNvPr>
          <p:cNvSpPr>
            <a:spLocks noGrp="1"/>
          </p:cNvSpPr>
          <p:nvPr>
            <p:ph type="title"/>
          </p:nvPr>
        </p:nvSpPr>
        <p:spPr/>
        <p:txBody>
          <a:bodyPr/>
          <a:lstStyle/>
          <a:p>
            <a:r>
              <a:rPr lang="en-IN" dirty="0">
                <a:solidFill>
                  <a:schemeClr val="bg1"/>
                </a:solidFill>
              </a:rPr>
              <a:t>The wow in my solution</a:t>
            </a:r>
          </a:p>
        </p:txBody>
      </p:sp>
      <p:sp>
        <p:nvSpPr>
          <p:cNvPr id="3" name="Content Placeholder 2">
            <a:extLst>
              <a:ext uri="{FF2B5EF4-FFF2-40B4-BE49-F238E27FC236}">
                <a16:creationId xmlns:a16="http://schemas.microsoft.com/office/drawing/2014/main" id="{252382C9-36F4-70A7-3355-473462F237FC}"/>
              </a:ext>
            </a:extLst>
          </p:cNvPr>
          <p:cNvSpPr>
            <a:spLocks noGrp="1"/>
          </p:cNvSpPr>
          <p:nvPr>
            <p:ph idx="1"/>
          </p:nvPr>
        </p:nvSpPr>
        <p:spPr/>
        <p:txBody>
          <a:bodyPr/>
          <a:lstStyle/>
          <a:p>
            <a:pPr>
              <a:buFont typeface="Wingdings" panose="05000000000000000000" pitchFamily="2" charset="2"/>
              <a:buChar char="Ø"/>
            </a:pPr>
            <a:r>
              <a:rPr lang="en-IN" dirty="0">
                <a:solidFill>
                  <a:schemeClr val="bg1"/>
                </a:solidFill>
              </a:rPr>
              <a:t>Encrypted keystroke technology</a:t>
            </a:r>
          </a:p>
          <a:p>
            <a:pPr>
              <a:buFont typeface="Wingdings" panose="05000000000000000000" pitchFamily="2" charset="2"/>
              <a:buChar char="Ø"/>
            </a:pPr>
            <a:r>
              <a:rPr lang="en-IN" dirty="0">
                <a:solidFill>
                  <a:schemeClr val="bg1"/>
                </a:solidFill>
              </a:rPr>
              <a:t>Feature: utilize software that encrypts keystrokes at the keyboard level.</a:t>
            </a:r>
          </a:p>
          <a:p>
            <a:pPr>
              <a:buFont typeface="Wingdings" panose="05000000000000000000" pitchFamily="2" charset="2"/>
              <a:buChar char="Ø"/>
            </a:pPr>
            <a:r>
              <a:rPr lang="en-IN" dirty="0">
                <a:solidFill>
                  <a:schemeClr val="bg1"/>
                </a:solidFill>
              </a:rPr>
              <a:t>Benefit: even if a keylogger captures the </a:t>
            </a:r>
            <a:r>
              <a:rPr lang="en-IN" dirty="0" err="1">
                <a:solidFill>
                  <a:schemeClr val="bg1"/>
                </a:solidFill>
              </a:rPr>
              <a:t>keystrokes,the</a:t>
            </a:r>
            <a:r>
              <a:rPr lang="en-IN" dirty="0">
                <a:solidFill>
                  <a:schemeClr val="bg1"/>
                </a:solidFill>
              </a:rPr>
              <a:t> data encrypted and useless to the attacker.</a:t>
            </a:r>
          </a:p>
        </p:txBody>
      </p:sp>
    </p:spTree>
    <p:extLst>
      <p:ext uri="{BB962C8B-B14F-4D97-AF65-F5344CB8AC3E}">
        <p14:creationId xmlns:p14="http://schemas.microsoft.com/office/powerpoint/2010/main" val="210844861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4B24-EF04-295C-CE3C-7CAA9AD21BE5}"/>
              </a:ext>
            </a:extLst>
          </p:cNvPr>
          <p:cNvSpPr>
            <a:spLocks noGrp="1"/>
          </p:cNvSpPr>
          <p:nvPr>
            <p:ph type="title"/>
          </p:nvPr>
        </p:nvSpPr>
        <p:spPr>
          <a:xfrm>
            <a:off x="1141413" y="618518"/>
            <a:ext cx="9905998" cy="921524"/>
          </a:xfrm>
        </p:spPr>
        <p:txBody>
          <a:bodyPr/>
          <a:lstStyle/>
          <a:p>
            <a:r>
              <a:rPr lang="en-IN" dirty="0">
                <a:solidFill>
                  <a:schemeClr val="bg1"/>
                </a:solidFill>
              </a:rPr>
              <a:t>modelling</a:t>
            </a:r>
          </a:p>
        </p:txBody>
      </p:sp>
      <p:sp>
        <p:nvSpPr>
          <p:cNvPr id="3" name="Content Placeholder 2">
            <a:extLst>
              <a:ext uri="{FF2B5EF4-FFF2-40B4-BE49-F238E27FC236}">
                <a16:creationId xmlns:a16="http://schemas.microsoft.com/office/drawing/2014/main" id="{FEB12ABA-5E9E-B79D-0AFC-ED8DF3C041E8}"/>
              </a:ext>
            </a:extLst>
          </p:cNvPr>
          <p:cNvSpPr>
            <a:spLocks noGrp="1"/>
          </p:cNvSpPr>
          <p:nvPr>
            <p:ph idx="1"/>
          </p:nvPr>
        </p:nvSpPr>
        <p:spPr>
          <a:xfrm>
            <a:off x="1499513" y="1540042"/>
            <a:ext cx="10088062" cy="4876799"/>
          </a:xfrm>
        </p:spPr>
        <p:txBody>
          <a:bodyPr>
            <a:normAutofit lnSpcReduction="10000"/>
          </a:bodyPr>
          <a:lstStyle/>
          <a:p>
            <a:pPr>
              <a:buFont typeface="Wingdings" panose="05000000000000000000" pitchFamily="2" charset="2"/>
              <a:buChar char="Ø"/>
            </a:pPr>
            <a:r>
              <a:rPr lang="en-IN" dirty="0">
                <a:solidFill>
                  <a:schemeClr val="bg1"/>
                </a:solidFill>
              </a:rPr>
              <a:t>Identify assets</a:t>
            </a:r>
          </a:p>
          <a:p>
            <a:pPr>
              <a:buFont typeface="Wingdings" panose="05000000000000000000" pitchFamily="2" charset="2"/>
              <a:buChar char="Ø"/>
            </a:pPr>
            <a:r>
              <a:rPr lang="en-IN" dirty="0">
                <a:solidFill>
                  <a:schemeClr val="bg1"/>
                </a:solidFill>
              </a:rPr>
              <a:t>Identify threats</a:t>
            </a:r>
          </a:p>
          <a:p>
            <a:pPr>
              <a:buFont typeface="Wingdings" panose="05000000000000000000" pitchFamily="2" charset="2"/>
              <a:buChar char="Ø"/>
            </a:pPr>
            <a:r>
              <a:rPr lang="en-IN" dirty="0">
                <a:solidFill>
                  <a:schemeClr val="bg1"/>
                </a:solidFill>
              </a:rPr>
              <a:t>Assess vulnerabilities</a:t>
            </a:r>
          </a:p>
          <a:p>
            <a:pPr>
              <a:buFont typeface="Wingdings" panose="05000000000000000000" pitchFamily="2" charset="2"/>
              <a:buChar char="Ø"/>
            </a:pPr>
            <a:r>
              <a:rPr lang="en-IN" dirty="0">
                <a:solidFill>
                  <a:schemeClr val="bg1"/>
                </a:solidFill>
              </a:rPr>
              <a:t>Risk analysis</a:t>
            </a:r>
          </a:p>
          <a:p>
            <a:pPr>
              <a:buFont typeface="Wingdings" panose="05000000000000000000" pitchFamily="2" charset="2"/>
              <a:buChar char="Ø"/>
            </a:pPr>
            <a:r>
              <a:rPr lang="en-IN" dirty="0">
                <a:solidFill>
                  <a:schemeClr val="bg1"/>
                </a:solidFill>
              </a:rPr>
              <a:t>Security control selection </a:t>
            </a:r>
          </a:p>
          <a:p>
            <a:pPr>
              <a:buFont typeface="Wingdings" panose="05000000000000000000" pitchFamily="2" charset="2"/>
              <a:buChar char="Ø"/>
            </a:pPr>
            <a:r>
              <a:rPr lang="en-IN" dirty="0">
                <a:solidFill>
                  <a:schemeClr val="bg1"/>
                </a:solidFill>
              </a:rPr>
              <a:t>Implementation </a:t>
            </a:r>
          </a:p>
          <a:p>
            <a:pPr>
              <a:buFont typeface="Wingdings" panose="05000000000000000000" pitchFamily="2" charset="2"/>
              <a:buChar char="Ø"/>
            </a:pPr>
            <a:r>
              <a:rPr lang="en-IN" dirty="0">
                <a:solidFill>
                  <a:schemeClr val="bg1"/>
                </a:solidFill>
              </a:rPr>
              <a:t>Testing and validation </a:t>
            </a:r>
          </a:p>
          <a:p>
            <a:pPr>
              <a:buFont typeface="Wingdings" panose="05000000000000000000" pitchFamily="2" charset="2"/>
              <a:buChar char="Ø"/>
            </a:pPr>
            <a:r>
              <a:rPr lang="en-IN" dirty="0">
                <a:solidFill>
                  <a:schemeClr val="bg1"/>
                </a:solidFill>
              </a:rPr>
              <a:t>Monitoring and response</a:t>
            </a:r>
          </a:p>
          <a:p>
            <a:pPr>
              <a:buFont typeface="Wingdings" panose="05000000000000000000" pitchFamily="2" charset="2"/>
              <a:buChar char="Ø"/>
            </a:pPr>
            <a:r>
              <a:rPr lang="en-IN" dirty="0">
                <a:solidFill>
                  <a:schemeClr val="bg1"/>
                </a:solidFill>
              </a:rPr>
              <a:t>Regular review update</a:t>
            </a:r>
          </a:p>
        </p:txBody>
      </p:sp>
    </p:spTree>
    <p:extLst>
      <p:ext uri="{BB962C8B-B14F-4D97-AF65-F5344CB8AC3E}">
        <p14:creationId xmlns:p14="http://schemas.microsoft.com/office/powerpoint/2010/main" val="269226591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1D47-8146-5AB7-66DC-B9477EA221CC}"/>
              </a:ext>
            </a:extLst>
          </p:cNvPr>
          <p:cNvSpPr>
            <a:spLocks noGrp="1"/>
          </p:cNvSpPr>
          <p:nvPr>
            <p:ph type="title"/>
          </p:nvPr>
        </p:nvSpPr>
        <p:spPr>
          <a:xfrm>
            <a:off x="1446213" y="281634"/>
            <a:ext cx="9905998" cy="953608"/>
          </a:xfrm>
        </p:spPr>
        <p:txBody>
          <a:bodyPr/>
          <a:lstStyle/>
          <a:p>
            <a:r>
              <a:rPr lang="en-IN" dirty="0">
                <a:solidFill>
                  <a:schemeClr val="bg1"/>
                </a:solidFill>
              </a:rPr>
              <a:t>Result </a:t>
            </a:r>
          </a:p>
        </p:txBody>
      </p:sp>
      <p:sp>
        <p:nvSpPr>
          <p:cNvPr id="3" name="Content Placeholder 2">
            <a:extLst>
              <a:ext uri="{FF2B5EF4-FFF2-40B4-BE49-F238E27FC236}">
                <a16:creationId xmlns:a16="http://schemas.microsoft.com/office/drawing/2014/main" id="{54FBAB46-8A5C-654D-A05E-85E3DE8BECB4}"/>
              </a:ext>
            </a:extLst>
          </p:cNvPr>
          <p:cNvSpPr>
            <a:spLocks noGrp="1"/>
          </p:cNvSpPr>
          <p:nvPr>
            <p:ph idx="1"/>
          </p:nvPr>
        </p:nvSpPr>
        <p:spPr>
          <a:xfrm>
            <a:off x="1324685" y="1235242"/>
            <a:ext cx="9542629" cy="5084451"/>
          </a:xfrm>
        </p:spPr>
        <p:txBody>
          <a:bodyPr>
            <a:normAutofit lnSpcReduction="10000"/>
          </a:bodyPr>
          <a:lstStyle/>
          <a:p>
            <a:pPr>
              <a:buFont typeface="Wingdings" panose="05000000000000000000" pitchFamily="2" charset="2"/>
              <a:buChar char="Ø"/>
            </a:pPr>
            <a:r>
              <a:rPr lang="en-IN" dirty="0">
                <a:solidFill>
                  <a:schemeClr val="bg1"/>
                </a:solidFill>
              </a:rPr>
              <a:t>Increased </a:t>
            </a:r>
            <a:r>
              <a:rPr lang="en-IN" dirty="0" err="1">
                <a:solidFill>
                  <a:schemeClr val="bg1"/>
                </a:solidFill>
              </a:rPr>
              <a:t>awarness</a:t>
            </a:r>
            <a:endParaRPr lang="en-IN" dirty="0">
              <a:solidFill>
                <a:schemeClr val="bg1"/>
              </a:solidFill>
            </a:endParaRPr>
          </a:p>
          <a:p>
            <a:pPr>
              <a:buFont typeface="Wingdings" panose="05000000000000000000" pitchFamily="2" charset="2"/>
              <a:buChar char="Ø"/>
            </a:pPr>
            <a:r>
              <a:rPr lang="en-IN" dirty="0" err="1">
                <a:solidFill>
                  <a:schemeClr val="bg1"/>
                </a:solidFill>
              </a:rPr>
              <a:t>Understandingof</a:t>
            </a:r>
            <a:r>
              <a:rPr lang="en-IN" dirty="0">
                <a:solidFill>
                  <a:schemeClr val="bg1"/>
                </a:solidFill>
              </a:rPr>
              <a:t>  keyloggers and </a:t>
            </a:r>
            <a:r>
              <a:rPr lang="en-IN" dirty="0" err="1">
                <a:solidFill>
                  <a:schemeClr val="bg1"/>
                </a:solidFill>
              </a:rPr>
              <a:t>srcurity</a:t>
            </a:r>
            <a:endParaRPr lang="en-IN" dirty="0">
              <a:solidFill>
                <a:schemeClr val="bg1"/>
              </a:solidFill>
            </a:endParaRPr>
          </a:p>
          <a:p>
            <a:pPr>
              <a:buFont typeface="Wingdings" panose="05000000000000000000" pitchFamily="2" charset="2"/>
              <a:buChar char="Ø"/>
            </a:pPr>
            <a:r>
              <a:rPr lang="en-IN" dirty="0">
                <a:solidFill>
                  <a:schemeClr val="bg1"/>
                </a:solidFill>
              </a:rPr>
              <a:t>Risk assessment knowledge</a:t>
            </a:r>
          </a:p>
          <a:p>
            <a:pPr>
              <a:buFont typeface="Wingdings" panose="05000000000000000000" pitchFamily="2" charset="2"/>
              <a:buChar char="Ø"/>
            </a:pPr>
            <a:r>
              <a:rPr lang="en-IN" dirty="0">
                <a:solidFill>
                  <a:schemeClr val="bg1"/>
                </a:solidFill>
              </a:rPr>
              <a:t>Detection and prevention techniques</a:t>
            </a:r>
          </a:p>
          <a:p>
            <a:pPr>
              <a:buFont typeface="Wingdings" panose="05000000000000000000" pitchFamily="2" charset="2"/>
              <a:buChar char="Ø"/>
            </a:pPr>
            <a:r>
              <a:rPr lang="en-US" dirty="0">
                <a:solidFill>
                  <a:schemeClr val="bg1"/>
                </a:solidFill>
              </a:rPr>
              <a:t>The presentation emphasized the critical importance of safeguarding against keylogger attacks. By implementing the discussed detection and prevention techniques, and staying informed about emerging threats, individuals and organizations can significantly reduce their risk of keylogger-related security breaches. Continuous vigilance, regular updates, and a proactive approach to security are essential for maintaining robust protection in an ever-evolving digital landscape.</a:t>
            </a:r>
            <a:endParaRPr lang="en-IN" dirty="0">
              <a:solidFill>
                <a:schemeClr val="bg1"/>
              </a:solidFill>
            </a:endParaRPr>
          </a:p>
          <a:p>
            <a:endParaRPr lang="en-IN" dirty="0"/>
          </a:p>
        </p:txBody>
      </p:sp>
    </p:spTree>
    <p:extLst>
      <p:ext uri="{BB962C8B-B14F-4D97-AF65-F5344CB8AC3E}">
        <p14:creationId xmlns:p14="http://schemas.microsoft.com/office/powerpoint/2010/main" val="25636144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28F3-A905-BFEC-9017-983B3006F03F}"/>
              </a:ext>
            </a:extLst>
          </p:cNvPr>
          <p:cNvSpPr>
            <a:spLocks noGrp="1"/>
          </p:cNvSpPr>
          <p:nvPr>
            <p:ph type="title"/>
          </p:nvPr>
        </p:nvSpPr>
        <p:spPr>
          <a:xfrm>
            <a:off x="1141413" y="1066799"/>
            <a:ext cx="9905998" cy="1478570"/>
          </a:xfrm>
        </p:spPr>
        <p:txBody>
          <a:bodyPr>
            <a:normAutofit/>
          </a:bodyPr>
          <a:lstStyle/>
          <a:p>
            <a:r>
              <a:rPr lang="en-IN" sz="4400" dirty="0">
                <a:solidFill>
                  <a:schemeClr val="bg1"/>
                </a:solidFill>
              </a:rPr>
              <a:t>Project title</a:t>
            </a:r>
          </a:p>
        </p:txBody>
      </p:sp>
      <p:sp>
        <p:nvSpPr>
          <p:cNvPr id="3" name="Content Placeholder 2">
            <a:extLst>
              <a:ext uri="{FF2B5EF4-FFF2-40B4-BE49-F238E27FC236}">
                <a16:creationId xmlns:a16="http://schemas.microsoft.com/office/drawing/2014/main" id="{AF05561F-452C-5FCC-2AE3-3FACB061783D}"/>
              </a:ext>
            </a:extLst>
          </p:cNvPr>
          <p:cNvSpPr>
            <a:spLocks noGrp="1"/>
          </p:cNvSpPr>
          <p:nvPr>
            <p:ph idx="1"/>
          </p:nvPr>
        </p:nvSpPr>
        <p:spPr>
          <a:xfrm>
            <a:off x="2103938" y="2698666"/>
            <a:ext cx="9905999" cy="3541714"/>
          </a:xfrm>
        </p:spPr>
        <p:txBody>
          <a:bodyPr>
            <a:normAutofit/>
          </a:bodyPr>
          <a:lstStyle/>
          <a:p>
            <a:pPr marL="0" indent="0">
              <a:buNone/>
            </a:pPr>
            <a:r>
              <a:rPr lang="en-IN" sz="6000" dirty="0">
                <a:solidFill>
                  <a:schemeClr val="bg1"/>
                </a:solidFill>
              </a:rPr>
              <a:t>Key logger and security</a:t>
            </a:r>
          </a:p>
        </p:txBody>
      </p:sp>
    </p:spTree>
    <p:extLst>
      <p:ext uri="{BB962C8B-B14F-4D97-AF65-F5344CB8AC3E}">
        <p14:creationId xmlns:p14="http://schemas.microsoft.com/office/powerpoint/2010/main" val="29533308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E385-17EE-611A-B080-CDBB17CCDC58}"/>
              </a:ext>
            </a:extLst>
          </p:cNvPr>
          <p:cNvSpPr>
            <a:spLocks noGrp="1"/>
          </p:cNvSpPr>
          <p:nvPr>
            <p:ph type="title"/>
          </p:nvPr>
        </p:nvSpPr>
        <p:spPr>
          <a:xfrm>
            <a:off x="1499939" y="297676"/>
            <a:ext cx="9905998" cy="889440"/>
          </a:xfrm>
        </p:spPr>
        <p:txBody>
          <a:bodyPr>
            <a:normAutofit/>
          </a:bodyPr>
          <a:lstStyle/>
          <a:p>
            <a:r>
              <a:rPr lang="en-IN" sz="4400" dirty="0">
                <a:solidFill>
                  <a:schemeClr val="bg1"/>
                </a:solidFill>
              </a:rPr>
              <a:t>agenda</a:t>
            </a:r>
          </a:p>
        </p:txBody>
      </p:sp>
      <p:sp>
        <p:nvSpPr>
          <p:cNvPr id="3" name="Content Placeholder 2">
            <a:extLst>
              <a:ext uri="{FF2B5EF4-FFF2-40B4-BE49-F238E27FC236}">
                <a16:creationId xmlns:a16="http://schemas.microsoft.com/office/drawing/2014/main" id="{57E49808-6F69-A226-FDCD-112206C0EB8A}"/>
              </a:ext>
            </a:extLst>
          </p:cNvPr>
          <p:cNvSpPr>
            <a:spLocks noGrp="1"/>
          </p:cNvSpPr>
          <p:nvPr>
            <p:ph idx="1"/>
          </p:nvPr>
        </p:nvSpPr>
        <p:spPr>
          <a:xfrm>
            <a:off x="1499939" y="1369385"/>
            <a:ext cx="10264525" cy="4119229"/>
          </a:xfrm>
        </p:spPr>
        <p:txBody>
          <a:bodyPr>
            <a:normAutofit fontScale="85000" lnSpcReduction="20000"/>
          </a:bodyPr>
          <a:lstStyle/>
          <a:p>
            <a:pPr>
              <a:buFont typeface="Wingdings" panose="05000000000000000000" pitchFamily="2" charset="2"/>
              <a:buChar char="Ø"/>
            </a:pPr>
            <a:r>
              <a:rPr lang="en-IN" sz="2800" dirty="0">
                <a:solidFill>
                  <a:schemeClr val="bg1"/>
                </a:solidFill>
              </a:rPr>
              <a:t>Key logger</a:t>
            </a:r>
          </a:p>
          <a:p>
            <a:pPr>
              <a:buFont typeface="Wingdings" panose="05000000000000000000" pitchFamily="2" charset="2"/>
              <a:buChar char="Ø"/>
            </a:pPr>
            <a:r>
              <a:rPr lang="en-IN" sz="2800" dirty="0">
                <a:solidFill>
                  <a:schemeClr val="bg1"/>
                </a:solidFill>
              </a:rPr>
              <a:t>Types of keyloggers and security</a:t>
            </a:r>
          </a:p>
          <a:p>
            <a:pPr>
              <a:buFont typeface="Wingdings" panose="05000000000000000000" pitchFamily="2" charset="2"/>
              <a:buChar char="Ø"/>
            </a:pPr>
            <a:r>
              <a:rPr lang="en-IN" sz="2800" dirty="0">
                <a:solidFill>
                  <a:schemeClr val="bg1"/>
                </a:solidFill>
              </a:rPr>
              <a:t>How keyloggers work</a:t>
            </a:r>
          </a:p>
          <a:p>
            <a:pPr>
              <a:buFont typeface="Wingdings" panose="05000000000000000000" pitchFamily="2" charset="2"/>
              <a:buChar char="Ø"/>
            </a:pPr>
            <a:r>
              <a:rPr lang="en-IN" sz="2800" dirty="0">
                <a:solidFill>
                  <a:schemeClr val="bg1"/>
                </a:solidFill>
              </a:rPr>
              <a:t>Detection and prevention </a:t>
            </a:r>
          </a:p>
          <a:p>
            <a:pPr>
              <a:buFont typeface="Wingdings" panose="05000000000000000000" pitchFamily="2" charset="2"/>
              <a:buChar char="Ø"/>
            </a:pPr>
            <a:r>
              <a:rPr lang="en-IN" sz="2800" dirty="0">
                <a:solidFill>
                  <a:schemeClr val="bg1"/>
                </a:solidFill>
              </a:rPr>
              <a:t>End users</a:t>
            </a:r>
          </a:p>
          <a:p>
            <a:pPr>
              <a:buFont typeface="Wingdings" panose="05000000000000000000" pitchFamily="2" charset="2"/>
              <a:buChar char="Ø"/>
            </a:pPr>
            <a:r>
              <a:rPr lang="en-IN" sz="2800" dirty="0">
                <a:solidFill>
                  <a:schemeClr val="bg1"/>
                </a:solidFill>
              </a:rPr>
              <a:t>My solution</a:t>
            </a:r>
          </a:p>
          <a:p>
            <a:pPr>
              <a:buFont typeface="Wingdings" panose="05000000000000000000" pitchFamily="2" charset="2"/>
              <a:buChar char="Ø"/>
            </a:pPr>
            <a:r>
              <a:rPr lang="en-IN" sz="2800" dirty="0">
                <a:solidFill>
                  <a:schemeClr val="bg1"/>
                </a:solidFill>
              </a:rPr>
              <a:t>Modelling</a:t>
            </a:r>
          </a:p>
          <a:p>
            <a:pPr>
              <a:buFont typeface="Wingdings" panose="05000000000000000000" pitchFamily="2" charset="2"/>
              <a:buChar char="Ø"/>
            </a:pPr>
            <a:r>
              <a:rPr lang="en-IN" sz="2800" dirty="0">
                <a:solidFill>
                  <a:schemeClr val="bg1"/>
                </a:solidFill>
              </a:rPr>
              <a:t>result</a:t>
            </a:r>
          </a:p>
        </p:txBody>
      </p:sp>
      <p:pic>
        <p:nvPicPr>
          <p:cNvPr id="5" name="Picture 4">
            <a:extLst>
              <a:ext uri="{FF2B5EF4-FFF2-40B4-BE49-F238E27FC236}">
                <a16:creationId xmlns:a16="http://schemas.microsoft.com/office/drawing/2014/main" id="{CA64C36F-AAD4-8A02-1938-6B1C3FEEAC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96911" y="2329689"/>
            <a:ext cx="2907133" cy="2611575"/>
          </a:xfrm>
          <a:prstGeom prst="rect">
            <a:avLst/>
          </a:prstGeom>
        </p:spPr>
      </p:pic>
    </p:spTree>
    <p:extLst>
      <p:ext uri="{BB962C8B-B14F-4D97-AF65-F5344CB8AC3E}">
        <p14:creationId xmlns:p14="http://schemas.microsoft.com/office/powerpoint/2010/main" val="20737347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CF66-394F-431C-8D64-270DF9159FFD}"/>
              </a:ext>
            </a:extLst>
          </p:cNvPr>
          <p:cNvSpPr>
            <a:spLocks noGrp="1"/>
          </p:cNvSpPr>
          <p:nvPr>
            <p:ph type="title"/>
          </p:nvPr>
        </p:nvSpPr>
        <p:spPr/>
        <p:txBody>
          <a:bodyPr>
            <a:normAutofit/>
          </a:bodyPr>
          <a:lstStyle/>
          <a:p>
            <a:r>
              <a:rPr lang="en-IN" sz="5400" dirty="0">
                <a:solidFill>
                  <a:schemeClr val="bg1"/>
                </a:solidFill>
              </a:rPr>
              <a:t>Key logger</a:t>
            </a:r>
          </a:p>
        </p:txBody>
      </p:sp>
      <p:sp>
        <p:nvSpPr>
          <p:cNvPr id="3" name="Content Placeholder 2">
            <a:extLst>
              <a:ext uri="{FF2B5EF4-FFF2-40B4-BE49-F238E27FC236}">
                <a16:creationId xmlns:a16="http://schemas.microsoft.com/office/drawing/2014/main" id="{5034BE6D-DC04-52D2-82C6-BE276E14A264}"/>
              </a:ext>
            </a:extLst>
          </p:cNvPr>
          <p:cNvSpPr>
            <a:spLocks noGrp="1"/>
          </p:cNvSpPr>
          <p:nvPr>
            <p:ph idx="1"/>
          </p:nvPr>
        </p:nvSpPr>
        <p:spPr/>
        <p:txBody>
          <a:bodyPr/>
          <a:lstStyle/>
          <a:p>
            <a:pPr>
              <a:buFont typeface="Wingdings" panose="05000000000000000000" pitchFamily="2" charset="2"/>
              <a:buChar char="Ø"/>
            </a:pPr>
            <a:r>
              <a:rPr lang="en-US" b="0" i="0" dirty="0">
                <a:solidFill>
                  <a:schemeClr val="bg1"/>
                </a:solidFill>
                <a:effectLst/>
                <a:latin typeface="arial" panose="020B0604020202020204" pitchFamily="34" charset="0"/>
              </a:rPr>
              <a:t>a computer program that records every </a:t>
            </a:r>
            <a:r>
              <a:rPr lang="en-US" b="0" i="0" u="none" strike="noStrike" dirty="0">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rPr>
              <a:t>keystroke</a:t>
            </a:r>
            <a:r>
              <a:rPr lang="en-US" b="0" i="0" dirty="0">
                <a:solidFill>
                  <a:schemeClr val="bg1"/>
                </a:solidFill>
                <a:effectLst/>
                <a:latin typeface="arial" panose="020B0604020202020204" pitchFamily="34" charset="0"/>
              </a:rPr>
              <a:t> made by a computer user, especially in order to gain </a:t>
            </a:r>
            <a:r>
              <a:rPr lang="en-US" b="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fraudulent</a:t>
            </a:r>
            <a:r>
              <a:rPr lang="en-US" b="0" i="0" dirty="0">
                <a:solidFill>
                  <a:schemeClr val="bg1"/>
                </a:solidFill>
                <a:effectLst/>
                <a:latin typeface="arial" panose="020B0604020202020204" pitchFamily="34" charset="0"/>
              </a:rPr>
              <a:t> access to </a:t>
            </a:r>
            <a:r>
              <a:rPr lang="en-US" b="0" i="0" u="none" strike="noStrike" dirty="0">
                <a:solidFill>
                  <a:schemeClr val="bg1"/>
                </a:solidFill>
                <a:effectLst/>
                <a:latin typeface="arial" panose="020B0604020202020204" pitchFamily="34" charset="0"/>
                <a:hlinkClick r:id="rId4">
                  <a:extLst>
                    <a:ext uri="{A12FA001-AC4F-418D-AE19-62706E023703}">
                      <ahyp:hlinkClr xmlns:ahyp="http://schemas.microsoft.com/office/drawing/2018/hyperlinkcolor" val="tx"/>
                    </a:ext>
                  </a:extLst>
                </a:hlinkClick>
              </a:rPr>
              <a:t>passwords</a:t>
            </a:r>
            <a:r>
              <a:rPr lang="en-US" b="0" i="0" dirty="0">
                <a:solidFill>
                  <a:schemeClr val="bg1"/>
                </a:solidFill>
                <a:effectLst/>
                <a:latin typeface="arial" panose="020B0604020202020204" pitchFamily="34" charset="0"/>
              </a:rPr>
              <a:t> and other confidential information</a:t>
            </a:r>
            <a:r>
              <a:rPr lang="en-US" b="0" i="0" dirty="0">
                <a:solidFill>
                  <a:srgbClr val="FFFFFF"/>
                </a:solidFill>
                <a:effectLst/>
                <a:latin typeface="arial" panose="020B0604020202020204" pitchFamily="34" charset="0"/>
              </a:rPr>
              <a:t>.</a:t>
            </a:r>
          </a:p>
          <a:p>
            <a:endParaRPr lang="en-IN" dirty="0">
              <a:solidFill>
                <a:schemeClr val="bg1"/>
              </a:solidFill>
            </a:endParaRPr>
          </a:p>
        </p:txBody>
      </p:sp>
      <p:pic>
        <p:nvPicPr>
          <p:cNvPr id="5" name="Picture 4">
            <a:extLst>
              <a:ext uri="{FF2B5EF4-FFF2-40B4-BE49-F238E27FC236}">
                <a16:creationId xmlns:a16="http://schemas.microsoft.com/office/drawing/2014/main" id="{D0278C2F-EEAA-D60D-46EE-F26E02C8E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249" y="4020344"/>
            <a:ext cx="3954384" cy="2372631"/>
          </a:xfrm>
          <a:prstGeom prst="rect">
            <a:avLst/>
          </a:prstGeom>
        </p:spPr>
      </p:pic>
    </p:spTree>
    <p:extLst>
      <p:ext uri="{BB962C8B-B14F-4D97-AF65-F5344CB8AC3E}">
        <p14:creationId xmlns:p14="http://schemas.microsoft.com/office/powerpoint/2010/main" val="31614213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68B5-3116-A4E2-B8D9-C968F9932F45}"/>
              </a:ext>
            </a:extLst>
          </p:cNvPr>
          <p:cNvSpPr>
            <a:spLocks noGrp="1"/>
          </p:cNvSpPr>
          <p:nvPr>
            <p:ph type="title"/>
          </p:nvPr>
        </p:nvSpPr>
        <p:spPr/>
        <p:txBody>
          <a:bodyPr/>
          <a:lstStyle/>
          <a:p>
            <a:r>
              <a:rPr lang="en-IN" dirty="0">
                <a:solidFill>
                  <a:schemeClr val="bg1"/>
                </a:solidFill>
              </a:rPr>
              <a:t>Types of keyloggers</a:t>
            </a:r>
          </a:p>
        </p:txBody>
      </p:sp>
      <p:sp>
        <p:nvSpPr>
          <p:cNvPr id="3" name="Content Placeholder 2">
            <a:extLst>
              <a:ext uri="{FF2B5EF4-FFF2-40B4-BE49-F238E27FC236}">
                <a16:creationId xmlns:a16="http://schemas.microsoft.com/office/drawing/2014/main" id="{0D24956E-E070-8698-A74A-2661038BA3C7}"/>
              </a:ext>
            </a:extLst>
          </p:cNvPr>
          <p:cNvSpPr>
            <a:spLocks noGrp="1"/>
          </p:cNvSpPr>
          <p:nvPr>
            <p:ph idx="1"/>
          </p:nvPr>
        </p:nvSpPr>
        <p:spPr>
          <a:xfrm>
            <a:off x="1141413" y="2249487"/>
            <a:ext cx="9905998" cy="2739608"/>
          </a:xfrm>
        </p:spPr>
        <p:txBody>
          <a:bodyPr>
            <a:normAutofit/>
          </a:bodyPr>
          <a:lstStyle/>
          <a:p>
            <a:pPr>
              <a:buFont typeface="Wingdings" panose="05000000000000000000" pitchFamily="2" charset="2"/>
              <a:buChar char="Ø"/>
            </a:pPr>
            <a:r>
              <a:rPr lang="en-IN" sz="4400" dirty="0">
                <a:solidFill>
                  <a:schemeClr val="bg1"/>
                </a:solidFill>
              </a:rPr>
              <a:t>Hardware keyloggers</a:t>
            </a:r>
          </a:p>
          <a:p>
            <a:pPr>
              <a:buFont typeface="Wingdings" panose="05000000000000000000" pitchFamily="2" charset="2"/>
              <a:buChar char="Ø"/>
            </a:pPr>
            <a:r>
              <a:rPr lang="en-IN" sz="4400" dirty="0">
                <a:solidFill>
                  <a:schemeClr val="bg1"/>
                </a:solidFill>
              </a:rPr>
              <a:t>Software keyloggers</a:t>
            </a:r>
          </a:p>
        </p:txBody>
      </p:sp>
    </p:spTree>
    <p:extLst>
      <p:ext uri="{BB962C8B-B14F-4D97-AF65-F5344CB8AC3E}">
        <p14:creationId xmlns:p14="http://schemas.microsoft.com/office/powerpoint/2010/main" val="267237227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B7E-5C1D-242D-2257-3389A362CD92}"/>
              </a:ext>
            </a:extLst>
          </p:cNvPr>
          <p:cNvSpPr>
            <a:spLocks noGrp="1"/>
          </p:cNvSpPr>
          <p:nvPr>
            <p:ph type="title"/>
          </p:nvPr>
        </p:nvSpPr>
        <p:spPr>
          <a:xfrm>
            <a:off x="1141413" y="618518"/>
            <a:ext cx="9905998" cy="1033819"/>
          </a:xfrm>
        </p:spPr>
        <p:txBody>
          <a:bodyPr/>
          <a:lstStyle/>
          <a:p>
            <a:r>
              <a:rPr lang="en-IN" dirty="0">
                <a:solidFill>
                  <a:schemeClr val="bg1"/>
                </a:solidFill>
              </a:rPr>
              <a:t>Keylogger software</a:t>
            </a:r>
          </a:p>
        </p:txBody>
      </p:sp>
      <p:sp>
        <p:nvSpPr>
          <p:cNvPr id="3" name="Content Placeholder 2">
            <a:extLst>
              <a:ext uri="{FF2B5EF4-FFF2-40B4-BE49-F238E27FC236}">
                <a16:creationId xmlns:a16="http://schemas.microsoft.com/office/drawing/2014/main" id="{B3CA6840-4E8F-79DC-2AC7-239B1F554F6E}"/>
              </a:ext>
            </a:extLst>
          </p:cNvPr>
          <p:cNvSpPr>
            <a:spLocks noGrp="1"/>
          </p:cNvSpPr>
          <p:nvPr>
            <p:ph idx="1"/>
          </p:nvPr>
        </p:nvSpPr>
        <p:spPr>
          <a:xfrm>
            <a:off x="1141413" y="1909011"/>
            <a:ext cx="9905998" cy="4026568"/>
          </a:xfrm>
        </p:spPr>
        <p:txBody>
          <a:bodyPr>
            <a:normAutofit/>
          </a:bodyPr>
          <a:lstStyle/>
          <a:p>
            <a:pPr algn="l">
              <a:buFont typeface="Wingdings" panose="05000000000000000000" pitchFamily="2" charset="2"/>
              <a:buChar char="Ø"/>
            </a:pPr>
            <a:r>
              <a:rPr lang="en-US" dirty="0">
                <a:solidFill>
                  <a:schemeClr val="bg1"/>
                </a:solidFill>
                <a:effectLst/>
                <a:latin typeface="+mj-lt"/>
              </a:rPr>
              <a:t>Remote - access software keyloggers can allow access to locally recorded data from a </a:t>
            </a:r>
            <a:r>
              <a:rPr lang="en-US" b="1" dirty="0">
                <a:solidFill>
                  <a:schemeClr val="bg1"/>
                </a:solidFill>
                <a:effectLst/>
                <a:latin typeface="+mj-lt"/>
              </a:rPr>
              <a:t>remote</a:t>
            </a:r>
            <a:r>
              <a:rPr lang="en-US" dirty="0">
                <a:solidFill>
                  <a:schemeClr val="bg1"/>
                </a:solidFill>
                <a:effectLst/>
                <a:latin typeface="+mj-lt"/>
              </a:rPr>
              <a:t> location. This communication can happen by </a:t>
            </a:r>
            <a:r>
              <a:rPr lang="en-US" dirty="0">
                <a:solidFill>
                  <a:schemeClr val="bg1"/>
                </a:solidFill>
                <a:effectLst/>
              </a:rPr>
              <a:t>using</a:t>
            </a:r>
            <a:r>
              <a:rPr lang="en-US" dirty="0">
                <a:solidFill>
                  <a:schemeClr val="bg1"/>
                </a:solidFill>
                <a:effectLst/>
                <a:latin typeface="+mj-lt"/>
              </a:rPr>
              <a:t> one of the following methods</a:t>
            </a:r>
          </a:p>
          <a:p>
            <a:pPr algn="l">
              <a:buFont typeface="Wingdings" panose="05000000000000000000" pitchFamily="2" charset="2"/>
              <a:buChar char="Ø"/>
            </a:pPr>
            <a:r>
              <a:rPr lang="en-US" dirty="0">
                <a:solidFill>
                  <a:schemeClr val="bg1"/>
                </a:solidFill>
                <a:effectLst/>
                <a:latin typeface="+mj-lt"/>
              </a:rPr>
              <a:t>Uploading the data to a website, database or FTP server.</a:t>
            </a:r>
          </a:p>
          <a:p>
            <a:pPr algn="l">
              <a:buFont typeface="Wingdings" panose="05000000000000000000" pitchFamily="2" charset="2"/>
              <a:buChar char="Ø"/>
            </a:pPr>
            <a:r>
              <a:rPr lang="en-US" dirty="0">
                <a:solidFill>
                  <a:schemeClr val="bg1"/>
                </a:solidFill>
                <a:effectLst/>
                <a:latin typeface="+mj-lt"/>
              </a:rPr>
              <a:t>Periodically emailing data to a predefined email address.</a:t>
            </a:r>
          </a:p>
          <a:p>
            <a:pPr algn="l">
              <a:buFont typeface="Wingdings" panose="05000000000000000000" pitchFamily="2" charset="2"/>
              <a:buChar char="Ø"/>
            </a:pPr>
            <a:r>
              <a:rPr lang="en-US" dirty="0">
                <a:solidFill>
                  <a:schemeClr val="bg1"/>
                </a:solidFill>
                <a:effectLst/>
                <a:latin typeface="+mj-lt"/>
              </a:rPr>
              <a:t>Wirelessly transmitting data through an attached hardware system.</a:t>
            </a:r>
          </a:p>
          <a:p>
            <a:pPr algn="l">
              <a:buFont typeface="Wingdings" panose="05000000000000000000" pitchFamily="2" charset="2"/>
              <a:buChar char="Ø"/>
            </a:pPr>
            <a:r>
              <a:rPr lang="en-US" dirty="0">
                <a:solidFill>
                  <a:schemeClr val="bg1"/>
                </a:solidFill>
                <a:effectLst/>
                <a:latin typeface="+mj-lt"/>
              </a:rPr>
              <a:t>Software enabling remote login to your local machine</a:t>
            </a:r>
            <a:r>
              <a:rPr lang="en-US" b="0" i="0" dirty="0">
                <a:solidFill>
                  <a:schemeClr val="bg1"/>
                </a:solidFill>
                <a:effectLst/>
                <a:latin typeface="Fira Sans" panose="020F0502020204030204" pitchFamily="34" charset="0"/>
              </a:rPr>
              <a:t>.</a:t>
            </a:r>
          </a:p>
          <a:p>
            <a:endParaRPr lang="en-IN" dirty="0"/>
          </a:p>
        </p:txBody>
      </p:sp>
    </p:spTree>
    <p:extLst>
      <p:ext uri="{BB962C8B-B14F-4D97-AF65-F5344CB8AC3E}">
        <p14:creationId xmlns:p14="http://schemas.microsoft.com/office/powerpoint/2010/main" val="38763134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3B00-4A64-3AFD-580B-70FD58E1852C}"/>
              </a:ext>
            </a:extLst>
          </p:cNvPr>
          <p:cNvSpPr>
            <a:spLocks noGrp="1"/>
          </p:cNvSpPr>
          <p:nvPr>
            <p:ph type="title"/>
          </p:nvPr>
        </p:nvSpPr>
        <p:spPr>
          <a:xfrm>
            <a:off x="1141412" y="361844"/>
            <a:ext cx="9905998" cy="1017777"/>
          </a:xfrm>
        </p:spPr>
        <p:txBody>
          <a:bodyPr/>
          <a:lstStyle/>
          <a:p>
            <a:r>
              <a:rPr lang="en-IN" dirty="0">
                <a:solidFill>
                  <a:schemeClr val="bg1"/>
                </a:solidFill>
              </a:rPr>
              <a:t>Keylogger hardware </a:t>
            </a:r>
          </a:p>
        </p:txBody>
      </p:sp>
      <p:sp>
        <p:nvSpPr>
          <p:cNvPr id="3" name="Content Placeholder 2">
            <a:extLst>
              <a:ext uri="{FF2B5EF4-FFF2-40B4-BE49-F238E27FC236}">
                <a16:creationId xmlns:a16="http://schemas.microsoft.com/office/drawing/2014/main" id="{C57E1423-AA69-70CC-9422-3CC25CB17FF4}"/>
              </a:ext>
            </a:extLst>
          </p:cNvPr>
          <p:cNvSpPr>
            <a:spLocks noGrp="1"/>
          </p:cNvSpPr>
          <p:nvPr>
            <p:ph idx="1"/>
          </p:nvPr>
        </p:nvSpPr>
        <p:spPr>
          <a:xfrm>
            <a:off x="1141411" y="1271604"/>
            <a:ext cx="9905999" cy="4860758"/>
          </a:xfrm>
        </p:spPr>
        <p:txBody>
          <a:bodyPr>
            <a:normAutofit fontScale="85000" lnSpcReduction="10000"/>
          </a:bodyPr>
          <a:lstStyle/>
          <a:p>
            <a:pPr algn="l">
              <a:buFont typeface="Wingdings" panose="05000000000000000000" pitchFamily="2" charset="2"/>
              <a:buChar char="Ø"/>
            </a:pPr>
            <a:r>
              <a:rPr lang="en-US" b="0" i="0" dirty="0">
                <a:solidFill>
                  <a:schemeClr val="bg1"/>
                </a:solidFill>
                <a:effectLst/>
                <a:latin typeface="Fira Sans" panose="020B0503050000020004" pitchFamily="34" charset="0"/>
              </a:rPr>
              <a:t>Hardware-based keyloggers can monitor your activities without any software being installed at all. Examples of these include:</a:t>
            </a:r>
          </a:p>
          <a:p>
            <a:pPr algn="l">
              <a:buFont typeface="Wingdings" panose="05000000000000000000" pitchFamily="2" charset="2"/>
              <a:buChar char="Ø"/>
            </a:pPr>
            <a:r>
              <a:rPr lang="en-US" b="1" i="0" dirty="0">
                <a:solidFill>
                  <a:schemeClr val="bg1"/>
                </a:solidFill>
                <a:effectLst/>
              </a:rPr>
              <a:t>Keyboard hardware </a:t>
            </a:r>
            <a:r>
              <a:rPr lang="en-US" b="0" i="0" dirty="0">
                <a:solidFill>
                  <a:schemeClr val="bg1"/>
                </a:solidFill>
                <a:effectLst/>
                <a:latin typeface="Fira Sans" panose="020B0503050000020004" pitchFamily="34" charset="0"/>
              </a:rPr>
              <a:t>- These loggers take the form of a piece of hardware inserted somewhere between the computer keyboard and the computer, typically along the keyboard's cable connection. There are of course more advanced implementation methods that would prevent any device from being visible externally. This type of hardware keylogger is advantageous because it is not dependent on any software nor can it be detected by any software.</a:t>
            </a:r>
          </a:p>
          <a:p>
            <a:pPr algn="l">
              <a:buFont typeface="Wingdings" panose="05000000000000000000" pitchFamily="2" charset="2"/>
              <a:buChar char="Ø"/>
            </a:pPr>
            <a:r>
              <a:rPr lang="en-US" b="1" i="0" dirty="0">
                <a:solidFill>
                  <a:schemeClr val="bg1"/>
                </a:solidFill>
                <a:effectLst/>
              </a:rPr>
              <a:t>Wireless keyboard sniffers </a:t>
            </a:r>
            <a:r>
              <a:rPr lang="en-US" b="0" i="0" dirty="0">
                <a:solidFill>
                  <a:schemeClr val="bg1"/>
                </a:solidFill>
                <a:effectLst/>
                <a:latin typeface="Fira Sans" panose="020B0503050000020004" pitchFamily="34" charset="0"/>
              </a:rPr>
              <a:t>- It is possible for the signals sent from a wireless keyboard to its receiver to be intercepted by a wireless sniffer.</a:t>
            </a:r>
          </a:p>
          <a:p>
            <a:pPr algn="l">
              <a:buFont typeface="Wingdings" panose="05000000000000000000" pitchFamily="2" charset="2"/>
              <a:buChar char="Ø"/>
            </a:pPr>
            <a:r>
              <a:rPr lang="en-US" b="1" i="0" dirty="0">
                <a:solidFill>
                  <a:schemeClr val="bg1"/>
                </a:solidFill>
                <a:effectLst/>
              </a:rPr>
              <a:t>Keyboard overlays </a:t>
            </a:r>
            <a:r>
              <a:rPr lang="en-US" b="0" i="0" dirty="0">
                <a:solidFill>
                  <a:schemeClr val="bg1"/>
                </a:solidFill>
                <a:effectLst/>
                <a:latin typeface="Fira Sans" panose="020B0503050000020004" pitchFamily="34" charset="0"/>
              </a:rPr>
              <a:t>- Overlays are popular in ATM theft cases where thieves capture a user's PIN number. This device is designed to blend in with the machine so that people are unaware of its presence.</a:t>
            </a:r>
          </a:p>
          <a:p>
            <a:endParaRPr lang="en-IN" dirty="0"/>
          </a:p>
        </p:txBody>
      </p:sp>
    </p:spTree>
    <p:extLst>
      <p:ext uri="{BB962C8B-B14F-4D97-AF65-F5344CB8AC3E}">
        <p14:creationId xmlns:p14="http://schemas.microsoft.com/office/powerpoint/2010/main" val="42811071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9D7D-662C-C5C4-2234-2284BAB9FD87}"/>
              </a:ext>
            </a:extLst>
          </p:cNvPr>
          <p:cNvSpPr>
            <a:spLocks noGrp="1"/>
          </p:cNvSpPr>
          <p:nvPr>
            <p:ph type="title"/>
          </p:nvPr>
        </p:nvSpPr>
        <p:spPr/>
        <p:txBody>
          <a:bodyPr/>
          <a:lstStyle/>
          <a:p>
            <a:r>
              <a:rPr lang="en-IN" dirty="0">
                <a:solidFill>
                  <a:schemeClr val="bg1"/>
                </a:solidFill>
              </a:rPr>
              <a:t>How keylogger work</a:t>
            </a:r>
          </a:p>
        </p:txBody>
      </p:sp>
      <p:sp>
        <p:nvSpPr>
          <p:cNvPr id="3" name="Content Placeholder 2">
            <a:extLst>
              <a:ext uri="{FF2B5EF4-FFF2-40B4-BE49-F238E27FC236}">
                <a16:creationId xmlns:a16="http://schemas.microsoft.com/office/drawing/2014/main" id="{E378A056-FF53-1824-B22E-D5D4FEEDE13E}"/>
              </a:ext>
            </a:extLst>
          </p:cNvPr>
          <p:cNvSpPr>
            <a:spLocks noGrp="1"/>
          </p:cNvSpPr>
          <p:nvPr>
            <p:ph idx="1"/>
          </p:nvPr>
        </p:nvSpPr>
        <p:spPr/>
        <p:txBody>
          <a:bodyPr/>
          <a:lstStyle/>
          <a:p>
            <a:pPr>
              <a:buFont typeface="Wingdings" panose="05000000000000000000" pitchFamily="2" charset="2"/>
              <a:buChar char="Ø"/>
            </a:pPr>
            <a:r>
              <a:rPr lang="en-US" i="0" dirty="0">
                <a:solidFill>
                  <a:schemeClr val="bg1"/>
                </a:solidFill>
                <a:effectLst/>
              </a:rPr>
              <a:t>Keyloggers are spread in different ways, but all have the same purpose</a:t>
            </a:r>
          </a:p>
          <a:p>
            <a:pPr>
              <a:buFont typeface="Wingdings" panose="05000000000000000000" pitchFamily="2" charset="2"/>
              <a:buChar char="Ø"/>
            </a:pPr>
            <a:r>
              <a:rPr lang="en-IN" i="0" dirty="0">
                <a:solidFill>
                  <a:srgbClr val="000000"/>
                </a:solidFill>
                <a:effectLst/>
              </a:rPr>
              <a:t>Web page scripts</a:t>
            </a:r>
            <a:endParaRPr lang="en-US" dirty="0">
              <a:solidFill>
                <a:srgbClr val="000000"/>
              </a:solidFill>
            </a:endParaRPr>
          </a:p>
          <a:p>
            <a:pPr>
              <a:buFont typeface="Wingdings" panose="05000000000000000000" pitchFamily="2" charset="2"/>
              <a:buChar char="Ø"/>
            </a:pPr>
            <a:r>
              <a:rPr lang="en-IN" i="0" dirty="0">
                <a:solidFill>
                  <a:srgbClr val="000000"/>
                </a:solidFill>
                <a:effectLst/>
              </a:rPr>
              <a:t>Phishing.</a:t>
            </a:r>
            <a:endParaRPr lang="en-US" i="0" dirty="0">
              <a:solidFill>
                <a:srgbClr val="000000"/>
              </a:solidFill>
              <a:effectLst/>
            </a:endParaRPr>
          </a:p>
          <a:p>
            <a:pPr>
              <a:buFont typeface="Wingdings" panose="05000000000000000000" pitchFamily="2" charset="2"/>
              <a:buChar char="Ø"/>
            </a:pPr>
            <a:r>
              <a:rPr lang="en-IN" i="0" dirty="0">
                <a:solidFill>
                  <a:srgbClr val="000000"/>
                </a:solidFill>
                <a:effectLst/>
              </a:rPr>
              <a:t>Social engineering</a:t>
            </a:r>
          </a:p>
          <a:p>
            <a:pPr>
              <a:buFont typeface="Wingdings" panose="05000000000000000000" pitchFamily="2" charset="2"/>
              <a:buChar char="Ø"/>
            </a:pPr>
            <a:r>
              <a:rPr lang="en-US" i="0" dirty="0">
                <a:solidFill>
                  <a:srgbClr val="000000"/>
                </a:solidFill>
                <a:effectLst/>
              </a:rPr>
              <a:t>Unidentified software downloaded from the internet</a:t>
            </a:r>
            <a:endParaRPr lang="en-IN" dirty="0"/>
          </a:p>
        </p:txBody>
      </p:sp>
    </p:spTree>
    <p:extLst>
      <p:ext uri="{BB962C8B-B14F-4D97-AF65-F5344CB8AC3E}">
        <p14:creationId xmlns:p14="http://schemas.microsoft.com/office/powerpoint/2010/main" val="6088166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379A-92B8-1874-C674-DC99FE99A018}"/>
              </a:ext>
            </a:extLst>
          </p:cNvPr>
          <p:cNvSpPr>
            <a:spLocks noGrp="1"/>
          </p:cNvSpPr>
          <p:nvPr>
            <p:ph type="title"/>
          </p:nvPr>
        </p:nvSpPr>
        <p:spPr/>
        <p:txBody>
          <a:bodyPr/>
          <a:lstStyle/>
          <a:p>
            <a:r>
              <a:rPr lang="en-IN" dirty="0">
                <a:solidFill>
                  <a:schemeClr val="bg1"/>
                </a:solidFill>
              </a:rPr>
              <a:t>Detection and prevention</a:t>
            </a:r>
          </a:p>
        </p:txBody>
      </p:sp>
      <p:sp>
        <p:nvSpPr>
          <p:cNvPr id="3" name="Content Placeholder 2">
            <a:extLst>
              <a:ext uri="{FF2B5EF4-FFF2-40B4-BE49-F238E27FC236}">
                <a16:creationId xmlns:a16="http://schemas.microsoft.com/office/drawing/2014/main" id="{03980BF3-B525-5BE5-8086-ADE2056B5B10}"/>
              </a:ext>
            </a:extLst>
          </p:cNvPr>
          <p:cNvSpPr>
            <a:spLocks noGrp="1"/>
          </p:cNvSpPr>
          <p:nvPr>
            <p:ph idx="1"/>
          </p:nvPr>
        </p:nvSpPr>
        <p:spPr/>
        <p:txBody>
          <a:bodyPr/>
          <a:lstStyle/>
          <a:p>
            <a:pPr>
              <a:buFont typeface="Wingdings" panose="05000000000000000000" pitchFamily="2" charset="2"/>
              <a:buChar char="Ø"/>
            </a:pPr>
            <a:r>
              <a:rPr lang="en-US" i="0" dirty="0">
                <a:solidFill>
                  <a:schemeClr val="bg1"/>
                </a:solidFill>
                <a:effectLst/>
                <a:latin typeface="neue-haas-grotesk-display"/>
              </a:rPr>
              <a:t>Verify that emails are sent from legitimate sources</a:t>
            </a:r>
          </a:p>
          <a:p>
            <a:pPr>
              <a:buFont typeface="Wingdings" panose="05000000000000000000" pitchFamily="2" charset="2"/>
              <a:buChar char="Ø"/>
            </a:pPr>
            <a:r>
              <a:rPr lang="en-US" i="0" dirty="0">
                <a:solidFill>
                  <a:schemeClr val="bg1"/>
                </a:solidFill>
                <a:effectLst/>
                <a:latin typeface="neue-haas-grotesk-display"/>
              </a:rPr>
              <a:t>Verify that websites are legitimate</a:t>
            </a:r>
            <a:endParaRPr lang="en-US" dirty="0">
              <a:solidFill>
                <a:schemeClr val="bg1"/>
              </a:solidFill>
              <a:latin typeface="neue-haas-grotesk-display"/>
            </a:endParaRPr>
          </a:p>
          <a:p>
            <a:pPr>
              <a:buFont typeface="Wingdings" panose="05000000000000000000" pitchFamily="2" charset="2"/>
              <a:buChar char="Ø"/>
            </a:pPr>
            <a:r>
              <a:rPr lang="en-US" dirty="0">
                <a:solidFill>
                  <a:schemeClr val="bg1"/>
                </a:solidFill>
                <a:latin typeface="neue-haas-grotesk-display"/>
              </a:rPr>
              <a:t>Use a unique and strong password</a:t>
            </a:r>
            <a:endParaRPr lang="en-IN" dirty="0">
              <a:solidFill>
                <a:schemeClr val="bg1"/>
              </a:solidFill>
            </a:endParaRPr>
          </a:p>
        </p:txBody>
      </p:sp>
    </p:spTree>
    <p:extLst>
      <p:ext uri="{BB962C8B-B14F-4D97-AF65-F5344CB8AC3E}">
        <p14:creationId xmlns:p14="http://schemas.microsoft.com/office/powerpoint/2010/main" val="163579565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191</TotalTime>
  <Words>522</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Fira Sans</vt:lpstr>
      <vt:lpstr>neue-haas-grotesk-display</vt:lpstr>
      <vt:lpstr>Tw Cen MT</vt:lpstr>
      <vt:lpstr>Wingdings</vt:lpstr>
      <vt:lpstr>Circuit</vt:lpstr>
      <vt:lpstr>Student name</vt:lpstr>
      <vt:lpstr>Project title</vt:lpstr>
      <vt:lpstr>agenda</vt:lpstr>
      <vt:lpstr>Key logger</vt:lpstr>
      <vt:lpstr>Types of keyloggers</vt:lpstr>
      <vt:lpstr>Keylogger software</vt:lpstr>
      <vt:lpstr>Keylogger hardware </vt:lpstr>
      <vt:lpstr>How keylogger work</vt:lpstr>
      <vt:lpstr>Detection and prevention</vt:lpstr>
      <vt:lpstr>End users for keyloggers</vt:lpstr>
      <vt:lpstr>End users for security measures</vt:lpstr>
      <vt:lpstr>My solution and its value proposition</vt:lpstr>
      <vt:lpstr>The wow in my solution</vt:lpstr>
      <vt:lpstr>modelling</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pavanipinisetty441@outlook.com</dc:creator>
  <cp:lastModifiedBy>pavanipinisetty441@outlook.com</cp:lastModifiedBy>
  <cp:revision>1</cp:revision>
  <dcterms:created xsi:type="dcterms:W3CDTF">2024-06-10T04:06:36Z</dcterms:created>
  <dcterms:modified xsi:type="dcterms:W3CDTF">2024-06-10T07:17:39Z</dcterms:modified>
</cp:coreProperties>
</file>