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1" r:id="rId6"/>
    <p:sldId id="263" r:id="rId7"/>
    <p:sldId id="264" r:id="rId8"/>
    <p:sldId id="270" r:id="rId9"/>
    <p:sldId id="269" r:id="rId10"/>
    <p:sldId id="265" r:id="rId11"/>
    <p:sldId id="262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0" d="100"/>
          <a:sy n="50" d="100"/>
        </p:scale>
        <p:origin x="106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C615A-CECF-423F-9E5A-2CD3B2F85910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1BE67-84A3-4986-8C31-7C6506782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24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C615A-CECF-423F-9E5A-2CD3B2F85910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1BE67-84A3-4986-8C31-7C6506782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691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C615A-CECF-423F-9E5A-2CD3B2F85910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1BE67-84A3-4986-8C31-7C6506782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693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C615A-CECF-423F-9E5A-2CD3B2F85910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1BE67-84A3-4986-8C31-7C6506782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196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C615A-CECF-423F-9E5A-2CD3B2F85910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1BE67-84A3-4986-8C31-7C6506782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31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C615A-CECF-423F-9E5A-2CD3B2F85910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1BE67-84A3-4986-8C31-7C6506782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445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C615A-CECF-423F-9E5A-2CD3B2F85910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1BE67-84A3-4986-8C31-7C6506782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00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C615A-CECF-423F-9E5A-2CD3B2F85910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1BE67-84A3-4986-8C31-7C6506782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60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C615A-CECF-423F-9E5A-2CD3B2F85910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1BE67-84A3-4986-8C31-7C6506782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966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C615A-CECF-423F-9E5A-2CD3B2F85910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1BE67-84A3-4986-8C31-7C6506782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009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C615A-CECF-423F-9E5A-2CD3B2F85910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1BE67-84A3-4986-8C31-7C6506782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204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CC615A-CECF-423F-9E5A-2CD3B2F85910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1BE67-84A3-4986-8C31-7C6506782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691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Georgia" panose="02040502050405020303" pitchFamily="18" charset="0"/>
              </a:rPr>
              <a:t>CS5551 Advanced Software Engineering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Georgia" panose="02040502050405020303" pitchFamily="18" charset="0"/>
              </a:rPr>
              <a:t>MVC with Angular and Node.js and MongoDB</a:t>
            </a:r>
            <a:endParaRPr lang="en-US" sz="32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58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310" y="2361883"/>
            <a:ext cx="9105900" cy="25834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0"/>
            <a:ext cx="10515600" cy="1325563"/>
          </a:xfrm>
        </p:spPr>
        <p:txBody>
          <a:bodyPr/>
          <a:lstStyle/>
          <a:p>
            <a:r>
              <a:rPr lang="en-US" b="1" dirty="0" smtClean="0">
                <a:latin typeface="Georgia" panose="02040502050405020303" pitchFamily="18" charset="0"/>
              </a:rPr>
              <a:t>MEAN Framework: Pattern</a:t>
            </a:r>
            <a:endParaRPr lang="en-US" b="1" dirty="0">
              <a:latin typeface="Georgia" panose="02040502050405020303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15440" y="1464065"/>
            <a:ext cx="74158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latin typeface="Georgia" panose="02040502050405020303" pitchFamily="18" charset="0"/>
              </a:rPr>
              <a:t>Node.js and Express Application (NEA)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5844" y="5027440"/>
            <a:ext cx="1055179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Georgia" panose="02040502050405020303" pitchFamily="18" charset="0"/>
              </a:rPr>
              <a:t>HTML and content are directly delivered from the server. </a:t>
            </a:r>
          </a:p>
          <a:p>
            <a:r>
              <a:rPr lang="en-US" sz="2400" dirty="0" smtClean="0">
                <a:latin typeface="Georgia" panose="02040502050405020303" pitchFamily="18" charset="0"/>
              </a:rPr>
              <a:t>The HTML content requires data that is delivered via REST API. REST API is developed with Node.js, Express, Mongoose and MongoDB.</a:t>
            </a:r>
            <a:endParaRPr lang="en-US" sz="2400" dirty="0">
              <a:latin typeface="Georgia" panose="02040502050405020303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406" y="6464006"/>
            <a:ext cx="5169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https://goranzugic.wordpress.com/category/node-js/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362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0"/>
            <a:ext cx="10515600" cy="1325563"/>
          </a:xfrm>
        </p:spPr>
        <p:txBody>
          <a:bodyPr/>
          <a:lstStyle/>
          <a:p>
            <a:r>
              <a:rPr lang="en-US" b="1" dirty="0" smtClean="0">
                <a:latin typeface="Georgia" panose="02040502050405020303" pitchFamily="18" charset="0"/>
              </a:rPr>
              <a:t>MEAN Framework: Pattern</a:t>
            </a:r>
            <a:endParaRPr lang="en-US" b="1" dirty="0">
              <a:latin typeface="Georgia" panose="02040502050405020303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68680" y="1466066"/>
            <a:ext cx="93573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Georgia" panose="02040502050405020303" pitchFamily="18" charset="0"/>
              </a:rPr>
              <a:t>Node.js and Express Application with AngularJS Addition for Better Interactivity (NEA2)</a:t>
            </a:r>
            <a:endParaRPr lang="en-US" sz="2400" b="1" dirty="0">
              <a:latin typeface="Georgia" panose="02040502050405020303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257" y="2740342"/>
            <a:ext cx="8808783" cy="274605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211548" y="5514180"/>
            <a:ext cx="9220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Georgia" panose="02040502050405020303" pitchFamily="18" charset="0"/>
              </a:rPr>
              <a:t>If you need a richer interactive experience for your users, you can add AngularJS to your pages.</a:t>
            </a:r>
            <a:endParaRPr lang="en-US" sz="2400" dirty="0">
              <a:latin typeface="Georgia" panose="02040502050405020303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7932" y="6485680"/>
            <a:ext cx="5169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https://goranzugic.wordpress.com/category/node-js/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210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0"/>
            <a:ext cx="10515600" cy="1325563"/>
          </a:xfrm>
        </p:spPr>
        <p:txBody>
          <a:bodyPr/>
          <a:lstStyle/>
          <a:p>
            <a:r>
              <a:rPr lang="en-US" b="1" dirty="0" smtClean="0">
                <a:latin typeface="Georgia" panose="02040502050405020303" pitchFamily="18" charset="0"/>
              </a:rPr>
              <a:t>MEAN Framework: Pattern</a:t>
            </a:r>
            <a:endParaRPr lang="en-US" b="1" dirty="0">
              <a:latin typeface="Georgia" panose="02040502050405020303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10640" y="1710363"/>
            <a:ext cx="93573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Georgia" panose="02040502050405020303" pitchFamily="18" charset="0"/>
              </a:rPr>
              <a:t>AngularJS Single Page Application (SPA</a:t>
            </a:r>
            <a:r>
              <a:rPr lang="en-US" sz="2800" b="1" dirty="0" smtClean="0">
                <a:latin typeface="Georgia" panose="02040502050405020303" pitchFamily="18" charset="0"/>
              </a:rPr>
              <a:t>)</a:t>
            </a:r>
            <a:endParaRPr lang="en-US" sz="2800" b="1" dirty="0">
              <a:latin typeface="Georgia" panose="02040502050405020303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10640" y="5546446"/>
            <a:ext cx="9677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Georgia" panose="02040502050405020303" pitchFamily="18" charset="0"/>
              </a:rPr>
              <a:t>In order to implement Single Page Applications, AngularJS is needed.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302" y="2881481"/>
            <a:ext cx="7077075" cy="22479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31520" y="6269800"/>
            <a:ext cx="5169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https://goranzugic.wordpress.com/category/node-js/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484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0"/>
            <a:ext cx="10515600" cy="1325563"/>
          </a:xfrm>
        </p:spPr>
        <p:txBody>
          <a:bodyPr/>
          <a:lstStyle/>
          <a:p>
            <a:r>
              <a:rPr lang="en-US" b="1" dirty="0" smtClean="0">
                <a:latin typeface="Georgia" panose="02040502050405020303" pitchFamily="18" charset="0"/>
              </a:rPr>
              <a:t>MEAN Framework: Pattern</a:t>
            </a:r>
            <a:endParaRPr lang="en-US" b="1" dirty="0">
              <a:latin typeface="Georgia" panose="02040502050405020303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31795" y="1343540"/>
            <a:ext cx="93573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latin typeface="Georgia" panose="02040502050405020303" pitchFamily="18" charset="0"/>
              </a:rPr>
              <a:t>Hybrid Pattern: NEA </a:t>
            </a:r>
            <a:r>
              <a:rPr lang="en-US" sz="2800" b="1" dirty="0">
                <a:latin typeface="Georgia" panose="02040502050405020303" pitchFamily="18" charset="0"/>
              </a:rPr>
              <a:t>and SPA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342" y="1769568"/>
            <a:ext cx="7607618" cy="325602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41047" y="5025588"/>
            <a:ext cx="1114496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Georgia" panose="02040502050405020303" pitchFamily="18" charset="0"/>
              </a:rPr>
              <a:t>C</a:t>
            </a:r>
            <a:r>
              <a:rPr lang="en-US" sz="2000" dirty="0" smtClean="0">
                <a:latin typeface="Georgia" panose="02040502050405020303" pitchFamily="18" charset="0"/>
              </a:rPr>
              <a:t>ombination of application with both NEA and SPA.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Georgia" panose="02040502050405020303" pitchFamily="18" charset="0"/>
              </a:rPr>
              <a:t>NEA best supported : short duration of user interactions, low interactions, content rich, etc.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Georgia" panose="02040502050405020303" pitchFamily="18" charset="0"/>
              </a:rPr>
              <a:t>SPA best supported : feature-rich, highly interactive, long duration of user interactions, private, fast response, etc..</a:t>
            </a:r>
            <a:endParaRPr lang="en-US" sz="2000" dirty="0">
              <a:latin typeface="Georgia" panose="02040502050405020303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1967" y="6349027"/>
            <a:ext cx="5169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https://goranzugic.wordpress.com/category/node-js/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7522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0"/>
            <a:ext cx="10515600" cy="1325563"/>
          </a:xfrm>
        </p:spPr>
        <p:txBody>
          <a:bodyPr/>
          <a:lstStyle/>
          <a:p>
            <a:r>
              <a:rPr lang="en-US" b="1" dirty="0" smtClean="0">
                <a:latin typeface="Georgia" panose="02040502050405020303" pitchFamily="18" charset="0"/>
              </a:rPr>
              <a:t>MEAN Framework: Pattern</a:t>
            </a:r>
            <a:endParaRPr lang="en-US" b="1" dirty="0">
              <a:latin typeface="Georgia" panose="02040502050405020303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31795" y="1343540"/>
            <a:ext cx="93573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latin typeface="Georgia" panose="02040502050405020303" pitchFamily="18" charset="0"/>
              </a:rPr>
              <a:t>Hybrid Pattern: NEA2 </a:t>
            </a:r>
            <a:r>
              <a:rPr lang="en-US" sz="2800" b="1" dirty="0">
                <a:latin typeface="Georgia" panose="02040502050405020303" pitchFamily="18" charset="0"/>
              </a:rPr>
              <a:t>and SPA</a:t>
            </a:r>
          </a:p>
        </p:txBody>
      </p:sp>
      <p:sp>
        <p:nvSpPr>
          <p:cNvPr id="5" name="Rectangle 4"/>
          <p:cNvSpPr/>
          <p:nvPr/>
        </p:nvSpPr>
        <p:spPr>
          <a:xfrm>
            <a:off x="920173" y="5498128"/>
            <a:ext cx="958060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Georgia" panose="02040502050405020303" pitchFamily="18" charset="0"/>
              </a:rPr>
              <a:t>NEA2 and SPA is like NEA and SPA with a bit richer interactivity on the server side (NEA2) via AngularJS addition.</a:t>
            </a:r>
            <a:endParaRPr lang="en-US" sz="2000" dirty="0">
              <a:latin typeface="Georgia" panose="02040502050405020303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965" y="1937683"/>
            <a:ext cx="7143750" cy="32861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41046" y="6480334"/>
            <a:ext cx="5169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https://goranzugic.wordpress.com/category/node-js/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389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189" y="231866"/>
            <a:ext cx="10515600" cy="726072"/>
          </a:xfrm>
        </p:spPr>
        <p:txBody>
          <a:bodyPr/>
          <a:lstStyle/>
          <a:p>
            <a:r>
              <a:rPr lang="en-US" dirty="0" err="1">
                <a:latin typeface="Georgia" panose="02040502050405020303" pitchFamily="18" charset="0"/>
              </a:rPr>
              <a:t>N</a:t>
            </a:r>
            <a:r>
              <a:rPr lang="en-US" dirty="0" err="1" smtClean="0">
                <a:latin typeface="Georgia" panose="02040502050405020303" pitchFamily="18" charset="0"/>
              </a:rPr>
              <a:t>extGen</a:t>
            </a:r>
            <a:r>
              <a:rPr lang="en-US" dirty="0" smtClean="0">
                <a:latin typeface="Georgia" panose="02040502050405020303" pitchFamily="18" charset="0"/>
              </a:rPr>
              <a:t> Enterprise </a:t>
            </a:r>
            <a:r>
              <a:rPr lang="en-US" dirty="0">
                <a:latin typeface="Georgia" panose="02040502050405020303" pitchFamily="18" charset="0"/>
              </a:rPr>
              <a:t>A</a:t>
            </a:r>
            <a:r>
              <a:rPr lang="en-US" dirty="0" smtClean="0">
                <a:latin typeface="Georgia" panose="02040502050405020303" pitchFamily="18" charset="0"/>
              </a:rPr>
              <a:t>pplications</a:t>
            </a:r>
            <a:endParaRPr lang="en-US" dirty="0">
              <a:latin typeface="Georgia" panose="020405020504050203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28" y="1016989"/>
            <a:ext cx="7014847" cy="541262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56559" y="6388663"/>
            <a:ext cx="91238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http://nsinfra.blogspot.com/2012/08/javascript-everywhere.html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034410" y="1160702"/>
            <a:ext cx="489204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Georgia" panose="02040502050405020303" pitchFamily="18" charset="0"/>
              </a:rPr>
              <a:t>‘JavaScript Everywhere’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Georgia" panose="02040502050405020303" pitchFamily="18" charset="0"/>
              </a:rPr>
              <a:t>With SSJS platforms - JavaScript runtime used for easily building fast, scalable network based applications.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Georgia" panose="02040502050405020303" pitchFamily="18" charset="0"/>
              </a:rPr>
              <a:t>an event-driven, non-blocking I/O model that makes the server lightweight and efficient,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Georgia" panose="02040502050405020303" pitchFamily="18" charset="0"/>
              </a:rPr>
              <a:t>perfect for data-intensive real-time applications that run across distributed devices.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Georgia" panose="02040502050405020303" pitchFamily="18" charset="0"/>
              </a:rPr>
              <a:t>many enterprises like LinkedIn, </a:t>
            </a:r>
            <a:r>
              <a:rPr lang="en-US" sz="2400" dirty="0" err="1" smtClean="0">
                <a:latin typeface="Georgia" panose="02040502050405020303" pitchFamily="18" charset="0"/>
              </a:rPr>
              <a:t>Ebay</a:t>
            </a:r>
            <a:r>
              <a:rPr lang="en-US" sz="2400" dirty="0" smtClean="0">
                <a:latin typeface="Georgia" panose="02040502050405020303" pitchFamily="18" charset="0"/>
              </a:rPr>
              <a:t>, Yahoo.</a:t>
            </a:r>
            <a:endParaRPr lang="en-US" sz="24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8479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189" y="231866"/>
            <a:ext cx="10515600" cy="726072"/>
          </a:xfrm>
        </p:spPr>
        <p:txBody>
          <a:bodyPr/>
          <a:lstStyle/>
          <a:p>
            <a:r>
              <a:rPr lang="en-US" dirty="0" err="1">
                <a:latin typeface="Georgia" panose="02040502050405020303" pitchFamily="18" charset="0"/>
              </a:rPr>
              <a:t>N</a:t>
            </a:r>
            <a:r>
              <a:rPr lang="en-US" dirty="0" err="1" smtClean="0">
                <a:latin typeface="Georgia" panose="02040502050405020303" pitchFamily="18" charset="0"/>
              </a:rPr>
              <a:t>extGen</a:t>
            </a:r>
            <a:r>
              <a:rPr lang="en-US" dirty="0" smtClean="0">
                <a:latin typeface="Georgia" panose="02040502050405020303" pitchFamily="18" charset="0"/>
              </a:rPr>
              <a:t> Enterprise </a:t>
            </a:r>
            <a:r>
              <a:rPr lang="en-US" dirty="0">
                <a:latin typeface="Georgia" panose="02040502050405020303" pitchFamily="18" charset="0"/>
              </a:rPr>
              <a:t>A</a:t>
            </a:r>
            <a:r>
              <a:rPr lang="en-US" dirty="0" smtClean="0">
                <a:latin typeface="Georgia" panose="02040502050405020303" pitchFamily="18" charset="0"/>
              </a:rPr>
              <a:t>pplications</a:t>
            </a:r>
            <a:endParaRPr lang="en-US" dirty="0">
              <a:latin typeface="Georgia" panose="020405020504050203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8232" y="976036"/>
            <a:ext cx="7014847" cy="541262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56559" y="6388663"/>
            <a:ext cx="91238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http://nsinfra.blogspot.com/2012/08/javascript-everywhere.html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776615" y="1160702"/>
            <a:ext cx="5149835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Georgia" panose="02040502050405020303" pitchFamily="18" charset="0"/>
              </a:rPr>
              <a:t>Javascript</a:t>
            </a:r>
            <a:r>
              <a:rPr lang="en-US" sz="2400" dirty="0" smtClean="0">
                <a:latin typeface="Georgia" panose="02040502050405020303" pitchFamily="18" charset="0"/>
              </a:rPr>
              <a:t> becomes a mainstream language used for both front- and back-end. </a:t>
            </a:r>
            <a:endParaRPr lang="en-US" sz="2400" dirty="0" smtClean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Georgia" panose="02040502050405020303" pitchFamily="18" charset="0"/>
              </a:rPr>
              <a:t>With adaption of best practices and patterns in </a:t>
            </a:r>
            <a:r>
              <a:rPr lang="en-US" sz="2400" b="1" dirty="0" smtClean="0">
                <a:latin typeface="Georgia" panose="02040502050405020303" pitchFamily="18" charset="0"/>
              </a:rPr>
              <a:t>client side frameworks</a:t>
            </a:r>
            <a:r>
              <a:rPr lang="en-US" sz="2400" dirty="0" smtClean="0">
                <a:latin typeface="Georgia" panose="02040502050405020303" pitchFamily="18" charset="0"/>
              </a:rPr>
              <a:t>,  </a:t>
            </a:r>
            <a:r>
              <a:rPr lang="en-US" sz="2400" dirty="0" err="1" smtClean="0">
                <a:latin typeface="Georgia" panose="02040502050405020303" pitchFamily="18" charset="0"/>
              </a:rPr>
              <a:t>Javascript</a:t>
            </a:r>
            <a:r>
              <a:rPr lang="en-US" sz="2400" dirty="0" smtClean="0">
                <a:latin typeface="Georgia" panose="02040502050405020303" pitchFamily="18" charset="0"/>
              </a:rPr>
              <a:t> dependencies can be easily managed and optimally loaded in the browser more efficiently and quickly.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Georgia" panose="02040502050405020303" pitchFamily="18" charset="0"/>
              </a:rPr>
              <a:t>Data interchange format </a:t>
            </a:r>
            <a:r>
              <a:rPr lang="en-US" sz="2400" dirty="0" smtClean="0">
                <a:latin typeface="Georgia" panose="02040502050405020303" pitchFamily="18" charset="0"/>
              </a:rPr>
              <a:t>of course is JSON.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Georgia" panose="02040502050405020303" pitchFamily="18" charset="0"/>
              </a:rPr>
              <a:t>NoSQL databases </a:t>
            </a:r>
            <a:r>
              <a:rPr lang="en-US" sz="2400" dirty="0" smtClean="0">
                <a:latin typeface="Georgia" panose="02040502050405020303" pitchFamily="18" charset="0"/>
              </a:rPr>
              <a:t>are a game-changer on the back-end.</a:t>
            </a:r>
          </a:p>
        </p:txBody>
      </p:sp>
    </p:spTree>
    <p:extLst>
      <p:ext uri="{BB962C8B-B14F-4D97-AF65-F5344CB8AC3E}">
        <p14:creationId xmlns:p14="http://schemas.microsoft.com/office/powerpoint/2010/main" val="3181499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60" y="443829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Georgia" panose="02040502050405020303" pitchFamily="18" charset="0"/>
              </a:rPr>
              <a:t>E-commerce Application </a:t>
            </a:r>
            <a:br>
              <a:rPr lang="en-US" dirty="0" smtClean="0">
                <a:latin typeface="Georgia" panose="02040502050405020303" pitchFamily="18" charset="0"/>
              </a:rPr>
            </a:br>
            <a:r>
              <a:rPr lang="en-US" dirty="0" smtClean="0">
                <a:latin typeface="Georgia" panose="02040502050405020303" pitchFamily="18" charset="0"/>
              </a:rPr>
              <a:t>using MVC </a:t>
            </a:r>
            <a:br>
              <a:rPr lang="en-US" dirty="0" smtClean="0">
                <a:latin typeface="Georgia" panose="02040502050405020303" pitchFamily="18" charset="0"/>
              </a:rPr>
            </a:br>
            <a:r>
              <a:rPr lang="en-US" dirty="0" smtClean="0">
                <a:latin typeface="Georgia" panose="02040502050405020303" pitchFamily="18" charset="0"/>
              </a:rPr>
              <a:t>with Angular and Node.js</a:t>
            </a:r>
            <a:endParaRPr lang="en-US" dirty="0">
              <a:latin typeface="Georgia" panose="02040502050405020303" pitchFamily="18" charset="0"/>
            </a:endParaRPr>
          </a:p>
        </p:txBody>
      </p:sp>
      <p:pic>
        <p:nvPicPr>
          <p:cNvPr id="1026" name="Picture 2" descr="enter image description he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617" y="443829"/>
            <a:ext cx="7528344" cy="6080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3214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Georgia" panose="02040502050405020303" pitchFamily="18" charset="0"/>
              </a:rPr>
              <a:t>“JavaScript everywhere” </a:t>
            </a:r>
            <a:endParaRPr lang="en-US" b="1" dirty="0"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Georgia" panose="02040502050405020303" pitchFamily="18" charset="0"/>
              </a:rPr>
              <a:t>MEAN is a JavaScript and Node.js full-stack framework comprised of four main technologies:</a:t>
            </a:r>
          </a:p>
          <a:p>
            <a:endParaRPr lang="en-US" dirty="0" smtClean="0">
              <a:latin typeface="Georgia" panose="02040502050405020303" pitchFamily="18" charset="0"/>
            </a:endParaRPr>
          </a:p>
          <a:p>
            <a:r>
              <a:rPr lang="en-US" dirty="0" smtClean="0">
                <a:latin typeface="Georgia" panose="02040502050405020303" pitchFamily="18" charset="0"/>
              </a:rPr>
              <a:t>MongoDB (database)</a:t>
            </a:r>
          </a:p>
          <a:p>
            <a:r>
              <a:rPr lang="en-US" dirty="0" smtClean="0">
                <a:latin typeface="Georgia" panose="02040502050405020303" pitchFamily="18" charset="0"/>
              </a:rPr>
              <a:t>Express (middleware)</a:t>
            </a:r>
          </a:p>
          <a:p>
            <a:r>
              <a:rPr lang="en-US" dirty="0" smtClean="0">
                <a:latin typeface="Georgia" panose="02040502050405020303" pitchFamily="18" charset="0"/>
              </a:rPr>
              <a:t>AngularJS (front-end)</a:t>
            </a:r>
          </a:p>
          <a:p>
            <a:r>
              <a:rPr lang="en-US" dirty="0" smtClean="0">
                <a:latin typeface="Georgia" panose="02040502050405020303" pitchFamily="18" charset="0"/>
              </a:rPr>
              <a:t>Node.js (server platform)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38200" y="6176963"/>
            <a:ext cx="5169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https://goranzugic.wordpress.com/category/node-js/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557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Georgia" panose="02040502050405020303" pitchFamily="18" charset="0"/>
              </a:rPr>
              <a:t>MEAN Architectural Patterns</a:t>
            </a:r>
            <a:endParaRPr lang="en-US" b="1" dirty="0">
              <a:latin typeface="Georgia" panose="02040502050405020303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037" y="1812191"/>
            <a:ext cx="8887446" cy="43434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89917" y="6290548"/>
            <a:ext cx="5169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https://goranzugic.wordpress.com/category/node-js/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077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eorgia" panose="02040502050405020303" pitchFamily="18" charset="0"/>
              </a:rPr>
              <a:t>REST API creates a stateless interface to your database</a:t>
            </a:r>
            <a:endParaRPr lang="en-US" dirty="0">
              <a:latin typeface="Georgia" panose="02040502050405020303" pitchFamily="18" charset="0"/>
            </a:endParaRPr>
          </a:p>
        </p:txBody>
      </p:sp>
      <p:pic>
        <p:nvPicPr>
          <p:cNvPr id="2050" name="Picture 2" descr="Mongo-Mongoose-Express-Angular-Communicat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017" y="1690688"/>
            <a:ext cx="9990846" cy="3901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838200" y="5806440"/>
            <a:ext cx="106984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Georgia" panose="02040502050405020303" pitchFamily="18" charset="0"/>
              </a:rPr>
              <a:t>MongoDB communicates with Mongoose only. Mongoose communicates with Node.js and Express and AngularJS communicates with Express only.</a:t>
            </a:r>
            <a:endParaRPr lang="en-US" sz="24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315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/>
          <a:lstStyle/>
          <a:p>
            <a:r>
              <a:rPr lang="en-US" dirty="0" smtClean="0">
                <a:latin typeface="Georgia" panose="02040502050405020303" pitchFamily="18" charset="0"/>
              </a:rPr>
              <a:t>MEAN main technologies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320" y="1383665"/>
            <a:ext cx="10881360" cy="4351338"/>
          </a:xfrm>
        </p:spPr>
        <p:txBody>
          <a:bodyPr>
            <a:noAutofit/>
          </a:bodyPr>
          <a:lstStyle/>
          <a:p>
            <a:r>
              <a:rPr lang="en-US" sz="2400" b="1" u="sng" dirty="0" smtClean="0">
                <a:latin typeface="Georgia" panose="02040502050405020303" pitchFamily="18" charset="0"/>
              </a:rPr>
              <a:t>MongoDB</a:t>
            </a:r>
            <a:r>
              <a:rPr lang="en-US" sz="2400" dirty="0" smtClean="0">
                <a:latin typeface="Georgia" panose="02040502050405020303" pitchFamily="18" charset="0"/>
              </a:rPr>
              <a:t> resolves relationships between documents by either embedding related documents or referencing related documents.</a:t>
            </a:r>
          </a:p>
          <a:p>
            <a:r>
              <a:rPr lang="en-US" sz="2400" b="1" u="sng" dirty="0" smtClean="0">
                <a:latin typeface="Georgia" panose="02040502050405020303" pitchFamily="18" charset="0"/>
              </a:rPr>
              <a:t>Mongoose</a:t>
            </a:r>
            <a:r>
              <a:rPr lang="en-US" sz="2400" dirty="0" smtClean="0">
                <a:latin typeface="Georgia" panose="02040502050405020303" pitchFamily="18" charset="0"/>
              </a:rPr>
              <a:t> is a MongoDB object data modeling (ODM) tool designed to work in an asynchronous environment. Besides the data modeling in Node.js, Mongoose also provides a layer of CRUD features on top of MongoDB. It also makes it easier to manage connections to MongoDB databases and perform data validations.</a:t>
            </a:r>
          </a:p>
          <a:p>
            <a:r>
              <a:rPr lang="en-US" sz="2400" b="1" u="sng" dirty="0" smtClean="0">
                <a:latin typeface="Georgia" panose="02040502050405020303" pitchFamily="18" charset="0"/>
              </a:rPr>
              <a:t>Express</a:t>
            </a:r>
            <a:r>
              <a:rPr lang="en-US" sz="2400" dirty="0" smtClean="0">
                <a:latin typeface="Georgia" panose="02040502050405020303" pitchFamily="18" charset="0"/>
              </a:rPr>
              <a:t> is a middleware framework for Node.js that abstracts away some common web server functionalities including session management, routing, templating, and others.</a:t>
            </a:r>
          </a:p>
          <a:p>
            <a:r>
              <a:rPr lang="en-US" sz="2400" b="1" u="sng" dirty="0" smtClean="0">
                <a:latin typeface="Georgia" panose="02040502050405020303" pitchFamily="18" charset="0"/>
              </a:rPr>
              <a:t>Node.js</a:t>
            </a:r>
            <a:r>
              <a:rPr lang="en-US" sz="2400" dirty="0">
                <a:latin typeface="Georgia" panose="02040502050405020303" pitchFamily="18" charset="0"/>
              </a:rPr>
              <a:t> is </a:t>
            </a:r>
            <a:r>
              <a:rPr lang="en-US" sz="2400" dirty="0" smtClean="0">
                <a:latin typeface="Georgia" panose="02040502050405020303" pitchFamily="18" charset="0"/>
              </a:rPr>
              <a:t>a </a:t>
            </a:r>
            <a:r>
              <a:rPr lang="en-US" sz="2400" dirty="0">
                <a:latin typeface="Georgia" panose="02040502050405020303" pitchFamily="18" charset="0"/>
              </a:rPr>
              <a:t>software platform based on </a:t>
            </a:r>
            <a:r>
              <a:rPr lang="en-US" sz="2400" dirty="0" smtClean="0">
                <a:latin typeface="Georgia" panose="02040502050405020303" pitchFamily="18" charset="0"/>
              </a:rPr>
              <a:t>JavaScript to </a:t>
            </a:r>
            <a:r>
              <a:rPr lang="en-US" sz="2400" dirty="0">
                <a:latin typeface="Georgia" panose="02040502050405020303" pitchFamily="18" charset="0"/>
              </a:rPr>
              <a:t>build your own web server and applications that will run on top of it. Node.js applications when codded correctly are fast and they efficiently use system resources. </a:t>
            </a:r>
          </a:p>
        </p:txBody>
      </p:sp>
    </p:spTree>
    <p:extLst>
      <p:ext uri="{BB962C8B-B14F-4D97-AF65-F5344CB8AC3E}">
        <p14:creationId xmlns:p14="http://schemas.microsoft.com/office/powerpoint/2010/main" val="3662074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eorgia" panose="02040502050405020303" pitchFamily="18" charset="0"/>
              </a:rPr>
              <a:t>MongoDB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690" y="1690688"/>
            <a:ext cx="3729990" cy="4351338"/>
          </a:xfrm>
        </p:spPr>
        <p:txBody>
          <a:bodyPr>
            <a:normAutofit fontScale="92500"/>
          </a:bodyPr>
          <a:lstStyle/>
          <a:p>
            <a:r>
              <a:rPr lang="en-US" dirty="0" smtClean="0">
                <a:latin typeface="Georgia" panose="02040502050405020303" pitchFamily="18" charset="0"/>
              </a:rPr>
              <a:t>MongoDB is a NoSQL document-based database management system which data model includes:</a:t>
            </a:r>
          </a:p>
          <a:p>
            <a:endParaRPr lang="en-US" dirty="0" smtClean="0">
              <a:latin typeface="Georgia" panose="02040502050405020303" pitchFamily="18" charset="0"/>
            </a:endParaRPr>
          </a:p>
          <a:p>
            <a:r>
              <a:rPr lang="en-US" dirty="0" smtClean="0">
                <a:latin typeface="Georgia" panose="02040502050405020303" pitchFamily="18" charset="0"/>
              </a:rPr>
              <a:t>Collections</a:t>
            </a:r>
          </a:p>
          <a:p>
            <a:r>
              <a:rPr lang="en-US" dirty="0" smtClean="0">
                <a:latin typeface="Georgia" panose="02040502050405020303" pitchFamily="18" charset="0"/>
              </a:rPr>
              <a:t>Documents</a:t>
            </a:r>
          </a:p>
          <a:p>
            <a:r>
              <a:rPr lang="en-US" dirty="0" smtClean="0">
                <a:latin typeface="Georgia" panose="02040502050405020303" pitchFamily="18" charset="0"/>
              </a:rPr>
              <a:t>Fields</a:t>
            </a:r>
          </a:p>
          <a:p>
            <a:r>
              <a:rPr lang="en-US" dirty="0" smtClean="0">
                <a:latin typeface="Georgia" panose="02040502050405020303" pitchFamily="18" charset="0"/>
              </a:rPr>
              <a:t>References</a:t>
            </a:r>
            <a:endParaRPr lang="en-US" dirty="0">
              <a:latin typeface="Georgia" panose="020405020504050203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0" y="2203133"/>
            <a:ext cx="7334250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199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542</Words>
  <Application>Microsoft Office PowerPoint</Application>
  <PresentationFormat>Widescreen</PresentationFormat>
  <Paragraphs>63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Georgia</vt:lpstr>
      <vt:lpstr>Office Theme</vt:lpstr>
      <vt:lpstr>CS5551 Advanced Software Engineering</vt:lpstr>
      <vt:lpstr>NextGen Enterprise Applications</vt:lpstr>
      <vt:lpstr>NextGen Enterprise Applications</vt:lpstr>
      <vt:lpstr>E-commerce Application  using MVC  with Angular and Node.js</vt:lpstr>
      <vt:lpstr>“JavaScript everywhere” </vt:lpstr>
      <vt:lpstr>MEAN Architectural Patterns</vt:lpstr>
      <vt:lpstr>REST API creates a stateless interface to your database</vt:lpstr>
      <vt:lpstr>MEAN main technologies</vt:lpstr>
      <vt:lpstr>MongoDB</vt:lpstr>
      <vt:lpstr>MEAN Framework: Pattern</vt:lpstr>
      <vt:lpstr>MEAN Framework: Pattern</vt:lpstr>
      <vt:lpstr>MEAN Framework: Pattern</vt:lpstr>
      <vt:lpstr>MEAN Framework: Pattern</vt:lpstr>
      <vt:lpstr>MEAN Framework: Pattern</vt:lpstr>
    </vt:vector>
  </TitlesOfParts>
  <Company>UMKC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Lee, Yugyung</dc:creator>
  <cp:lastModifiedBy>Lee, Yugyung</cp:lastModifiedBy>
  <cp:revision>17</cp:revision>
  <dcterms:created xsi:type="dcterms:W3CDTF">2016-10-18T02:08:34Z</dcterms:created>
  <dcterms:modified xsi:type="dcterms:W3CDTF">2016-10-18T05:31:12Z</dcterms:modified>
</cp:coreProperties>
</file>