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81" r:id="rId4"/>
    <p:sldId id="259" r:id="rId5"/>
    <p:sldId id="273" r:id="rId6"/>
    <p:sldId id="260" r:id="rId7"/>
    <p:sldId id="280" r:id="rId8"/>
    <p:sldId id="287" r:id="rId9"/>
    <p:sldId id="285" r:id="rId10"/>
    <p:sldId id="286" r:id="rId11"/>
    <p:sldId id="274" r:id="rId12"/>
    <p:sldId id="275" r:id="rId13"/>
    <p:sldId id="277" r:id="rId14"/>
    <p:sldId id="282" r:id="rId15"/>
    <p:sldId id="261" r:id="rId16"/>
    <p:sldId id="278" r:id="rId17"/>
    <p:sldId id="279" r:id="rId18"/>
    <p:sldId id="262" r:id="rId19"/>
    <p:sldId id="263" r:id="rId20"/>
    <p:sldId id="284" r:id="rId21"/>
    <p:sldId id="283" r:id="rId22"/>
    <p:sldId id="264" r:id="rId23"/>
    <p:sldId id="265" r:id="rId24"/>
    <p:sldId id="267" r:id="rId25"/>
    <p:sldId id="268" r:id="rId26"/>
    <p:sldId id="269" r:id="rId27"/>
    <p:sldId id="271"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85"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5" tIns="45718" rIns="91435" bIns="45718"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35" tIns="45718" rIns="91435" bIns="45718" rtlCol="0"/>
          <a:lstStyle>
            <a:lvl1pPr algn="r">
              <a:defRPr sz="1200"/>
            </a:lvl1pPr>
          </a:lstStyle>
          <a:p>
            <a:fld id="{67371A06-CD76-44EB-9D6B-8AE3D46DADA7}" type="datetimeFigureOut">
              <a:rPr lang="en-US" smtClean="0"/>
              <a:t>4/5/2016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35" tIns="45718" rIns="91435" bIns="45718"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5" tIns="45718" rIns="91435" bIns="4571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4"/>
            <a:ext cx="2971800" cy="458787"/>
          </a:xfrm>
          <a:prstGeom prst="rect">
            <a:avLst/>
          </a:prstGeom>
        </p:spPr>
        <p:txBody>
          <a:bodyPr vert="horz" lIns="91435" tIns="45718" rIns="91435" bIns="45718"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5" tIns="45718" rIns="91435" bIns="45718" rtlCol="0" anchor="b"/>
          <a:lstStyle>
            <a:lvl1pPr algn="r">
              <a:defRPr sz="1200"/>
            </a:lvl1pPr>
          </a:lstStyle>
          <a:p>
            <a:fld id="{F65BFDE2-09C2-4685-A081-9DC969B8B53A}" type="slidenum">
              <a:rPr lang="en-US" smtClean="0"/>
              <a:t>‹#›</a:t>
            </a:fld>
            <a:endParaRPr lang="en-US"/>
          </a:p>
        </p:txBody>
      </p:sp>
    </p:spTree>
    <p:extLst>
      <p:ext uri="{BB962C8B-B14F-4D97-AF65-F5344CB8AC3E}">
        <p14:creationId xmlns:p14="http://schemas.microsoft.com/office/powerpoint/2010/main" val="820565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lstStyle/>
          <a:p>
            <a:pPr marL="228587" indent="-228587">
              <a:buFontTx/>
              <a:buAutoNum type="arabicPeriod"/>
              <a:defRPr/>
            </a:pPr>
            <a:r>
              <a:rPr lang="en-US" dirty="0" smtClean="0"/>
              <a:t>Brian’s theory of relativity is the equation that the Cloud is equal to the Internet.</a:t>
            </a:r>
          </a:p>
          <a:p>
            <a:pPr marL="228587" indent="-228587">
              <a:buFontTx/>
              <a:buAutoNum type="arabicPeriod"/>
              <a:defRPr/>
            </a:pPr>
            <a:r>
              <a:rPr lang="en-US" dirty="0" smtClean="0"/>
              <a:t>The definition really encompasses what cloud computing means for all cloud service models.</a:t>
            </a:r>
          </a:p>
          <a:p>
            <a:pPr marL="228587" indent="-228587">
              <a:buFontTx/>
              <a:buAutoNum type="arabicPeriod"/>
              <a:defRPr/>
            </a:pPr>
            <a:r>
              <a:rPr lang="en-US" dirty="0" smtClean="0"/>
              <a:t>The purest in us would want all these to apply, but the most general interpretation is that if it is on the other side of the firewall, it is in the cloud.</a:t>
            </a:r>
          </a:p>
          <a:p>
            <a:pPr marL="228587" indent="-228587">
              <a:buFontTx/>
              <a:buAutoNum type="arabicPeriod"/>
              <a:defRPr/>
            </a:pPr>
            <a:endParaRPr lang="en-US" dirty="0" smtClean="0"/>
          </a:p>
          <a:p>
            <a:pPr>
              <a:defRPr/>
            </a:pPr>
            <a:endParaRPr lang="en-US" dirty="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Georgia" panose="02040502050405020303" pitchFamily="18" charset="0"/>
              </a:defRPr>
            </a:lvl1pPr>
            <a:lvl2pPr marL="742909" indent="-285734">
              <a:defRPr>
                <a:solidFill>
                  <a:schemeClr val="tx1"/>
                </a:solidFill>
                <a:latin typeface="Georgia" panose="02040502050405020303" pitchFamily="18" charset="0"/>
              </a:defRPr>
            </a:lvl2pPr>
            <a:lvl3pPr marL="1142937" indent="-228587">
              <a:defRPr>
                <a:solidFill>
                  <a:schemeClr val="tx1"/>
                </a:solidFill>
                <a:latin typeface="Georgia" panose="02040502050405020303" pitchFamily="18" charset="0"/>
              </a:defRPr>
            </a:lvl3pPr>
            <a:lvl4pPr marL="1600112" indent="-228587">
              <a:defRPr>
                <a:solidFill>
                  <a:schemeClr val="tx1"/>
                </a:solidFill>
                <a:latin typeface="Georgia" panose="02040502050405020303" pitchFamily="18" charset="0"/>
              </a:defRPr>
            </a:lvl4pPr>
            <a:lvl5pPr marL="2057287" indent="-228587">
              <a:defRPr>
                <a:solidFill>
                  <a:schemeClr val="tx1"/>
                </a:solidFill>
                <a:latin typeface="Georgia" panose="02040502050405020303" pitchFamily="18" charset="0"/>
              </a:defRPr>
            </a:lvl5pPr>
            <a:lvl6pPr marL="2514461" indent="-228587" fontAlgn="base">
              <a:spcBef>
                <a:spcPct val="0"/>
              </a:spcBef>
              <a:spcAft>
                <a:spcPct val="0"/>
              </a:spcAft>
              <a:defRPr>
                <a:solidFill>
                  <a:schemeClr val="tx1"/>
                </a:solidFill>
                <a:latin typeface="Georgia" panose="02040502050405020303" pitchFamily="18" charset="0"/>
              </a:defRPr>
            </a:lvl6pPr>
            <a:lvl7pPr marL="2971635" indent="-228587" fontAlgn="base">
              <a:spcBef>
                <a:spcPct val="0"/>
              </a:spcBef>
              <a:spcAft>
                <a:spcPct val="0"/>
              </a:spcAft>
              <a:defRPr>
                <a:solidFill>
                  <a:schemeClr val="tx1"/>
                </a:solidFill>
                <a:latin typeface="Georgia" panose="02040502050405020303" pitchFamily="18" charset="0"/>
              </a:defRPr>
            </a:lvl7pPr>
            <a:lvl8pPr marL="3428810" indent="-228587" fontAlgn="base">
              <a:spcBef>
                <a:spcPct val="0"/>
              </a:spcBef>
              <a:spcAft>
                <a:spcPct val="0"/>
              </a:spcAft>
              <a:defRPr>
                <a:solidFill>
                  <a:schemeClr val="tx1"/>
                </a:solidFill>
                <a:latin typeface="Georgia" panose="02040502050405020303" pitchFamily="18" charset="0"/>
              </a:defRPr>
            </a:lvl8pPr>
            <a:lvl9pPr marL="3885985" indent="-228587" fontAlgn="base">
              <a:spcBef>
                <a:spcPct val="0"/>
              </a:spcBef>
              <a:spcAft>
                <a:spcPct val="0"/>
              </a:spcAft>
              <a:defRPr>
                <a:solidFill>
                  <a:schemeClr val="tx1"/>
                </a:solidFill>
                <a:latin typeface="Georgia" panose="02040502050405020303" pitchFamily="18" charset="0"/>
              </a:defRPr>
            </a:lvl9pPr>
          </a:lstStyle>
          <a:p>
            <a:fld id="{B1C0FDCB-D7BA-4B8E-9CFC-D711C2E7262E}"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3698389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smtClean="0"/>
              <a:t>Security</a:t>
            </a:r>
            <a:r>
              <a:rPr lang="en-US" altLang="en-US" smtClean="0"/>
              <a:t>:  This is the #1 concern.  Companies like Google and Amazon have already addressed this through architecture design.</a:t>
            </a:r>
          </a:p>
          <a:p>
            <a:pPr>
              <a:spcBef>
                <a:spcPct val="0"/>
              </a:spcBef>
            </a:pPr>
            <a:r>
              <a:rPr lang="en-US" altLang="en-US" b="1" smtClean="0"/>
              <a:t>Availability</a:t>
            </a:r>
            <a:r>
              <a:rPr lang="en-US" altLang="en-US" smtClean="0"/>
              <a:t>: Vendors may suggest dedicated line to cloud service.</a:t>
            </a:r>
          </a:p>
          <a:p>
            <a:pPr>
              <a:spcBef>
                <a:spcPct val="0"/>
              </a:spcBef>
            </a:pPr>
            <a:r>
              <a:rPr lang="en-US" altLang="en-US" b="1" smtClean="0"/>
              <a:t>Compliance</a:t>
            </a:r>
            <a:r>
              <a:rPr lang="en-US" altLang="en-US" smtClean="0"/>
              <a:t>:  Do you have the need for SAS 70 or PCI compliance?</a:t>
            </a:r>
          </a:p>
          <a:p>
            <a:pPr>
              <a:spcBef>
                <a:spcPct val="0"/>
              </a:spcBef>
            </a:pPr>
            <a:r>
              <a:rPr lang="en-US" altLang="en-US" b="1" smtClean="0"/>
              <a:t>Price</a:t>
            </a:r>
            <a:r>
              <a:rPr lang="en-US" altLang="en-US" smtClean="0"/>
              <a:t>: Is there a cost per hour or a monthly fee and how will it impact the SLA?</a:t>
            </a:r>
          </a:p>
          <a:p>
            <a:pPr>
              <a:spcBef>
                <a:spcPct val="0"/>
              </a:spcBef>
            </a:pPr>
            <a:r>
              <a:rPr lang="en-US" altLang="en-US" b="1" smtClean="0"/>
              <a:t>Training</a:t>
            </a:r>
            <a:r>
              <a:rPr lang="en-US" altLang="en-US" smtClean="0"/>
              <a:t>: What will IT have to learn in order to support the environment?</a:t>
            </a:r>
          </a:p>
          <a:p>
            <a:pPr>
              <a:spcBef>
                <a:spcPct val="0"/>
              </a:spcBef>
            </a:pPr>
            <a:r>
              <a:rPr lang="en-US" altLang="en-US" b="1" smtClean="0"/>
              <a:t>User Experience</a:t>
            </a:r>
            <a:r>
              <a:rPr lang="en-US" altLang="en-US" smtClean="0"/>
              <a:t>:  Is there a new UI for the users to learn and what is the speed/response?</a:t>
            </a:r>
          </a:p>
          <a:p>
            <a:pPr>
              <a:spcBef>
                <a:spcPct val="0"/>
              </a:spcBef>
            </a:pPr>
            <a:r>
              <a:rPr lang="en-US" altLang="en-US" b="1" smtClean="0"/>
              <a:t>Data Ownership</a:t>
            </a:r>
            <a:r>
              <a:rPr lang="en-US" altLang="en-US" smtClean="0"/>
              <a:t>:  Who owns the data (during and after the contract)?</a:t>
            </a: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Georgia" panose="02040502050405020303" pitchFamily="18" charset="0"/>
              </a:defRPr>
            </a:lvl1pPr>
            <a:lvl2pPr marL="742909" indent="-285734">
              <a:defRPr>
                <a:solidFill>
                  <a:schemeClr val="tx1"/>
                </a:solidFill>
                <a:latin typeface="Georgia" panose="02040502050405020303" pitchFamily="18" charset="0"/>
              </a:defRPr>
            </a:lvl2pPr>
            <a:lvl3pPr marL="1142937" indent="-228587">
              <a:defRPr>
                <a:solidFill>
                  <a:schemeClr val="tx1"/>
                </a:solidFill>
                <a:latin typeface="Georgia" panose="02040502050405020303" pitchFamily="18" charset="0"/>
              </a:defRPr>
            </a:lvl3pPr>
            <a:lvl4pPr marL="1600112" indent="-228587">
              <a:defRPr>
                <a:solidFill>
                  <a:schemeClr val="tx1"/>
                </a:solidFill>
                <a:latin typeface="Georgia" panose="02040502050405020303" pitchFamily="18" charset="0"/>
              </a:defRPr>
            </a:lvl4pPr>
            <a:lvl5pPr marL="2057287" indent="-228587">
              <a:defRPr>
                <a:solidFill>
                  <a:schemeClr val="tx1"/>
                </a:solidFill>
                <a:latin typeface="Georgia" panose="02040502050405020303" pitchFamily="18" charset="0"/>
              </a:defRPr>
            </a:lvl5pPr>
            <a:lvl6pPr marL="2514461" indent="-228587" fontAlgn="base">
              <a:spcBef>
                <a:spcPct val="0"/>
              </a:spcBef>
              <a:spcAft>
                <a:spcPct val="0"/>
              </a:spcAft>
              <a:defRPr>
                <a:solidFill>
                  <a:schemeClr val="tx1"/>
                </a:solidFill>
                <a:latin typeface="Georgia" panose="02040502050405020303" pitchFamily="18" charset="0"/>
              </a:defRPr>
            </a:lvl6pPr>
            <a:lvl7pPr marL="2971635" indent="-228587" fontAlgn="base">
              <a:spcBef>
                <a:spcPct val="0"/>
              </a:spcBef>
              <a:spcAft>
                <a:spcPct val="0"/>
              </a:spcAft>
              <a:defRPr>
                <a:solidFill>
                  <a:schemeClr val="tx1"/>
                </a:solidFill>
                <a:latin typeface="Georgia" panose="02040502050405020303" pitchFamily="18" charset="0"/>
              </a:defRPr>
            </a:lvl7pPr>
            <a:lvl8pPr marL="3428810" indent="-228587" fontAlgn="base">
              <a:spcBef>
                <a:spcPct val="0"/>
              </a:spcBef>
              <a:spcAft>
                <a:spcPct val="0"/>
              </a:spcAft>
              <a:defRPr>
                <a:solidFill>
                  <a:schemeClr val="tx1"/>
                </a:solidFill>
                <a:latin typeface="Georgia" panose="02040502050405020303" pitchFamily="18" charset="0"/>
              </a:defRPr>
            </a:lvl8pPr>
            <a:lvl9pPr marL="3885985" indent="-228587" fontAlgn="base">
              <a:spcBef>
                <a:spcPct val="0"/>
              </a:spcBef>
              <a:spcAft>
                <a:spcPct val="0"/>
              </a:spcAft>
              <a:defRPr>
                <a:solidFill>
                  <a:schemeClr val="tx1"/>
                </a:solidFill>
                <a:latin typeface="Georgia" panose="02040502050405020303" pitchFamily="18" charset="0"/>
              </a:defRPr>
            </a:lvl9pPr>
          </a:lstStyle>
          <a:p>
            <a:fld id="{0F7B505E-B8CB-4A7E-ACA2-3B3E0C6CD336}" type="slidenum">
              <a:rPr lang="en-US" altLang="en-US">
                <a:latin typeface="Calibri" panose="020F0502020204030204" pitchFamily="34" charset="0"/>
              </a:rPr>
              <a:pPr/>
              <a:t>18</a:t>
            </a:fld>
            <a:endParaRPr lang="en-US" altLang="en-US">
              <a:latin typeface="Calibri" panose="020F0502020204030204" pitchFamily="34" charset="0"/>
            </a:endParaRPr>
          </a:p>
        </p:txBody>
      </p:sp>
    </p:spTree>
    <p:extLst>
      <p:ext uri="{BB962C8B-B14F-4D97-AF65-F5344CB8AC3E}">
        <p14:creationId xmlns:p14="http://schemas.microsoft.com/office/powerpoint/2010/main" val="4052670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228587" indent="-228587">
              <a:spcBef>
                <a:spcPct val="0"/>
              </a:spcBef>
            </a:pPr>
            <a:r>
              <a:rPr lang="en-US" altLang="en-US" smtClean="0"/>
              <a:t>InfoWorld Article: Cloud Computing Deep Dive, September 2009</a:t>
            </a:r>
          </a:p>
          <a:p>
            <a:pPr marL="228587" indent="-228587">
              <a:spcBef>
                <a:spcPct val="0"/>
              </a:spcBef>
            </a:pPr>
            <a:endParaRPr lang="en-US" altLang="en-US" smtClean="0"/>
          </a:p>
          <a:p>
            <a:pPr marL="228587" indent="-228587">
              <a:spcBef>
                <a:spcPct val="0"/>
              </a:spcBef>
              <a:buFontTx/>
              <a:buAutoNum type="arabicPeriod"/>
            </a:pPr>
            <a:r>
              <a:rPr lang="en-US" altLang="en-US" smtClean="0"/>
              <a:t>This remark refers to the fact that SaaS, IaaS and PaaS are distinct categories, which means it depends on what you are trying to do.</a:t>
            </a:r>
          </a:p>
          <a:p>
            <a:pPr marL="228587" indent="-228587">
              <a:spcBef>
                <a:spcPct val="0"/>
              </a:spcBef>
              <a:buFontTx/>
              <a:buAutoNum type="arabicPeriod"/>
            </a:pPr>
            <a:r>
              <a:rPr lang="en-US" altLang="en-US" smtClean="0"/>
              <a:t>Many other things need to be considered: security, standards, integration.  The uses have to be strongly considered: proof of concept or production.</a:t>
            </a:r>
          </a:p>
          <a:p>
            <a:pPr marL="228587" indent="-228587">
              <a:spcBef>
                <a:spcPct val="0"/>
              </a:spcBef>
              <a:buFontTx/>
              <a:buAutoNum type="arabicPeriod"/>
            </a:pPr>
            <a:r>
              <a:rPr lang="en-US" altLang="en-US" smtClean="0"/>
              <a:t>The one comment here is that it may reduce some workload surrounding servers, but there is usually tradeoff in monitoring performance – workload shifts.</a:t>
            </a:r>
          </a:p>
          <a:p>
            <a:pPr marL="228587" indent="-228587">
              <a:spcBef>
                <a:spcPct val="0"/>
              </a:spcBef>
              <a:buFontTx/>
              <a:buAutoNum type="arabicPeriod"/>
            </a:pPr>
            <a:r>
              <a:rPr lang="en-US" altLang="en-US" smtClean="0"/>
              <a:t>The consideration has to be given to what type of application or workload is being offloaded into the cloud:  Is it a multitier application that needs to be reengineered?</a:t>
            </a:r>
          </a:p>
          <a:p>
            <a:pPr marL="228587" indent="-228587">
              <a:spcBef>
                <a:spcPct val="0"/>
              </a:spcBef>
              <a:buFontTx/>
              <a:buAutoNum type="arabicPeriod"/>
            </a:pPr>
            <a:r>
              <a:rPr lang="en-US" altLang="en-US" smtClean="0"/>
              <a:t>Consideration has to be given to what is being moved to the cloud: Is there a licensing fee if you move another vendor’s software to the cloud?</a:t>
            </a:r>
          </a:p>
          <a:p>
            <a:pPr marL="228587" indent="-228587">
              <a:spcBef>
                <a:spcPct val="0"/>
              </a:spcBef>
              <a:buFontTx/>
              <a:buAutoNum type="arabicPeriod"/>
            </a:pPr>
            <a:r>
              <a:rPr lang="en-US" altLang="en-US" smtClean="0"/>
              <a:t>It doesn’t matter how secure the vendor network and servers are if your application is not architected correctly.</a:t>
            </a:r>
          </a:p>
          <a:p>
            <a:pPr marL="228587" indent="-228587">
              <a:spcBef>
                <a:spcPct val="0"/>
              </a:spcBef>
              <a:buFontTx/>
              <a:buAutoNum type="arabicPeriod"/>
            </a:pPr>
            <a:endParaRPr lang="en-US" altLang="en-US" smtClean="0"/>
          </a:p>
          <a:p>
            <a:pPr marL="228587" indent="-228587">
              <a:spcBef>
                <a:spcPct val="0"/>
              </a:spcBef>
              <a:buFontTx/>
              <a:buAutoNum type="arabicPeriod"/>
            </a:pPr>
            <a:endParaRPr lang="en-US"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Georgia" panose="02040502050405020303" pitchFamily="18" charset="0"/>
              </a:defRPr>
            </a:lvl1pPr>
            <a:lvl2pPr marL="742909" indent="-285734">
              <a:defRPr>
                <a:solidFill>
                  <a:schemeClr val="tx1"/>
                </a:solidFill>
                <a:latin typeface="Georgia" panose="02040502050405020303" pitchFamily="18" charset="0"/>
              </a:defRPr>
            </a:lvl2pPr>
            <a:lvl3pPr marL="1142937" indent="-228587">
              <a:defRPr>
                <a:solidFill>
                  <a:schemeClr val="tx1"/>
                </a:solidFill>
                <a:latin typeface="Georgia" panose="02040502050405020303" pitchFamily="18" charset="0"/>
              </a:defRPr>
            </a:lvl3pPr>
            <a:lvl4pPr marL="1600112" indent="-228587">
              <a:defRPr>
                <a:solidFill>
                  <a:schemeClr val="tx1"/>
                </a:solidFill>
                <a:latin typeface="Georgia" panose="02040502050405020303" pitchFamily="18" charset="0"/>
              </a:defRPr>
            </a:lvl4pPr>
            <a:lvl5pPr marL="2057287" indent="-228587">
              <a:defRPr>
                <a:solidFill>
                  <a:schemeClr val="tx1"/>
                </a:solidFill>
                <a:latin typeface="Georgia" panose="02040502050405020303" pitchFamily="18" charset="0"/>
              </a:defRPr>
            </a:lvl5pPr>
            <a:lvl6pPr marL="2514461" indent="-228587" fontAlgn="base">
              <a:spcBef>
                <a:spcPct val="0"/>
              </a:spcBef>
              <a:spcAft>
                <a:spcPct val="0"/>
              </a:spcAft>
              <a:defRPr>
                <a:solidFill>
                  <a:schemeClr val="tx1"/>
                </a:solidFill>
                <a:latin typeface="Georgia" panose="02040502050405020303" pitchFamily="18" charset="0"/>
              </a:defRPr>
            </a:lvl6pPr>
            <a:lvl7pPr marL="2971635" indent="-228587" fontAlgn="base">
              <a:spcBef>
                <a:spcPct val="0"/>
              </a:spcBef>
              <a:spcAft>
                <a:spcPct val="0"/>
              </a:spcAft>
              <a:defRPr>
                <a:solidFill>
                  <a:schemeClr val="tx1"/>
                </a:solidFill>
                <a:latin typeface="Georgia" panose="02040502050405020303" pitchFamily="18" charset="0"/>
              </a:defRPr>
            </a:lvl7pPr>
            <a:lvl8pPr marL="3428810" indent="-228587" fontAlgn="base">
              <a:spcBef>
                <a:spcPct val="0"/>
              </a:spcBef>
              <a:spcAft>
                <a:spcPct val="0"/>
              </a:spcAft>
              <a:defRPr>
                <a:solidFill>
                  <a:schemeClr val="tx1"/>
                </a:solidFill>
                <a:latin typeface="Georgia" panose="02040502050405020303" pitchFamily="18" charset="0"/>
              </a:defRPr>
            </a:lvl8pPr>
            <a:lvl9pPr marL="3885985" indent="-228587" fontAlgn="base">
              <a:spcBef>
                <a:spcPct val="0"/>
              </a:spcBef>
              <a:spcAft>
                <a:spcPct val="0"/>
              </a:spcAft>
              <a:defRPr>
                <a:solidFill>
                  <a:schemeClr val="tx1"/>
                </a:solidFill>
                <a:latin typeface="Georgia" panose="02040502050405020303" pitchFamily="18" charset="0"/>
              </a:defRPr>
            </a:lvl9pPr>
          </a:lstStyle>
          <a:p>
            <a:fld id="{34AE9C46-E9BD-4F41-941D-059876538686}" type="slidenum">
              <a:rPr lang="en-US" altLang="en-US">
                <a:latin typeface="Calibri" panose="020F0502020204030204" pitchFamily="34" charset="0"/>
              </a:rPr>
              <a:pPr/>
              <a:t>19</a:t>
            </a:fld>
            <a:endParaRPr lang="en-US" altLang="en-US">
              <a:latin typeface="Calibri" panose="020F0502020204030204" pitchFamily="34" charset="0"/>
            </a:endParaRPr>
          </a:p>
        </p:txBody>
      </p:sp>
    </p:spTree>
    <p:extLst>
      <p:ext uri="{BB962C8B-B14F-4D97-AF65-F5344CB8AC3E}">
        <p14:creationId xmlns:p14="http://schemas.microsoft.com/office/powerpoint/2010/main" val="3644978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http://www.salesforce.com/saas/</a:t>
            </a:r>
          </a:p>
          <a:p>
            <a:pPr>
              <a:spcBef>
                <a:spcPct val="0"/>
              </a:spcBef>
            </a:pPr>
            <a:endParaRPr lang="en-US" altLang="en-US" smtClean="0"/>
          </a:p>
          <a:p>
            <a:pPr>
              <a:spcBef>
                <a:spcPct val="0"/>
              </a:spcBef>
            </a:pPr>
            <a:r>
              <a:rPr lang="en-US" altLang="en-US" b="1" smtClean="0"/>
              <a:t>The payoff</a:t>
            </a:r>
            <a:r>
              <a:rPr lang="en-US" altLang="en-US" smtClean="0"/>
              <a:t>:</a:t>
            </a:r>
          </a:p>
          <a:p>
            <a:pPr>
              <a:spcBef>
                <a:spcPct val="0"/>
              </a:spcBef>
            </a:pPr>
            <a:r>
              <a:rPr lang="en-US" altLang="en-US" smtClean="0"/>
              <a:t>SaaS customers have no hardware or software to buy, install, maintain, or update. Access to applications is easy: You just need an Internet connection.</a:t>
            </a:r>
          </a:p>
          <a:p>
            <a:pPr>
              <a:spcBef>
                <a:spcPct val="0"/>
              </a:spcBef>
            </a:pPr>
            <a:endParaRPr lang="en-US" altLang="en-US" smtClean="0"/>
          </a:p>
          <a:p>
            <a:pPr>
              <a:spcBef>
                <a:spcPct val="0"/>
              </a:spcBef>
            </a:pPr>
            <a:r>
              <a:rPr lang="en-US" altLang="en-US" b="1" smtClean="0"/>
              <a:t>SaaS Characteristics</a:t>
            </a:r>
            <a:r>
              <a:rPr lang="en-US" altLang="en-US" smtClean="0"/>
              <a:t>:</a:t>
            </a:r>
          </a:p>
          <a:p>
            <a:pPr>
              <a:spcBef>
                <a:spcPct val="0"/>
              </a:spcBef>
            </a:pPr>
            <a:r>
              <a:rPr lang="en-US" altLang="en-US" smtClean="0"/>
              <a:t>A good way to understand the SaaS model is by thinking of a bank, which protects the privacy of each customer while providing service that is reliable and secure—on a massive scale. A bank’s customers all use the same financial systems and technology without worrying about anyone accessing their personal information without authorization.</a:t>
            </a:r>
          </a:p>
          <a:p>
            <a:pPr>
              <a:spcBef>
                <a:spcPct val="0"/>
              </a:spcBef>
            </a:pPr>
            <a:endParaRPr lang="en-US" altLang="en-US" smtClean="0"/>
          </a:p>
          <a:p>
            <a:pPr>
              <a:spcBef>
                <a:spcPct val="0"/>
              </a:spcBef>
            </a:pPr>
            <a:r>
              <a:rPr lang="en-US" altLang="en-US" smtClean="0"/>
              <a:t>A “bank” meets the key characteristics of the SaaS model:</a:t>
            </a:r>
          </a:p>
          <a:p>
            <a:pPr>
              <a:spcBef>
                <a:spcPct val="0"/>
              </a:spcBef>
            </a:pPr>
            <a:endParaRPr lang="en-US" altLang="en-US" smtClean="0"/>
          </a:p>
          <a:p>
            <a:pPr>
              <a:spcBef>
                <a:spcPct val="0"/>
              </a:spcBef>
            </a:pPr>
            <a:r>
              <a:rPr lang="en-US" altLang="en-US" b="1" smtClean="0"/>
              <a:t>Multitenant Architecture</a:t>
            </a:r>
          </a:p>
          <a:p>
            <a:pPr>
              <a:spcBef>
                <a:spcPct val="0"/>
              </a:spcBef>
            </a:pPr>
            <a:r>
              <a:rPr lang="en-US" altLang="en-US" smtClean="0"/>
              <a:t>A multitenant architecture, in which all users and applications share a single, common infrastructure and code base that is centrally maintained. Because SaaS vendor clients are all on the same infrastructure and code base, vendors can innovate more quickly and save the valuable development time previously spent on maintaining numerous versions of outdated code.</a:t>
            </a:r>
          </a:p>
          <a:p>
            <a:pPr>
              <a:spcBef>
                <a:spcPct val="0"/>
              </a:spcBef>
            </a:pPr>
            <a:r>
              <a:rPr lang="en-US" altLang="en-US" smtClean="0"/>
              <a:t> </a:t>
            </a:r>
          </a:p>
          <a:p>
            <a:pPr>
              <a:spcBef>
                <a:spcPct val="0"/>
              </a:spcBef>
            </a:pPr>
            <a:r>
              <a:rPr lang="en-US" altLang="en-US" b="1" smtClean="0"/>
              <a:t>Easy Customization</a:t>
            </a:r>
          </a:p>
          <a:p>
            <a:pPr>
              <a:spcBef>
                <a:spcPct val="0"/>
              </a:spcBef>
            </a:pPr>
            <a:r>
              <a:rPr lang="en-US" altLang="en-US" smtClean="0"/>
              <a:t>The ability for each user to easily customize applications to fit their business processes without affecting the common infrastructure. Because of the way SaaS is architected, these customizations are unique to each company or user and are always preserved through upgrades. That means SaaS providers can make upgrades more often, with less customer risk and much lower adoption cost.</a:t>
            </a:r>
          </a:p>
          <a:p>
            <a:pPr>
              <a:spcBef>
                <a:spcPct val="0"/>
              </a:spcBef>
            </a:pPr>
            <a:r>
              <a:rPr lang="en-US" altLang="en-US" smtClean="0"/>
              <a:t> </a:t>
            </a:r>
          </a:p>
          <a:p>
            <a:pPr>
              <a:spcBef>
                <a:spcPct val="0"/>
              </a:spcBef>
            </a:pPr>
            <a:r>
              <a:rPr lang="en-US" altLang="en-US" b="1" smtClean="0"/>
              <a:t>Better Access</a:t>
            </a:r>
          </a:p>
          <a:p>
            <a:pPr>
              <a:spcBef>
                <a:spcPct val="0"/>
              </a:spcBef>
            </a:pPr>
            <a:r>
              <a:rPr lang="en-US" altLang="en-US" smtClean="0"/>
              <a:t>Improved access to data from any networked device while making it easier to manage privileges, monitor data use, and ensure everyone sees the same information at the same time.</a:t>
            </a:r>
          </a:p>
          <a:p>
            <a:pPr>
              <a:spcBef>
                <a:spcPct val="0"/>
              </a:spcBef>
            </a:pPr>
            <a:endParaRPr lang="en-US" altLang="en-US" smtClean="0"/>
          </a:p>
          <a:p>
            <a:pPr>
              <a:spcBef>
                <a:spcPct val="0"/>
              </a:spcBef>
            </a:pPr>
            <a:r>
              <a:rPr lang="en-US" altLang="en-US" smtClean="0"/>
              <a:t>http://caas.tmcnet.com/topics/web-2/articles/53706-revx-intros-saas-integration-platform.htm</a:t>
            </a:r>
          </a:p>
          <a:p>
            <a:pPr>
              <a:spcBef>
                <a:spcPct val="0"/>
              </a:spcBef>
            </a:pPr>
            <a:endParaRPr lang="en-US" altLang="en-US" smtClean="0"/>
          </a:p>
          <a:p>
            <a:pPr>
              <a:spcBef>
                <a:spcPct val="0"/>
              </a:spcBef>
            </a:pPr>
            <a:r>
              <a:rPr lang="en-US" altLang="en-US" b="1" smtClean="0"/>
              <a:t>SIP</a:t>
            </a:r>
            <a:r>
              <a:rPr lang="en-US" altLang="en-US" smtClean="0"/>
              <a:t>: This is a messaging-based gateway and serves as a local “integrating hub” which connects on and off premise SaaS and Cloud-based services (means a way to integrate SaaS solutions in a federated model).</a:t>
            </a:r>
          </a:p>
          <a:p>
            <a:pPr>
              <a:spcBef>
                <a:spcPct val="0"/>
              </a:spcBef>
            </a:pP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Georgia" panose="02040502050405020303" pitchFamily="18" charset="0"/>
              </a:defRPr>
            </a:lvl1pPr>
            <a:lvl2pPr marL="742909" indent="-285734">
              <a:defRPr>
                <a:solidFill>
                  <a:schemeClr val="tx1"/>
                </a:solidFill>
                <a:latin typeface="Georgia" panose="02040502050405020303" pitchFamily="18" charset="0"/>
              </a:defRPr>
            </a:lvl2pPr>
            <a:lvl3pPr marL="1142937" indent="-228587">
              <a:defRPr>
                <a:solidFill>
                  <a:schemeClr val="tx1"/>
                </a:solidFill>
                <a:latin typeface="Georgia" panose="02040502050405020303" pitchFamily="18" charset="0"/>
              </a:defRPr>
            </a:lvl3pPr>
            <a:lvl4pPr marL="1600112" indent="-228587">
              <a:defRPr>
                <a:solidFill>
                  <a:schemeClr val="tx1"/>
                </a:solidFill>
                <a:latin typeface="Georgia" panose="02040502050405020303" pitchFamily="18" charset="0"/>
              </a:defRPr>
            </a:lvl4pPr>
            <a:lvl5pPr marL="2057287" indent="-228587">
              <a:defRPr>
                <a:solidFill>
                  <a:schemeClr val="tx1"/>
                </a:solidFill>
                <a:latin typeface="Georgia" panose="02040502050405020303" pitchFamily="18" charset="0"/>
              </a:defRPr>
            </a:lvl5pPr>
            <a:lvl6pPr marL="2514461" indent="-228587" fontAlgn="base">
              <a:spcBef>
                <a:spcPct val="0"/>
              </a:spcBef>
              <a:spcAft>
                <a:spcPct val="0"/>
              </a:spcAft>
              <a:defRPr>
                <a:solidFill>
                  <a:schemeClr val="tx1"/>
                </a:solidFill>
                <a:latin typeface="Georgia" panose="02040502050405020303" pitchFamily="18" charset="0"/>
              </a:defRPr>
            </a:lvl6pPr>
            <a:lvl7pPr marL="2971635" indent="-228587" fontAlgn="base">
              <a:spcBef>
                <a:spcPct val="0"/>
              </a:spcBef>
              <a:spcAft>
                <a:spcPct val="0"/>
              </a:spcAft>
              <a:defRPr>
                <a:solidFill>
                  <a:schemeClr val="tx1"/>
                </a:solidFill>
                <a:latin typeface="Georgia" panose="02040502050405020303" pitchFamily="18" charset="0"/>
              </a:defRPr>
            </a:lvl7pPr>
            <a:lvl8pPr marL="3428810" indent="-228587" fontAlgn="base">
              <a:spcBef>
                <a:spcPct val="0"/>
              </a:spcBef>
              <a:spcAft>
                <a:spcPct val="0"/>
              </a:spcAft>
              <a:defRPr>
                <a:solidFill>
                  <a:schemeClr val="tx1"/>
                </a:solidFill>
                <a:latin typeface="Georgia" panose="02040502050405020303" pitchFamily="18" charset="0"/>
              </a:defRPr>
            </a:lvl8pPr>
            <a:lvl9pPr marL="3885985" indent="-228587" fontAlgn="base">
              <a:spcBef>
                <a:spcPct val="0"/>
              </a:spcBef>
              <a:spcAft>
                <a:spcPct val="0"/>
              </a:spcAft>
              <a:defRPr>
                <a:solidFill>
                  <a:schemeClr val="tx1"/>
                </a:solidFill>
                <a:latin typeface="Georgia" panose="02040502050405020303" pitchFamily="18" charset="0"/>
              </a:defRPr>
            </a:lvl9pPr>
          </a:lstStyle>
          <a:p>
            <a:fld id="{38DFF1AC-9751-42A2-AB73-A677DD9BF755}" type="slidenum">
              <a:rPr lang="en-US" altLang="en-US">
                <a:latin typeface="Calibri" panose="020F0502020204030204" pitchFamily="34" charset="0"/>
              </a:rPr>
              <a:pPr/>
              <a:t>22</a:t>
            </a:fld>
            <a:endParaRPr lang="en-US" altLang="en-US">
              <a:latin typeface="Calibri" panose="020F0502020204030204" pitchFamily="34" charset="0"/>
            </a:endParaRPr>
          </a:p>
        </p:txBody>
      </p:sp>
    </p:spTree>
    <p:extLst>
      <p:ext uri="{BB962C8B-B14F-4D97-AF65-F5344CB8AC3E}">
        <p14:creationId xmlns:p14="http://schemas.microsoft.com/office/powerpoint/2010/main" val="2470626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http://www.saasblogs.com/2007/05/02/saas-101-the-benefits/</a:t>
            </a:r>
          </a:p>
          <a:p>
            <a:pPr>
              <a:spcBef>
                <a:spcPct val="0"/>
              </a:spcBef>
            </a:pPr>
            <a:r>
              <a:rPr lang="en-US" altLang="en-US" smtClean="0"/>
              <a:t>White paper: http://wiki.apexdevnet.com/events/whitepaper/registration.php</a:t>
            </a:r>
          </a:p>
          <a:p>
            <a:pPr>
              <a:spcBef>
                <a:spcPct val="0"/>
              </a:spcBef>
            </a:pPr>
            <a:r>
              <a:rPr lang="en-US" altLang="en-US" smtClean="0"/>
              <a:t>http://www.amtdirect.com/saas_benefits.php</a:t>
            </a:r>
          </a:p>
          <a:p>
            <a:pPr>
              <a:spcBef>
                <a:spcPct val="0"/>
              </a:spcBef>
            </a:pPr>
            <a:endParaRPr lang="en-US" altLang="en-US" smtClean="0"/>
          </a:p>
          <a:p>
            <a:pPr>
              <a:spcBef>
                <a:spcPct val="0"/>
              </a:spcBef>
            </a:pPr>
            <a:r>
              <a:rPr lang="en-US" altLang="en-US" smtClean="0"/>
              <a:t>http://www.salesforce.com/saas/benefits-of-saas/’</a:t>
            </a:r>
          </a:p>
          <a:p>
            <a:pPr>
              <a:spcBef>
                <a:spcPct val="0"/>
              </a:spcBef>
            </a:pPr>
            <a:endParaRPr lang="en-US" altLang="en-US" smtClean="0"/>
          </a:p>
          <a:p>
            <a:pPr>
              <a:spcBef>
                <a:spcPct val="0"/>
              </a:spcBef>
            </a:pPr>
            <a:r>
              <a:rPr lang="en-US" altLang="en-US" b="1" smtClean="0"/>
              <a:t>Benefits of SaaS</a:t>
            </a:r>
          </a:p>
          <a:p>
            <a:pPr>
              <a:spcBef>
                <a:spcPct val="0"/>
              </a:spcBef>
            </a:pPr>
            <a:r>
              <a:rPr lang="en-US" altLang="en-US" smtClean="0"/>
              <a:t>Historically, companies were required to buy, build, and maintain their IT infrastructures despite exponential costs. SaaS gives companies an alternative. Now, they can plug in and subscribe to services built on shared infrastructure via the Internet. The SaaS model has flourished in recent years because of the many benefits it offers to businesses of all sizes and types. Here’s what’s driving customers to take advantage of SaaS solutions:</a:t>
            </a:r>
          </a:p>
          <a:p>
            <a:pPr>
              <a:spcBef>
                <a:spcPct val="0"/>
              </a:spcBef>
            </a:pPr>
            <a:r>
              <a:rPr lang="en-US" altLang="en-US" smtClean="0"/>
              <a:t/>
            </a:r>
            <a:br>
              <a:rPr lang="en-US" altLang="en-US" smtClean="0"/>
            </a:br>
            <a:endParaRPr lang="en-US" altLang="en-US" smtClean="0"/>
          </a:p>
          <a:p>
            <a:pPr>
              <a:spcBef>
                <a:spcPct val="0"/>
              </a:spcBef>
            </a:pPr>
            <a:r>
              <a:rPr lang="en-US" altLang="en-US" b="1" smtClean="0"/>
              <a:t>High Adoption </a:t>
            </a:r>
            <a:br>
              <a:rPr lang="en-US" altLang="en-US" b="1" smtClean="0"/>
            </a:br>
            <a:r>
              <a:rPr lang="en-US" altLang="en-US" smtClean="0"/>
              <a:t>SaaS applications are available from any computer or any device—any time, anywhere. Because most people are familiar with using the Internet to find what they need, SaaS apps tend to have high adoption rates, with a lower learning curve.</a:t>
            </a:r>
          </a:p>
          <a:p>
            <a:pPr>
              <a:spcBef>
                <a:spcPct val="0"/>
              </a:spcBef>
            </a:pPr>
            <a:r>
              <a:rPr lang="en-US" altLang="en-US" smtClean="0"/>
              <a:t> </a:t>
            </a:r>
          </a:p>
          <a:p>
            <a:pPr>
              <a:spcBef>
                <a:spcPct val="0"/>
              </a:spcBef>
            </a:pPr>
            <a:r>
              <a:rPr lang="en-US" altLang="en-US" b="1" smtClean="0"/>
              <a:t>Lower Initial Costs </a:t>
            </a:r>
            <a:br>
              <a:rPr lang="en-US" altLang="en-US" b="1" smtClean="0"/>
            </a:br>
            <a:r>
              <a:rPr lang="en-US" altLang="en-US" smtClean="0"/>
              <a:t>SaaS applications are subscription based. No license fees mean lower initial costs. Having the SaaS provider manage the IT infrastructure means lower IT costs for hardware, software, and the people needed to manage it all.</a:t>
            </a:r>
          </a:p>
          <a:p>
            <a:pPr>
              <a:spcBef>
                <a:spcPct val="0"/>
              </a:spcBef>
            </a:pPr>
            <a:r>
              <a:rPr lang="en-US" altLang="en-US" smtClean="0"/>
              <a:t> </a:t>
            </a:r>
          </a:p>
          <a:p>
            <a:pPr>
              <a:spcBef>
                <a:spcPct val="0"/>
              </a:spcBef>
            </a:pPr>
            <a:r>
              <a:rPr lang="en-US" altLang="en-US" b="1" smtClean="0"/>
              <a:t>Painless Upgrades </a:t>
            </a:r>
            <a:br>
              <a:rPr lang="en-US" altLang="en-US" b="1" smtClean="0"/>
            </a:br>
            <a:r>
              <a:rPr lang="en-US" altLang="en-US" smtClean="0"/>
              <a:t>Because the SaaS provider manages all updates and upgrades, there are no patches for customers to download or install. The SaaS provider also manages availability, so there’s no need for customers to add hardware, software, or bandwidth as the user base grows.</a:t>
            </a:r>
          </a:p>
          <a:p>
            <a:pPr>
              <a:spcBef>
                <a:spcPct val="0"/>
              </a:spcBef>
            </a:pPr>
            <a:r>
              <a:rPr lang="en-US" altLang="en-US" smtClean="0"/>
              <a:t> </a:t>
            </a:r>
          </a:p>
          <a:p>
            <a:pPr>
              <a:spcBef>
                <a:spcPct val="0"/>
              </a:spcBef>
            </a:pPr>
            <a:r>
              <a:rPr lang="en-US" altLang="en-US" b="1" smtClean="0"/>
              <a:t>Seamless Integration </a:t>
            </a:r>
            <a:br>
              <a:rPr lang="en-US" altLang="en-US" b="1" smtClean="0"/>
            </a:br>
            <a:r>
              <a:rPr lang="en-US" altLang="en-US" smtClean="0"/>
              <a:t>SaaS vendors with true multitenant architectures can scale indefinitely to meet customer demand. Many SaaS providers also offer customization capabilities to meet specific needs. Plus, many provide APIs that let you integrate with existing ERP systems or other business productivity systems.</a:t>
            </a:r>
          </a:p>
          <a:p>
            <a:pPr>
              <a:spcBef>
                <a:spcPct val="0"/>
              </a:spcBef>
            </a:pPr>
            <a:endParaRPr lang="en-US" altLang="en-US" smtClean="0"/>
          </a:p>
          <a:p>
            <a:pPr>
              <a:spcBef>
                <a:spcPct val="0"/>
              </a:spcBef>
            </a:pPr>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Georgia" panose="02040502050405020303" pitchFamily="18" charset="0"/>
              </a:defRPr>
            </a:lvl1pPr>
            <a:lvl2pPr marL="742909" indent="-285734">
              <a:defRPr>
                <a:solidFill>
                  <a:schemeClr val="tx1"/>
                </a:solidFill>
                <a:latin typeface="Georgia" panose="02040502050405020303" pitchFamily="18" charset="0"/>
              </a:defRPr>
            </a:lvl2pPr>
            <a:lvl3pPr marL="1142937" indent="-228587">
              <a:defRPr>
                <a:solidFill>
                  <a:schemeClr val="tx1"/>
                </a:solidFill>
                <a:latin typeface="Georgia" panose="02040502050405020303" pitchFamily="18" charset="0"/>
              </a:defRPr>
            </a:lvl3pPr>
            <a:lvl4pPr marL="1600112" indent="-228587">
              <a:defRPr>
                <a:solidFill>
                  <a:schemeClr val="tx1"/>
                </a:solidFill>
                <a:latin typeface="Georgia" panose="02040502050405020303" pitchFamily="18" charset="0"/>
              </a:defRPr>
            </a:lvl4pPr>
            <a:lvl5pPr marL="2057287" indent="-228587">
              <a:defRPr>
                <a:solidFill>
                  <a:schemeClr val="tx1"/>
                </a:solidFill>
                <a:latin typeface="Georgia" panose="02040502050405020303" pitchFamily="18" charset="0"/>
              </a:defRPr>
            </a:lvl5pPr>
            <a:lvl6pPr marL="2514461" indent="-228587" fontAlgn="base">
              <a:spcBef>
                <a:spcPct val="0"/>
              </a:spcBef>
              <a:spcAft>
                <a:spcPct val="0"/>
              </a:spcAft>
              <a:defRPr>
                <a:solidFill>
                  <a:schemeClr val="tx1"/>
                </a:solidFill>
                <a:latin typeface="Georgia" panose="02040502050405020303" pitchFamily="18" charset="0"/>
              </a:defRPr>
            </a:lvl6pPr>
            <a:lvl7pPr marL="2971635" indent="-228587" fontAlgn="base">
              <a:spcBef>
                <a:spcPct val="0"/>
              </a:spcBef>
              <a:spcAft>
                <a:spcPct val="0"/>
              </a:spcAft>
              <a:defRPr>
                <a:solidFill>
                  <a:schemeClr val="tx1"/>
                </a:solidFill>
                <a:latin typeface="Georgia" panose="02040502050405020303" pitchFamily="18" charset="0"/>
              </a:defRPr>
            </a:lvl7pPr>
            <a:lvl8pPr marL="3428810" indent="-228587" fontAlgn="base">
              <a:spcBef>
                <a:spcPct val="0"/>
              </a:spcBef>
              <a:spcAft>
                <a:spcPct val="0"/>
              </a:spcAft>
              <a:defRPr>
                <a:solidFill>
                  <a:schemeClr val="tx1"/>
                </a:solidFill>
                <a:latin typeface="Georgia" panose="02040502050405020303" pitchFamily="18" charset="0"/>
              </a:defRPr>
            </a:lvl8pPr>
            <a:lvl9pPr marL="3885985" indent="-228587" fontAlgn="base">
              <a:spcBef>
                <a:spcPct val="0"/>
              </a:spcBef>
              <a:spcAft>
                <a:spcPct val="0"/>
              </a:spcAft>
              <a:defRPr>
                <a:solidFill>
                  <a:schemeClr val="tx1"/>
                </a:solidFill>
                <a:latin typeface="Georgia" panose="02040502050405020303" pitchFamily="18" charset="0"/>
              </a:defRPr>
            </a:lvl9pPr>
          </a:lstStyle>
          <a:p>
            <a:fld id="{AA946EAF-544C-4212-9878-F338D76C9CD4}" type="slidenum">
              <a:rPr lang="en-US" altLang="en-US">
                <a:latin typeface="Calibri" panose="020F0502020204030204" pitchFamily="34" charset="0"/>
              </a:rPr>
              <a:pPr/>
              <a:t>23</a:t>
            </a:fld>
            <a:endParaRPr lang="en-US" altLang="en-US">
              <a:latin typeface="Calibri" panose="020F0502020204030204" pitchFamily="34" charset="0"/>
            </a:endParaRPr>
          </a:p>
        </p:txBody>
      </p:sp>
    </p:spTree>
    <p:extLst>
      <p:ext uri="{BB962C8B-B14F-4D97-AF65-F5344CB8AC3E}">
        <p14:creationId xmlns:p14="http://schemas.microsoft.com/office/powerpoint/2010/main" val="3745225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So I start to think that I may want to look at what is available if I want to consider a SaaS solution…</a:t>
            </a:r>
          </a:p>
          <a:p>
            <a:pPr>
              <a:spcBef>
                <a:spcPct val="0"/>
              </a:spcBef>
            </a:pPr>
            <a:endParaRPr lang="en-US" altLang="en-US" smtClean="0"/>
          </a:p>
          <a:p>
            <a:pPr>
              <a:spcBef>
                <a:spcPct val="0"/>
              </a:spcBef>
            </a:pPr>
            <a:r>
              <a:rPr lang="en-US" altLang="en-US" smtClean="0"/>
              <a:t>A to Z slide that shows just about all companies that have a presence on the Internet have something to offer across various categories.</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Georgia" panose="02040502050405020303" pitchFamily="18" charset="0"/>
              </a:defRPr>
            </a:lvl1pPr>
            <a:lvl2pPr marL="742909" indent="-285734">
              <a:defRPr>
                <a:solidFill>
                  <a:schemeClr val="tx1"/>
                </a:solidFill>
                <a:latin typeface="Georgia" panose="02040502050405020303" pitchFamily="18" charset="0"/>
              </a:defRPr>
            </a:lvl2pPr>
            <a:lvl3pPr marL="1142937" indent="-228587">
              <a:defRPr>
                <a:solidFill>
                  <a:schemeClr val="tx1"/>
                </a:solidFill>
                <a:latin typeface="Georgia" panose="02040502050405020303" pitchFamily="18" charset="0"/>
              </a:defRPr>
            </a:lvl3pPr>
            <a:lvl4pPr marL="1600112" indent="-228587">
              <a:defRPr>
                <a:solidFill>
                  <a:schemeClr val="tx1"/>
                </a:solidFill>
                <a:latin typeface="Georgia" panose="02040502050405020303" pitchFamily="18" charset="0"/>
              </a:defRPr>
            </a:lvl4pPr>
            <a:lvl5pPr marL="2057287" indent="-228587">
              <a:defRPr>
                <a:solidFill>
                  <a:schemeClr val="tx1"/>
                </a:solidFill>
                <a:latin typeface="Georgia" panose="02040502050405020303" pitchFamily="18" charset="0"/>
              </a:defRPr>
            </a:lvl5pPr>
            <a:lvl6pPr marL="2514461" indent="-228587" fontAlgn="base">
              <a:spcBef>
                <a:spcPct val="0"/>
              </a:spcBef>
              <a:spcAft>
                <a:spcPct val="0"/>
              </a:spcAft>
              <a:defRPr>
                <a:solidFill>
                  <a:schemeClr val="tx1"/>
                </a:solidFill>
                <a:latin typeface="Georgia" panose="02040502050405020303" pitchFamily="18" charset="0"/>
              </a:defRPr>
            </a:lvl6pPr>
            <a:lvl7pPr marL="2971635" indent="-228587" fontAlgn="base">
              <a:spcBef>
                <a:spcPct val="0"/>
              </a:spcBef>
              <a:spcAft>
                <a:spcPct val="0"/>
              </a:spcAft>
              <a:defRPr>
                <a:solidFill>
                  <a:schemeClr val="tx1"/>
                </a:solidFill>
                <a:latin typeface="Georgia" panose="02040502050405020303" pitchFamily="18" charset="0"/>
              </a:defRPr>
            </a:lvl7pPr>
            <a:lvl8pPr marL="3428810" indent="-228587" fontAlgn="base">
              <a:spcBef>
                <a:spcPct val="0"/>
              </a:spcBef>
              <a:spcAft>
                <a:spcPct val="0"/>
              </a:spcAft>
              <a:defRPr>
                <a:solidFill>
                  <a:schemeClr val="tx1"/>
                </a:solidFill>
                <a:latin typeface="Georgia" panose="02040502050405020303" pitchFamily="18" charset="0"/>
              </a:defRPr>
            </a:lvl8pPr>
            <a:lvl9pPr marL="3885985" indent="-228587" fontAlgn="base">
              <a:spcBef>
                <a:spcPct val="0"/>
              </a:spcBef>
              <a:spcAft>
                <a:spcPct val="0"/>
              </a:spcAft>
              <a:defRPr>
                <a:solidFill>
                  <a:schemeClr val="tx1"/>
                </a:solidFill>
                <a:latin typeface="Georgia" panose="02040502050405020303" pitchFamily="18" charset="0"/>
              </a:defRPr>
            </a:lvl9pPr>
          </a:lstStyle>
          <a:p>
            <a:fld id="{B6AB7D77-A51C-47A9-9CF9-B0753B174FD3}" type="slidenum">
              <a:rPr lang="en-US" altLang="en-US">
                <a:latin typeface="Calibri" panose="020F0502020204030204" pitchFamily="34" charset="0"/>
              </a:rPr>
              <a:pPr/>
              <a:t>24</a:t>
            </a:fld>
            <a:endParaRPr lang="en-US" altLang="en-US">
              <a:latin typeface="Calibri" panose="020F0502020204030204" pitchFamily="34" charset="0"/>
            </a:endParaRPr>
          </a:p>
        </p:txBody>
      </p:sp>
    </p:spTree>
    <p:extLst>
      <p:ext uri="{BB962C8B-B14F-4D97-AF65-F5344CB8AC3E}">
        <p14:creationId xmlns:p14="http://schemas.microsoft.com/office/powerpoint/2010/main" val="2130575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Supports what is also being said about Cloud Adoption in general.</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Georgia" panose="02040502050405020303" pitchFamily="18" charset="0"/>
              </a:defRPr>
            </a:lvl1pPr>
            <a:lvl2pPr marL="742909" indent="-285734">
              <a:defRPr>
                <a:solidFill>
                  <a:schemeClr val="tx1"/>
                </a:solidFill>
                <a:latin typeface="Georgia" panose="02040502050405020303" pitchFamily="18" charset="0"/>
              </a:defRPr>
            </a:lvl2pPr>
            <a:lvl3pPr marL="1142937" indent="-228587">
              <a:defRPr>
                <a:solidFill>
                  <a:schemeClr val="tx1"/>
                </a:solidFill>
                <a:latin typeface="Georgia" panose="02040502050405020303" pitchFamily="18" charset="0"/>
              </a:defRPr>
            </a:lvl3pPr>
            <a:lvl4pPr marL="1600112" indent="-228587">
              <a:defRPr>
                <a:solidFill>
                  <a:schemeClr val="tx1"/>
                </a:solidFill>
                <a:latin typeface="Georgia" panose="02040502050405020303" pitchFamily="18" charset="0"/>
              </a:defRPr>
            </a:lvl4pPr>
            <a:lvl5pPr marL="2057287" indent="-228587">
              <a:defRPr>
                <a:solidFill>
                  <a:schemeClr val="tx1"/>
                </a:solidFill>
                <a:latin typeface="Georgia" panose="02040502050405020303" pitchFamily="18" charset="0"/>
              </a:defRPr>
            </a:lvl5pPr>
            <a:lvl6pPr marL="2514461" indent="-228587" fontAlgn="base">
              <a:spcBef>
                <a:spcPct val="0"/>
              </a:spcBef>
              <a:spcAft>
                <a:spcPct val="0"/>
              </a:spcAft>
              <a:defRPr>
                <a:solidFill>
                  <a:schemeClr val="tx1"/>
                </a:solidFill>
                <a:latin typeface="Georgia" panose="02040502050405020303" pitchFamily="18" charset="0"/>
              </a:defRPr>
            </a:lvl6pPr>
            <a:lvl7pPr marL="2971635" indent="-228587" fontAlgn="base">
              <a:spcBef>
                <a:spcPct val="0"/>
              </a:spcBef>
              <a:spcAft>
                <a:spcPct val="0"/>
              </a:spcAft>
              <a:defRPr>
                <a:solidFill>
                  <a:schemeClr val="tx1"/>
                </a:solidFill>
                <a:latin typeface="Georgia" panose="02040502050405020303" pitchFamily="18" charset="0"/>
              </a:defRPr>
            </a:lvl7pPr>
            <a:lvl8pPr marL="3428810" indent="-228587" fontAlgn="base">
              <a:spcBef>
                <a:spcPct val="0"/>
              </a:spcBef>
              <a:spcAft>
                <a:spcPct val="0"/>
              </a:spcAft>
              <a:defRPr>
                <a:solidFill>
                  <a:schemeClr val="tx1"/>
                </a:solidFill>
                <a:latin typeface="Georgia" panose="02040502050405020303" pitchFamily="18" charset="0"/>
              </a:defRPr>
            </a:lvl8pPr>
            <a:lvl9pPr marL="3885985" indent="-228587" fontAlgn="base">
              <a:spcBef>
                <a:spcPct val="0"/>
              </a:spcBef>
              <a:spcAft>
                <a:spcPct val="0"/>
              </a:spcAft>
              <a:defRPr>
                <a:solidFill>
                  <a:schemeClr val="tx1"/>
                </a:solidFill>
                <a:latin typeface="Georgia" panose="02040502050405020303" pitchFamily="18" charset="0"/>
              </a:defRPr>
            </a:lvl9pPr>
          </a:lstStyle>
          <a:p>
            <a:fld id="{A0D0B28E-B833-42FD-BFB9-720A7DD438A8}" type="slidenum">
              <a:rPr lang="en-US" altLang="en-US">
                <a:latin typeface="Calibri" panose="020F0502020204030204" pitchFamily="34" charset="0"/>
              </a:rPr>
              <a:pPr/>
              <a:t>25</a:t>
            </a:fld>
            <a:endParaRPr lang="en-US" altLang="en-US">
              <a:latin typeface="Calibri" panose="020F0502020204030204" pitchFamily="34" charset="0"/>
            </a:endParaRPr>
          </a:p>
        </p:txBody>
      </p:sp>
    </p:spTree>
    <p:extLst>
      <p:ext uri="{BB962C8B-B14F-4D97-AF65-F5344CB8AC3E}">
        <p14:creationId xmlns:p14="http://schemas.microsoft.com/office/powerpoint/2010/main" val="1774581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lstStyle/>
          <a:p>
            <a:pPr>
              <a:defRPr/>
            </a:pPr>
            <a:r>
              <a:rPr lang="en-US" dirty="0" smtClean="0"/>
              <a:t>From an article in InformationWeek, May 2010, p40</a:t>
            </a:r>
          </a:p>
          <a:p>
            <a:pPr marL="228587" indent="-228587">
              <a:buFontTx/>
              <a:buAutoNum type="arabicPeriod"/>
              <a:defRPr/>
            </a:pPr>
            <a:r>
              <a:rPr lang="en-US" dirty="0" smtClean="0"/>
              <a:t>Don’t forgo the due diligence in selecting a provider.</a:t>
            </a:r>
          </a:p>
          <a:p>
            <a:pPr marL="228587" indent="-228587">
              <a:buFontTx/>
              <a:buAutoNum type="arabicPeriod"/>
              <a:defRPr/>
            </a:pPr>
            <a:r>
              <a:rPr lang="en-US" dirty="0" smtClean="0"/>
              <a:t>How flexible is the contract?  Needs do change.</a:t>
            </a:r>
          </a:p>
          <a:p>
            <a:pPr marL="228587" indent="-228587">
              <a:buFontTx/>
              <a:buAutoNum type="arabicPeriod"/>
              <a:defRPr/>
            </a:pPr>
            <a:r>
              <a:rPr lang="en-US" dirty="0" smtClean="0"/>
              <a:t>Can you get your data back if you cancel?  What is the cost and what proprietary integration steps were taken?</a:t>
            </a:r>
          </a:p>
          <a:p>
            <a:pPr marL="228587" indent="-228587">
              <a:buFontTx/>
              <a:buAutoNum type="arabicPeriod"/>
              <a:defRPr/>
            </a:pPr>
            <a:r>
              <a:rPr lang="en-US" dirty="0" smtClean="0"/>
              <a:t>Usage levels dictate costs so monitoring is critical.  IT is not generally good at outsourcing: managing both time and communication.</a:t>
            </a:r>
          </a:p>
          <a:p>
            <a:pPr marL="228587" indent="-228587">
              <a:buFontTx/>
              <a:buAutoNum type="arabicPeriod"/>
              <a:defRPr/>
            </a:pPr>
            <a:r>
              <a:rPr lang="en-US" dirty="0" smtClean="0"/>
              <a:t>What will you do if the application goes down?  One vendor we spoke with wanted a dedicated line.</a:t>
            </a:r>
          </a:p>
          <a:p>
            <a:pPr marL="228587" indent="-228587">
              <a:buFontTx/>
              <a:buAutoNum type="arabicPeriod"/>
              <a:defRPr/>
            </a:pPr>
            <a:r>
              <a:rPr lang="en-US" dirty="0" smtClean="0"/>
              <a:t>How will the systems integrate?  What middleware or API will be used? Will certain features have to be integrated into calendars and at what speed?</a:t>
            </a:r>
          </a:p>
          <a:p>
            <a:pPr marL="228587" indent="-228587">
              <a:buFontTx/>
              <a:buAutoNum type="arabicPeriod"/>
              <a:defRPr/>
            </a:pPr>
            <a:r>
              <a:rPr lang="en-US" dirty="0" smtClean="0"/>
              <a:t>What will IT have to commit in the way of administration and support?</a:t>
            </a:r>
          </a:p>
          <a:p>
            <a:pPr marL="228587" indent="-228587">
              <a:buFontTx/>
              <a:buAutoNum type="arabicPeriod"/>
              <a:defRPr/>
            </a:pPr>
            <a:r>
              <a:rPr lang="en-US" dirty="0" smtClean="0"/>
              <a:t>Ensure that leadership is aware of the benefits and risks.</a:t>
            </a:r>
          </a:p>
          <a:p>
            <a:pPr marL="228587" indent="-228587">
              <a:buFontTx/>
              <a:buAutoNum type="arabicPeriod"/>
              <a:defRPr/>
            </a:pPr>
            <a:r>
              <a:rPr lang="en-US" dirty="0" smtClean="0"/>
              <a:t>Is the company reducing capital spending or delivery times?</a:t>
            </a:r>
          </a:p>
          <a:p>
            <a:pPr marL="228587" indent="-228587">
              <a:buFontTx/>
              <a:buAutoNum type="arabicPeriod"/>
              <a:defRPr/>
            </a:pPr>
            <a:endParaRPr lang="en-US" dirty="0" smtClean="0"/>
          </a:p>
          <a:p>
            <a:pPr marL="228587" indent="-228587">
              <a:buFontTx/>
              <a:buAutoNum type="arabicPeriod"/>
              <a:defRPr/>
            </a:pPr>
            <a:endParaRPr lang="en-US" dirty="0"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Georgia" panose="02040502050405020303" pitchFamily="18" charset="0"/>
              </a:defRPr>
            </a:lvl1pPr>
            <a:lvl2pPr marL="742909" indent="-285734">
              <a:defRPr>
                <a:solidFill>
                  <a:schemeClr val="tx1"/>
                </a:solidFill>
                <a:latin typeface="Georgia" panose="02040502050405020303" pitchFamily="18" charset="0"/>
              </a:defRPr>
            </a:lvl2pPr>
            <a:lvl3pPr marL="1142937" indent="-228587">
              <a:defRPr>
                <a:solidFill>
                  <a:schemeClr val="tx1"/>
                </a:solidFill>
                <a:latin typeface="Georgia" panose="02040502050405020303" pitchFamily="18" charset="0"/>
              </a:defRPr>
            </a:lvl3pPr>
            <a:lvl4pPr marL="1600112" indent="-228587">
              <a:defRPr>
                <a:solidFill>
                  <a:schemeClr val="tx1"/>
                </a:solidFill>
                <a:latin typeface="Georgia" panose="02040502050405020303" pitchFamily="18" charset="0"/>
              </a:defRPr>
            </a:lvl4pPr>
            <a:lvl5pPr marL="2057287" indent="-228587">
              <a:defRPr>
                <a:solidFill>
                  <a:schemeClr val="tx1"/>
                </a:solidFill>
                <a:latin typeface="Georgia" panose="02040502050405020303" pitchFamily="18" charset="0"/>
              </a:defRPr>
            </a:lvl5pPr>
            <a:lvl6pPr marL="2514461" indent="-228587" fontAlgn="base">
              <a:spcBef>
                <a:spcPct val="0"/>
              </a:spcBef>
              <a:spcAft>
                <a:spcPct val="0"/>
              </a:spcAft>
              <a:defRPr>
                <a:solidFill>
                  <a:schemeClr val="tx1"/>
                </a:solidFill>
                <a:latin typeface="Georgia" panose="02040502050405020303" pitchFamily="18" charset="0"/>
              </a:defRPr>
            </a:lvl6pPr>
            <a:lvl7pPr marL="2971635" indent="-228587" fontAlgn="base">
              <a:spcBef>
                <a:spcPct val="0"/>
              </a:spcBef>
              <a:spcAft>
                <a:spcPct val="0"/>
              </a:spcAft>
              <a:defRPr>
                <a:solidFill>
                  <a:schemeClr val="tx1"/>
                </a:solidFill>
                <a:latin typeface="Georgia" panose="02040502050405020303" pitchFamily="18" charset="0"/>
              </a:defRPr>
            </a:lvl7pPr>
            <a:lvl8pPr marL="3428810" indent="-228587" fontAlgn="base">
              <a:spcBef>
                <a:spcPct val="0"/>
              </a:spcBef>
              <a:spcAft>
                <a:spcPct val="0"/>
              </a:spcAft>
              <a:defRPr>
                <a:solidFill>
                  <a:schemeClr val="tx1"/>
                </a:solidFill>
                <a:latin typeface="Georgia" panose="02040502050405020303" pitchFamily="18" charset="0"/>
              </a:defRPr>
            </a:lvl8pPr>
            <a:lvl9pPr marL="3885985" indent="-228587" fontAlgn="base">
              <a:spcBef>
                <a:spcPct val="0"/>
              </a:spcBef>
              <a:spcAft>
                <a:spcPct val="0"/>
              </a:spcAft>
              <a:defRPr>
                <a:solidFill>
                  <a:schemeClr val="tx1"/>
                </a:solidFill>
                <a:latin typeface="Georgia" panose="02040502050405020303" pitchFamily="18" charset="0"/>
              </a:defRPr>
            </a:lvl9pPr>
          </a:lstStyle>
          <a:p>
            <a:fld id="{D7BED6DD-2365-4CBC-B96B-40206BA5DC0C}" type="slidenum">
              <a:rPr lang="en-US" altLang="en-US">
                <a:latin typeface="Calibri" panose="020F0502020204030204" pitchFamily="34" charset="0"/>
              </a:rPr>
              <a:pPr/>
              <a:t>26</a:t>
            </a:fld>
            <a:endParaRPr lang="en-US" altLang="en-US">
              <a:latin typeface="Calibri" panose="020F0502020204030204" pitchFamily="34" charset="0"/>
            </a:endParaRPr>
          </a:p>
        </p:txBody>
      </p:sp>
    </p:spTree>
    <p:extLst>
      <p:ext uri="{BB962C8B-B14F-4D97-AF65-F5344CB8AC3E}">
        <p14:creationId xmlns:p14="http://schemas.microsoft.com/office/powerpoint/2010/main" val="1096139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Mash-ups: Two types, web-browser based or server based.  Typically using new Web 2.0 technology with ajax in browser.</a:t>
            </a:r>
          </a:p>
          <a:p>
            <a:pPr>
              <a:spcBef>
                <a:spcPct val="0"/>
              </a:spcBef>
            </a:pPr>
            <a:r>
              <a:rPr lang="en-US" altLang="en-US" smtClean="0"/>
              <a:t>Utility API’s:  ex: an API supplied by Amazon EC2 to help manage the on-demand resources.</a:t>
            </a:r>
          </a:p>
          <a:p>
            <a:pPr>
              <a:spcBef>
                <a:spcPct val="0"/>
              </a:spcBef>
            </a:pPr>
            <a:r>
              <a:rPr lang="en-US" altLang="en-US" smtClean="0"/>
              <a:t>Web Service Calls:  web api used to access services via http.</a:t>
            </a:r>
          </a:p>
          <a:p>
            <a:pPr>
              <a:spcBef>
                <a:spcPct val="0"/>
              </a:spcBef>
            </a:pPr>
            <a:r>
              <a:rPr lang="en-US" altLang="en-US" smtClean="0"/>
              <a:t>Managed Services: Typically services managed by a provider for efficient operation such as the Internet or Backups.</a:t>
            </a:r>
          </a:p>
          <a:p>
            <a:pPr>
              <a:spcBef>
                <a:spcPct val="0"/>
              </a:spcBef>
            </a:pPr>
            <a:endParaRPr lang="en-US" altLang="en-US" smtClean="0"/>
          </a:p>
          <a:p>
            <a:pPr>
              <a:spcBef>
                <a:spcPct val="0"/>
              </a:spcBef>
            </a:pPr>
            <a:r>
              <a:rPr lang="en-US" altLang="en-US" smtClean="0"/>
              <a:t>that are intelligent enough to make use of the services through API’s and other web services.</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Georgia" panose="02040502050405020303" pitchFamily="18" charset="0"/>
              </a:defRPr>
            </a:lvl1pPr>
            <a:lvl2pPr marL="742909" indent="-285734">
              <a:defRPr>
                <a:solidFill>
                  <a:schemeClr val="tx1"/>
                </a:solidFill>
                <a:latin typeface="Georgia" panose="02040502050405020303" pitchFamily="18" charset="0"/>
              </a:defRPr>
            </a:lvl2pPr>
            <a:lvl3pPr marL="1142937" indent="-228587">
              <a:defRPr>
                <a:solidFill>
                  <a:schemeClr val="tx1"/>
                </a:solidFill>
                <a:latin typeface="Georgia" panose="02040502050405020303" pitchFamily="18" charset="0"/>
              </a:defRPr>
            </a:lvl3pPr>
            <a:lvl4pPr marL="1600112" indent="-228587">
              <a:defRPr>
                <a:solidFill>
                  <a:schemeClr val="tx1"/>
                </a:solidFill>
                <a:latin typeface="Georgia" panose="02040502050405020303" pitchFamily="18" charset="0"/>
              </a:defRPr>
            </a:lvl4pPr>
            <a:lvl5pPr marL="2057287" indent="-228587">
              <a:defRPr>
                <a:solidFill>
                  <a:schemeClr val="tx1"/>
                </a:solidFill>
                <a:latin typeface="Georgia" panose="02040502050405020303" pitchFamily="18" charset="0"/>
              </a:defRPr>
            </a:lvl5pPr>
            <a:lvl6pPr marL="2514461" indent="-228587" fontAlgn="base">
              <a:spcBef>
                <a:spcPct val="0"/>
              </a:spcBef>
              <a:spcAft>
                <a:spcPct val="0"/>
              </a:spcAft>
              <a:defRPr>
                <a:solidFill>
                  <a:schemeClr val="tx1"/>
                </a:solidFill>
                <a:latin typeface="Georgia" panose="02040502050405020303" pitchFamily="18" charset="0"/>
              </a:defRPr>
            </a:lvl6pPr>
            <a:lvl7pPr marL="2971635" indent="-228587" fontAlgn="base">
              <a:spcBef>
                <a:spcPct val="0"/>
              </a:spcBef>
              <a:spcAft>
                <a:spcPct val="0"/>
              </a:spcAft>
              <a:defRPr>
                <a:solidFill>
                  <a:schemeClr val="tx1"/>
                </a:solidFill>
                <a:latin typeface="Georgia" panose="02040502050405020303" pitchFamily="18" charset="0"/>
              </a:defRPr>
            </a:lvl7pPr>
            <a:lvl8pPr marL="3428810" indent="-228587" fontAlgn="base">
              <a:spcBef>
                <a:spcPct val="0"/>
              </a:spcBef>
              <a:spcAft>
                <a:spcPct val="0"/>
              </a:spcAft>
              <a:defRPr>
                <a:solidFill>
                  <a:schemeClr val="tx1"/>
                </a:solidFill>
                <a:latin typeface="Georgia" panose="02040502050405020303" pitchFamily="18" charset="0"/>
              </a:defRPr>
            </a:lvl8pPr>
            <a:lvl9pPr marL="3885985" indent="-228587" fontAlgn="base">
              <a:spcBef>
                <a:spcPct val="0"/>
              </a:spcBef>
              <a:spcAft>
                <a:spcPct val="0"/>
              </a:spcAft>
              <a:defRPr>
                <a:solidFill>
                  <a:schemeClr val="tx1"/>
                </a:solidFill>
                <a:latin typeface="Georgia" panose="02040502050405020303" pitchFamily="18" charset="0"/>
              </a:defRPr>
            </a:lvl9pPr>
          </a:lstStyle>
          <a:p>
            <a:fld id="{6A7CA105-F6DA-4B74-A395-F54CD54E00F0}" type="slidenum">
              <a:rPr lang="en-US" altLang="en-US">
                <a:latin typeface="Calibri" panose="020F0502020204030204" pitchFamily="34" charset="0"/>
              </a:rPr>
              <a:pPr/>
              <a:t>27</a:t>
            </a:fld>
            <a:endParaRPr lang="en-US" altLang="en-US">
              <a:latin typeface="Calibri" panose="020F0502020204030204" pitchFamily="34" charset="0"/>
            </a:endParaRPr>
          </a:p>
        </p:txBody>
      </p:sp>
    </p:spTree>
    <p:extLst>
      <p:ext uri="{BB962C8B-B14F-4D97-AF65-F5344CB8AC3E}">
        <p14:creationId xmlns:p14="http://schemas.microsoft.com/office/powerpoint/2010/main" val="171140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09" indent="-285734">
              <a:spcBef>
                <a:spcPct val="30000"/>
              </a:spcBef>
              <a:defRPr sz="1200">
                <a:solidFill>
                  <a:schemeClr val="tx1"/>
                </a:solidFill>
                <a:latin typeface="Times New Roman" panose="02020603050405020304" pitchFamily="18" charset="0"/>
              </a:defRPr>
            </a:lvl2pPr>
            <a:lvl3pPr marL="1142937" indent="-228587">
              <a:spcBef>
                <a:spcPct val="30000"/>
              </a:spcBef>
              <a:defRPr sz="1200">
                <a:solidFill>
                  <a:schemeClr val="tx1"/>
                </a:solidFill>
                <a:latin typeface="Times New Roman" panose="02020603050405020304" pitchFamily="18" charset="0"/>
              </a:defRPr>
            </a:lvl3pPr>
            <a:lvl4pPr marL="1600112" indent="-228587">
              <a:spcBef>
                <a:spcPct val="30000"/>
              </a:spcBef>
              <a:defRPr sz="1200">
                <a:solidFill>
                  <a:schemeClr val="tx1"/>
                </a:solidFill>
                <a:latin typeface="Times New Roman" panose="02020603050405020304" pitchFamily="18" charset="0"/>
              </a:defRPr>
            </a:lvl4pPr>
            <a:lvl5pPr marL="2057287" indent="-228587">
              <a:spcBef>
                <a:spcPct val="30000"/>
              </a:spcBef>
              <a:defRPr sz="1200">
                <a:solidFill>
                  <a:schemeClr val="tx1"/>
                </a:solidFill>
                <a:latin typeface="Times New Roman" panose="02020603050405020304" pitchFamily="18" charset="0"/>
              </a:defRPr>
            </a:lvl5pPr>
            <a:lvl6pPr marL="2514461" indent="-228587" eaLnBrk="0" fontAlgn="base" hangingPunct="0">
              <a:spcBef>
                <a:spcPct val="30000"/>
              </a:spcBef>
              <a:spcAft>
                <a:spcPct val="0"/>
              </a:spcAft>
              <a:defRPr sz="1200">
                <a:solidFill>
                  <a:schemeClr val="tx1"/>
                </a:solidFill>
                <a:latin typeface="Times New Roman" panose="02020603050405020304" pitchFamily="18" charset="0"/>
              </a:defRPr>
            </a:lvl6pPr>
            <a:lvl7pPr marL="2971635" indent="-228587" eaLnBrk="0" fontAlgn="base" hangingPunct="0">
              <a:spcBef>
                <a:spcPct val="30000"/>
              </a:spcBef>
              <a:spcAft>
                <a:spcPct val="0"/>
              </a:spcAft>
              <a:defRPr sz="1200">
                <a:solidFill>
                  <a:schemeClr val="tx1"/>
                </a:solidFill>
                <a:latin typeface="Times New Roman" panose="02020603050405020304" pitchFamily="18" charset="0"/>
              </a:defRPr>
            </a:lvl7pPr>
            <a:lvl8pPr marL="3428810" indent="-228587" eaLnBrk="0" fontAlgn="base" hangingPunct="0">
              <a:spcBef>
                <a:spcPct val="30000"/>
              </a:spcBef>
              <a:spcAft>
                <a:spcPct val="0"/>
              </a:spcAft>
              <a:defRPr sz="1200">
                <a:solidFill>
                  <a:schemeClr val="tx1"/>
                </a:solidFill>
                <a:latin typeface="Times New Roman" panose="02020603050405020304" pitchFamily="18" charset="0"/>
              </a:defRPr>
            </a:lvl8pPr>
            <a:lvl9pPr marL="3885985" indent="-22858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243CCA9-1B27-4CA0-A521-7586799F7898}" type="slidenum">
              <a:rPr lang="en-US" altLang="en-US"/>
              <a:pPr>
                <a:spcBef>
                  <a:spcPct val="0"/>
                </a:spcBef>
              </a:pPr>
              <a:t>3</a:t>
            </a:fld>
            <a:endParaRPr lang="en-US" altLang="en-US"/>
          </a:p>
        </p:txBody>
      </p:sp>
      <p:sp>
        <p:nvSpPr>
          <p:cNvPr id="399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5364DD13-5EC3-47DF-86C0-7C92A6E3C01C}" type="slidenum">
              <a:rPr lang="en-US" altLang="en-US" i="0">
                <a:latin typeface="Arial" panose="020B0604020202020204" pitchFamily="34" charset="0"/>
                <a:ea typeface="MS PGothic" panose="020B0600070205080204" pitchFamily="34" charset="-128"/>
              </a:rPr>
              <a:pPr algn="r" eaLnBrk="1" hangingPunct="1">
                <a:spcBef>
                  <a:spcPct val="0"/>
                </a:spcBef>
              </a:pPr>
              <a:t>3</a:t>
            </a:fld>
            <a:endParaRPr lang="en-US" altLang="en-US" i="0">
              <a:latin typeface="Arial" panose="020B0604020202020204" pitchFamily="34" charset="0"/>
              <a:ea typeface="MS PGothic" panose="020B0600070205080204" pitchFamily="34" charset="-128"/>
            </a:endParaRPr>
          </a:p>
        </p:txBody>
      </p:sp>
      <p:sp>
        <p:nvSpPr>
          <p:cNvPr id="39940" name="Rectangle 1"/>
          <p:cNvSpPr>
            <a:spLocks noGrp="1" noRot="1" noChangeAspect="1" noChangeArrowheads="1" noTextEdit="1"/>
          </p:cNvSpPr>
          <p:nvPr>
            <p:ph type="sldImg"/>
          </p:nvPr>
        </p:nvSpPr>
        <p:spPr>
          <a:ln/>
        </p:spPr>
      </p:sp>
      <p:sp>
        <p:nvSpPr>
          <p:cNvPr id="39941"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ts val="425"/>
              </a:spcBef>
            </a:pPr>
            <a:endParaRPr lang="en-US" altLang="en-US" smtClean="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304910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Software as a Service:  Cloud based delivery of complete software applications that run on infrastructure the SaaS vendor manages. SaaS applications are accessed over the Internet and typically charged on a subscription basis. </a:t>
            </a:r>
          </a:p>
          <a:p>
            <a:pPr>
              <a:spcBef>
                <a:spcPct val="0"/>
              </a:spcBef>
            </a:pPr>
            <a:endParaRPr lang="en-US" altLang="en-US" smtClean="0"/>
          </a:p>
          <a:p>
            <a:pPr>
              <a:spcBef>
                <a:spcPct val="0"/>
              </a:spcBef>
            </a:pPr>
            <a:r>
              <a:rPr lang="en-US" altLang="en-US" smtClean="0"/>
              <a:t>Platform as a Service:  Delivery of a virtualized application runtime platform that has a software stack for developing applications or application services. PaaS applications and infrastructure are run and managed by the services vendor. </a:t>
            </a:r>
          </a:p>
          <a:p>
            <a:pPr>
              <a:spcBef>
                <a:spcPct val="0"/>
              </a:spcBef>
            </a:pPr>
            <a:endParaRPr lang="en-US" altLang="en-US" smtClean="0"/>
          </a:p>
          <a:p>
            <a:pPr>
              <a:spcBef>
                <a:spcPct val="0"/>
              </a:spcBef>
            </a:pPr>
            <a:r>
              <a:rPr lang="en-US" altLang="en-US" smtClean="0"/>
              <a:t>Infrastructure as a Service:  Delivery of raw, virtualized computing infrastructure such as servers and storage as a service to build applications. IaaS vendors let enterprises customize infrastructure to their application needs. </a:t>
            </a:r>
          </a:p>
          <a:p>
            <a:pPr>
              <a:spcBef>
                <a:spcPct val="0"/>
              </a:spcBef>
            </a:pPr>
            <a:endParaRPr lang="en-US" altLang="en-US" smtClean="0"/>
          </a:p>
          <a:p>
            <a:pPr>
              <a:spcBef>
                <a:spcPct val="0"/>
              </a:spcBef>
            </a:pPr>
            <a:endParaRPr lang="en-US" altLang="en-US" smtClean="0"/>
          </a:p>
          <a:p>
            <a:pPr>
              <a:spcBef>
                <a:spcPct val="0"/>
              </a:spcBef>
            </a:pPr>
            <a:endParaRPr lang="en-US" altLang="en-US" smtClean="0"/>
          </a:p>
          <a:p>
            <a:pPr>
              <a:spcBef>
                <a:spcPct val="0"/>
              </a:spcBef>
            </a:pPr>
            <a:endParaRPr lang="en-US" altLang="en-US" smtClean="0"/>
          </a:p>
          <a:p>
            <a:pPr>
              <a:spcBef>
                <a:spcPct val="0"/>
              </a:spcBef>
            </a:pPr>
            <a:r>
              <a:rPr lang="en-US" altLang="en-US" smtClean="0"/>
              <a:t>All the services loosely translate into purchasing a service that is accessed via the Internet.</a:t>
            </a:r>
          </a:p>
          <a:p>
            <a:pPr>
              <a:spcBef>
                <a:spcPct val="0"/>
              </a:spcBef>
            </a:pPr>
            <a:r>
              <a:rPr lang="en-US" altLang="en-US" smtClean="0"/>
              <a:t>Supposedly minimal configuration and setup is needed onsite.</a:t>
            </a:r>
          </a:p>
          <a:p>
            <a:pPr>
              <a:spcBef>
                <a:spcPct val="0"/>
              </a:spcBef>
            </a:pPr>
            <a:endParaRPr lang="en-US" altLang="en-US" smtClean="0"/>
          </a:p>
          <a:p>
            <a:pPr>
              <a:spcBef>
                <a:spcPct val="0"/>
              </a:spcBef>
            </a:pPr>
            <a:r>
              <a:rPr lang="en-US" altLang="en-US" smtClean="0"/>
              <a:t>Add the other services (Testing as a Service, Governence as a Service, etc.) </a:t>
            </a:r>
          </a:p>
          <a:p>
            <a:pPr>
              <a:spcBef>
                <a:spcPct val="0"/>
              </a:spcBef>
            </a:pPr>
            <a:r>
              <a:rPr lang="en-US" altLang="en-US" smtClean="0"/>
              <a:t>Configuration will always have to be done regarding security and access.</a:t>
            </a:r>
          </a:p>
          <a:p>
            <a:pPr>
              <a:spcBef>
                <a:spcPct val="0"/>
              </a:spcBef>
            </a:pPr>
            <a:r>
              <a:rPr lang="en-US" altLang="en-US" smtClean="0"/>
              <a:t>Some companies go as far as requiring dedicated lines to their offices in order to cover SLAs.</a:t>
            </a:r>
          </a:p>
          <a:p>
            <a:pPr>
              <a:spcBef>
                <a:spcPct val="0"/>
              </a:spcBef>
            </a:pPr>
            <a:endParaRPr lang="en-US" altLang="en-US" smtClean="0"/>
          </a:p>
          <a:p>
            <a:pPr>
              <a:spcBef>
                <a:spcPct val="0"/>
              </a:spcBef>
            </a:pPr>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Georgia" panose="02040502050405020303" pitchFamily="18" charset="0"/>
              </a:defRPr>
            </a:lvl1pPr>
            <a:lvl2pPr marL="742909" indent="-285734">
              <a:defRPr>
                <a:solidFill>
                  <a:schemeClr val="tx1"/>
                </a:solidFill>
                <a:latin typeface="Georgia" panose="02040502050405020303" pitchFamily="18" charset="0"/>
              </a:defRPr>
            </a:lvl2pPr>
            <a:lvl3pPr marL="1142937" indent="-228587">
              <a:defRPr>
                <a:solidFill>
                  <a:schemeClr val="tx1"/>
                </a:solidFill>
                <a:latin typeface="Georgia" panose="02040502050405020303" pitchFamily="18" charset="0"/>
              </a:defRPr>
            </a:lvl3pPr>
            <a:lvl4pPr marL="1600112" indent="-228587">
              <a:defRPr>
                <a:solidFill>
                  <a:schemeClr val="tx1"/>
                </a:solidFill>
                <a:latin typeface="Georgia" panose="02040502050405020303" pitchFamily="18" charset="0"/>
              </a:defRPr>
            </a:lvl4pPr>
            <a:lvl5pPr marL="2057287" indent="-228587">
              <a:defRPr>
                <a:solidFill>
                  <a:schemeClr val="tx1"/>
                </a:solidFill>
                <a:latin typeface="Georgia" panose="02040502050405020303" pitchFamily="18" charset="0"/>
              </a:defRPr>
            </a:lvl5pPr>
            <a:lvl6pPr marL="2514461" indent="-228587" fontAlgn="base">
              <a:spcBef>
                <a:spcPct val="0"/>
              </a:spcBef>
              <a:spcAft>
                <a:spcPct val="0"/>
              </a:spcAft>
              <a:defRPr>
                <a:solidFill>
                  <a:schemeClr val="tx1"/>
                </a:solidFill>
                <a:latin typeface="Georgia" panose="02040502050405020303" pitchFamily="18" charset="0"/>
              </a:defRPr>
            </a:lvl6pPr>
            <a:lvl7pPr marL="2971635" indent="-228587" fontAlgn="base">
              <a:spcBef>
                <a:spcPct val="0"/>
              </a:spcBef>
              <a:spcAft>
                <a:spcPct val="0"/>
              </a:spcAft>
              <a:defRPr>
                <a:solidFill>
                  <a:schemeClr val="tx1"/>
                </a:solidFill>
                <a:latin typeface="Georgia" panose="02040502050405020303" pitchFamily="18" charset="0"/>
              </a:defRPr>
            </a:lvl7pPr>
            <a:lvl8pPr marL="3428810" indent="-228587" fontAlgn="base">
              <a:spcBef>
                <a:spcPct val="0"/>
              </a:spcBef>
              <a:spcAft>
                <a:spcPct val="0"/>
              </a:spcAft>
              <a:defRPr>
                <a:solidFill>
                  <a:schemeClr val="tx1"/>
                </a:solidFill>
                <a:latin typeface="Georgia" panose="02040502050405020303" pitchFamily="18" charset="0"/>
              </a:defRPr>
            </a:lvl8pPr>
            <a:lvl9pPr marL="3885985" indent="-228587" fontAlgn="base">
              <a:spcBef>
                <a:spcPct val="0"/>
              </a:spcBef>
              <a:spcAft>
                <a:spcPct val="0"/>
              </a:spcAft>
              <a:defRPr>
                <a:solidFill>
                  <a:schemeClr val="tx1"/>
                </a:solidFill>
                <a:latin typeface="Georgia" panose="02040502050405020303" pitchFamily="18" charset="0"/>
              </a:defRPr>
            </a:lvl9pPr>
          </a:lstStyle>
          <a:p>
            <a:fld id="{0EA63634-37BB-4337-BEB4-AB4AD70CE1C6}" type="slidenum">
              <a:rPr lang="en-US" altLang="en-US">
                <a:latin typeface="Calibri" panose="020F0502020204030204" pitchFamily="34" charset="0"/>
              </a:rPr>
              <a:pPr/>
              <a:t>4</a:t>
            </a:fld>
            <a:endParaRPr lang="en-US" altLang="en-US">
              <a:latin typeface="Calibri" panose="020F0502020204030204" pitchFamily="34" charset="0"/>
            </a:endParaRPr>
          </a:p>
        </p:txBody>
      </p:sp>
    </p:spTree>
    <p:extLst>
      <p:ext uri="{BB962C8B-B14F-4D97-AF65-F5344CB8AC3E}">
        <p14:creationId xmlns:p14="http://schemas.microsoft.com/office/powerpoint/2010/main" val="165322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Times New Roman" panose="02020603050405020304" pitchFamily="18" charset="0"/>
              </a:rPr>
              <a:t>http://www.opencrowd.com/assets/images/views/views_cloud-tax-lrg.png</a:t>
            </a:r>
            <a:endParaRPr lang="en-GB" altLang="en-US" smtClean="0">
              <a:latin typeface="Times New Roman" panose="02020603050405020304" pitchFamily="18"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09" indent="-285734" eaLnBrk="0" hangingPunct="0">
              <a:defRPr sz="2400">
                <a:solidFill>
                  <a:schemeClr val="tx1"/>
                </a:solidFill>
                <a:latin typeface="Comic Sans MS" panose="030F0702030302020204" pitchFamily="66" charset="0"/>
                <a:ea typeface="MS PGothic" panose="020B0600070205080204" pitchFamily="34" charset="-128"/>
              </a:defRPr>
            </a:lvl2pPr>
            <a:lvl3pPr marL="1142937" indent="-228587" eaLnBrk="0" hangingPunct="0">
              <a:defRPr sz="2400">
                <a:solidFill>
                  <a:schemeClr val="tx1"/>
                </a:solidFill>
                <a:latin typeface="Comic Sans MS" panose="030F0702030302020204" pitchFamily="66" charset="0"/>
                <a:ea typeface="MS PGothic" panose="020B0600070205080204" pitchFamily="34" charset="-128"/>
              </a:defRPr>
            </a:lvl3pPr>
            <a:lvl4pPr marL="1600112" indent="-228587" eaLnBrk="0" hangingPunct="0">
              <a:defRPr sz="2400">
                <a:solidFill>
                  <a:schemeClr val="tx1"/>
                </a:solidFill>
                <a:latin typeface="Comic Sans MS" panose="030F0702030302020204" pitchFamily="66" charset="0"/>
                <a:ea typeface="MS PGothic" panose="020B0600070205080204" pitchFamily="34" charset="-128"/>
              </a:defRPr>
            </a:lvl4pPr>
            <a:lvl5pPr marL="2057287" indent="-228587" eaLnBrk="0" hangingPunct="0">
              <a:defRPr sz="2400">
                <a:solidFill>
                  <a:schemeClr val="tx1"/>
                </a:solidFill>
                <a:latin typeface="Comic Sans MS" panose="030F0702030302020204" pitchFamily="66" charset="0"/>
                <a:ea typeface="MS PGothic" panose="020B0600070205080204" pitchFamily="34" charset="-128"/>
              </a:defRPr>
            </a:lvl5pPr>
            <a:lvl6pPr marL="2514461" indent="-228587"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635" indent="-228587"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8810" indent="-228587"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5985" indent="-228587"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eaLnBrk="1" hangingPunct="1"/>
            <a:fld id="{D29F71FE-91E3-496E-AD00-62D23B0CA5A6}" type="slidenum">
              <a:rPr lang="en-GB" altLang="en-US" sz="1200">
                <a:latin typeface="Times New Roman" panose="02020603050405020304" pitchFamily="18" charset="0"/>
              </a:rPr>
              <a:pPr eaLnBrk="1" hangingPunct="1"/>
              <a:t>5</a:t>
            </a:fld>
            <a:endParaRPr lang="en-GB" altLang="en-US" sz="1200">
              <a:latin typeface="Times New Roman" panose="02020603050405020304" pitchFamily="18" charset="0"/>
            </a:endParaRPr>
          </a:p>
        </p:txBody>
      </p:sp>
    </p:spTree>
    <p:extLst>
      <p:ext uri="{BB962C8B-B14F-4D97-AF65-F5344CB8AC3E}">
        <p14:creationId xmlns:p14="http://schemas.microsoft.com/office/powerpoint/2010/main" val="2049071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An example of what is being offered by the type of cloud service.</a:t>
            </a:r>
          </a:p>
          <a:p>
            <a:pPr>
              <a:spcBef>
                <a:spcPct val="0"/>
              </a:spcBef>
            </a:pPr>
            <a:endParaRPr lang="en-US" altLang="en-US" smtClean="0"/>
          </a:p>
          <a:p>
            <a:pPr>
              <a:spcBef>
                <a:spcPct val="0"/>
              </a:spcBef>
            </a:pPr>
            <a:r>
              <a:rPr lang="en-US" altLang="en-US" smtClean="0"/>
              <a:t>http://smb-cloud.ulitzer.com/node/1514488</a:t>
            </a:r>
          </a:p>
          <a:p>
            <a:pPr>
              <a:spcBef>
                <a:spcPct val="0"/>
              </a:spcBef>
            </a:pPr>
            <a:endParaRPr lang="en-US" altLang="en-US" smtClean="0"/>
          </a:p>
          <a:p>
            <a:pPr>
              <a:spcBef>
                <a:spcPct val="0"/>
              </a:spcBef>
            </a:pPr>
            <a:r>
              <a:rPr lang="en-US" altLang="en-US" b="1" i="1" smtClean="0"/>
              <a:t>Software as a Service (SaaS)</a:t>
            </a:r>
            <a:r>
              <a:rPr lang="en-US" altLang="en-US" smtClean="0"/>
              <a:t> e.g. Facebook, Salesforce.com, applications running on a cloud infrastructure that can be accessed via a web browser interface. </a:t>
            </a:r>
          </a:p>
          <a:p>
            <a:pPr>
              <a:spcBef>
                <a:spcPct val="0"/>
              </a:spcBef>
            </a:pPr>
            <a:endParaRPr lang="en-US" altLang="en-US" smtClean="0"/>
          </a:p>
          <a:p>
            <a:pPr>
              <a:spcBef>
                <a:spcPct val="0"/>
              </a:spcBef>
            </a:pPr>
            <a:r>
              <a:rPr lang="en-US" altLang="en-US" b="1" i="1" smtClean="0"/>
              <a:t>Platform as a Service (PaaS)</a:t>
            </a:r>
            <a:r>
              <a:rPr lang="en-US" altLang="en-US" smtClean="0"/>
              <a:t> this goes back to the early 70's when it was referred to as Framework as a Service. What is does is simply to provide different combinations of services to a subscriber supporting an application development life-cycle e.g. Google's App Engine which will let a subscriber run web applications on Google's infrastructure or Azure. In essence the subscriber will use programming(.Net Java python) and tools supplied by the service provider with no underlying responsibility for the cloud deployed network, severs, operating system and storage etc. </a:t>
            </a:r>
            <a:br>
              <a:rPr lang="en-US" altLang="en-US" smtClean="0"/>
            </a:br>
            <a:r>
              <a:rPr lang="en-US" altLang="en-US" smtClean="0"/>
              <a:t/>
            </a:r>
            <a:br>
              <a:rPr lang="en-US" altLang="en-US" smtClean="0"/>
            </a:br>
            <a:r>
              <a:rPr lang="en-US" altLang="en-US" b="1" i="1" smtClean="0"/>
              <a:t>Infrastructure as a Service (IaaS)</a:t>
            </a:r>
            <a:r>
              <a:rPr lang="en-US" altLang="en-US" smtClean="0"/>
              <a:t> e.g. Tier 3, Amazon EC2,while the subscriber does not control the cloud infrastructure they do have control over select portions of network e.g. firewalls, operating system, deployed applications and storage. </a:t>
            </a:r>
            <a:br>
              <a:rPr lang="en-US" altLang="en-US" smtClean="0"/>
            </a:br>
            <a:endParaRPr lang="en-US" altLang="en-US" smtClean="0"/>
          </a:p>
          <a:p>
            <a:pPr>
              <a:spcBef>
                <a:spcPct val="0"/>
              </a:spcBef>
            </a:pPr>
            <a:endParaRPr lang="en-US" altLang="en-US" smtClean="0"/>
          </a:p>
          <a:p>
            <a:pPr>
              <a:spcBef>
                <a:spcPct val="0"/>
              </a:spcBef>
            </a:pPr>
            <a:endParaRPr lang="en-US" altLang="en-US" smtClean="0"/>
          </a:p>
          <a:p>
            <a:pPr>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Georgia" panose="02040502050405020303" pitchFamily="18" charset="0"/>
              </a:defRPr>
            </a:lvl1pPr>
            <a:lvl2pPr marL="742909" indent="-285734">
              <a:defRPr>
                <a:solidFill>
                  <a:schemeClr val="tx1"/>
                </a:solidFill>
                <a:latin typeface="Georgia" panose="02040502050405020303" pitchFamily="18" charset="0"/>
              </a:defRPr>
            </a:lvl2pPr>
            <a:lvl3pPr marL="1142937" indent="-228587">
              <a:defRPr>
                <a:solidFill>
                  <a:schemeClr val="tx1"/>
                </a:solidFill>
                <a:latin typeface="Georgia" panose="02040502050405020303" pitchFamily="18" charset="0"/>
              </a:defRPr>
            </a:lvl3pPr>
            <a:lvl4pPr marL="1600112" indent="-228587">
              <a:defRPr>
                <a:solidFill>
                  <a:schemeClr val="tx1"/>
                </a:solidFill>
                <a:latin typeface="Georgia" panose="02040502050405020303" pitchFamily="18" charset="0"/>
              </a:defRPr>
            </a:lvl4pPr>
            <a:lvl5pPr marL="2057287" indent="-228587">
              <a:defRPr>
                <a:solidFill>
                  <a:schemeClr val="tx1"/>
                </a:solidFill>
                <a:latin typeface="Georgia" panose="02040502050405020303" pitchFamily="18" charset="0"/>
              </a:defRPr>
            </a:lvl5pPr>
            <a:lvl6pPr marL="2514461" indent="-228587" fontAlgn="base">
              <a:spcBef>
                <a:spcPct val="0"/>
              </a:spcBef>
              <a:spcAft>
                <a:spcPct val="0"/>
              </a:spcAft>
              <a:defRPr>
                <a:solidFill>
                  <a:schemeClr val="tx1"/>
                </a:solidFill>
                <a:latin typeface="Georgia" panose="02040502050405020303" pitchFamily="18" charset="0"/>
              </a:defRPr>
            </a:lvl6pPr>
            <a:lvl7pPr marL="2971635" indent="-228587" fontAlgn="base">
              <a:spcBef>
                <a:spcPct val="0"/>
              </a:spcBef>
              <a:spcAft>
                <a:spcPct val="0"/>
              </a:spcAft>
              <a:defRPr>
                <a:solidFill>
                  <a:schemeClr val="tx1"/>
                </a:solidFill>
                <a:latin typeface="Georgia" panose="02040502050405020303" pitchFamily="18" charset="0"/>
              </a:defRPr>
            </a:lvl7pPr>
            <a:lvl8pPr marL="3428810" indent="-228587" fontAlgn="base">
              <a:spcBef>
                <a:spcPct val="0"/>
              </a:spcBef>
              <a:spcAft>
                <a:spcPct val="0"/>
              </a:spcAft>
              <a:defRPr>
                <a:solidFill>
                  <a:schemeClr val="tx1"/>
                </a:solidFill>
                <a:latin typeface="Georgia" panose="02040502050405020303" pitchFamily="18" charset="0"/>
              </a:defRPr>
            </a:lvl8pPr>
            <a:lvl9pPr marL="3885985" indent="-228587" fontAlgn="base">
              <a:spcBef>
                <a:spcPct val="0"/>
              </a:spcBef>
              <a:spcAft>
                <a:spcPct val="0"/>
              </a:spcAft>
              <a:defRPr>
                <a:solidFill>
                  <a:schemeClr val="tx1"/>
                </a:solidFill>
                <a:latin typeface="Georgia" panose="02040502050405020303" pitchFamily="18" charset="0"/>
              </a:defRPr>
            </a:lvl9pPr>
          </a:lstStyle>
          <a:p>
            <a:fld id="{472A6DA5-E4C5-4442-A4F1-EE003E9B3BCA}"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1516361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09" indent="-285734">
              <a:spcBef>
                <a:spcPct val="30000"/>
              </a:spcBef>
              <a:defRPr sz="1200">
                <a:solidFill>
                  <a:schemeClr val="tx1"/>
                </a:solidFill>
                <a:latin typeface="Times New Roman" panose="02020603050405020304" pitchFamily="18" charset="0"/>
              </a:defRPr>
            </a:lvl2pPr>
            <a:lvl3pPr marL="1142937" indent="-228587">
              <a:spcBef>
                <a:spcPct val="30000"/>
              </a:spcBef>
              <a:defRPr sz="1200">
                <a:solidFill>
                  <a:schemeClr val="tx1"/>
                </a:solidFill>
                <a:latin typeface="Times New Roman" panose="02020603050405020304" pitchFamily="18" charset="0"/>
              </a:defRPr>
            </a:lvl3pPr>
            <a:lvl4pPr marL="1600112" indent="-228587">
              <a:spcBef>
                <a:spcPct val="30000"/>
              </a:spcBef>
              <a:defRPr sz="1200">
                <a:solidFill>
                  <a:schemeClr val="tx1"/>
                </a:solidFill>
                <a:latin typeface="Times New Roman" panose="02020603050405020304" pitchFamily="18" charset="0"/>
              </a:defRPr>
            </a:lvl4pPr>
            <a:lvl5pPr marL="2057287" indent="-228587">
              <a:spcBef>
                <a:spcPct val="30000"/>
              </a:spcBef>
              <a:defRPr sz="1200">
                <a:solidFill>
                  <a:schemeClr val="tx1"/>
                </a:solidFill>
                <a:latin typeface="Times New Roman" panose="02020603050405020304" pitchFamily="18" charset="0"/>
              </a:defRPr>
            </a:lvl5pPr>
            <a:lvl6pPr marL="2514461" indent="-228587" eaLnBrk="0" fontAlgn="base" hangingPunct="0">
              <a:spcBef>
                <a:spcPct val="30000"/>
              </a:spcBef>
              <a:spcAft>
                <a:spcPct val="0"/>
              </a:spcAft>
              <a:defRPr sz="1200">
                <a:solidFill>
                  <a:schemeClr val="tx1"/>
                </a:solidFill>
                <a:latin typeface="Times New Roman" panose="02020603050405020304" pitchFamily="18" charset="0"/>
              </a:defRPr>
            </a:lvl6pPr>
            <a:lvl7pPr marL="2971635" indent="-228587" eaLnBrk="0" fontAlgn="base" hangingPunct="0">
              <a:spcBef>
                <a:spcPct val="30000"/>
              </a:spcBef>
              <a:spcAft>
                <a:spcPct val="0"/>
              </a:spcAft>
              <a:defRPr sz="1200">
                <a:solidFill>
                  <a:schemeClr val="tx1"/>
                </a:solidFill>
                <a:latin typeface="Times New Roman" panose="02020603050405020304" pitchFamily="18" charset="0"/>
              </a:defRPr>
            </a:lvl7pPr>
            <a:lvl8pPr marL="3428810" indent="-228587" eaLnBrk="0" fontAlgn="base" hangingPunct="0">
              <a:spcBef>
                <a:spcPct val="30000"/>
              </a:spcBef>
              <a:spcAft>
                <a:spcPct val="0"/>
              </a:spcAft>
              <a:defRPr sz="1200">
                <a:solidFill>
                  <a:schemeClr val="tx1"/>
                </a:solidFill>
                <a:latin typeface="Times New Roman" panose="02020603050405020304" pitchFamily="18" charset="0"/>
              </a:defRPr>
            </a:lvl8pPr>
            <a:lvl9pPr marL="3885985" indent="-22858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BDB01F8-2D4F-473C-BCAB-4E115375B253}" type="slidenum">
              <a:rPr lang="en-US" altLang="en-US"/>
              <a:pPr>
                <a:spcBef>
                  <a:spcPct val="0"/>
                </a:spcBef>
              </a:pPr>
              <a:t>7</a:t>
            </a:fld>
            <a:endParaRPr lang="en-US" altLang="en-US"/>
          </a:p>
        </p:txBody>
      </p:sp>
    </p:spTree>
    <p:extLst>
      <p:ext uri="{BB962C8B-B14F-4D97-AF65-F5344CB8AC3E}">
        <p14:creationId xmlns:p14="http://schemas.microsoft.com/office/powerpoint/2010/main" val="113661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9"/>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09" indent="-285734" eaLnBrk="0" hangingPunct="0">
              <a:defRPr sz="2400">
                <a:solidFill>
                  <a:schemeClr val="tx1"/>
                </a:solidFill>
                <a:latin typeface="Comic Sans MS" panose="030F0702030302020204" pitchFamily="66" charset="0"/>
                <a:ea typeface="MS PGothic" panose="020B0600070205080204" pitchFamily="34" charset="-128"/>
              </a:defRPr>
            </a:lvl2pPr>
            <a:lvl3pPr marL="1142937" indent="-228587" eaLnBrk="0" hangingPunct="0">
              <a:defRPr sz="2400">
                <a:solidFill>
                  <a:schemeClr val="tx1"/>
                </a:solidFill>
                <a:latin typeface="Comic Sans MS" panose="030F0702030302020204" pitchFamily="66" charset="0"/>
                <a:ea typeface="MS PGothic" panose="020B0600070205080204" pitchFamily="34" charset="-128"/>
              </a:defRPr>
            </a:lvl3pPr>
            <a:lvl4pPr marL="1600112" indent="-228587" eaLnBrk="0" hangingPunct="0">
              <a:defRPr sz="2400">
                <a:solidFill>
                  <a:schemeClr val="tx1"/>
                </a:solidFill>
                <a:latin typeface="Comic Sans MS" panose="030F0702030302020204" pitchFamily="66" charset="0"/>
                <a:ea typeface="MS PGothic" panose="020B0600070205080204" pitchFamily="34" charset="-128"/>
              </a:defRPr>
            </a:lvl4pPr>
            <a:lvl5pPr marL="2057287" indent="-228587" eaLnBrk="0" hangingPunct="0">
              <a:defRPr sz="2400">
                <a:solidFill>
                  <a:schemeClr val="tx1"/>
                </a:solidFill>
                <a:latin typeface="Comic Sans MS" panose="030F0702030302020204" pitchFamily="66" charset="0"/>
                <a:ea typeface="MS PGothic" panose="020B0600070205080204" pitchFamily="34" charset="-128"/>
              </a:defRPr>
            </a:lvl5pPr>
            <a:lvl6pPr marL="2514461" indent="-228587"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635" indent="-228587"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8810" indent="-228587"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5985" indent="-228587"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eaLnBrk="1" hangingPunct="1"/>
            <a:fld id="{ABD0664F-1512-4B1C-88F8-FF7C2998B6FE}" type="slidenum">
              <a:rPr lang="en-GB" altLang="en-US" sz="1200">
                <a:latin typeface="Times New Roman" panose="02020603050405020304" pitchFamily="18" charset="0"/>
              </a:rPr>
              <a:pPr eaLnBrk="1" hangingPunct="1"/>
              <a:t>12</a:t>
            </a:fld>
            <a:endParaRPr lang="en-GB" altLang="en-US" sz="1200">
              <a:latin typeface="Times New Roman" panose="02020603050405020304" pitchFamily="18" charset="0"/>
            </a:endParaRPr>
          </a:p>
        </p:txBody>
      </p:sp>
      <p:sp>
        <p:nvSpPr>
          <p:cNvPr id="51203" name="Text Box 1"/>
          <p:cNvSpPr>
            <a:spLocks noGrp="1" noRot="1" noChangeAspect="1" noChangeArrowheads="1" noTextEdit="1"/>
          </p:cNvSpPr>
          <p:nvPr>
            <p:ph type="sldImg"/>
          </p:nvPr>
        </p:nvSpPr>
        <p:spPr>
          <a:xfrm>
            <a:off x="458788" y="720725"/>
            <a:ext cx="6399212" cy="3600450"/>
          </a:xfrm>
          <a:solidFill>
            <a:srgbClr val="FFFFFF"/>
          </a:solidFill>
          <a:ln/>
        </p:spPr>
      </p:sp>
      <p:sp>
        <p:nvSpPr>
          <p:cNvPr id="51204" name="Text Box 2"/>
          <p:cNvSpPr>
            <a:spLocks noGrp="1" noChangeArrowheads="1"/>
          </p:cNvSpPr>
          <p:nvPr>
            <p:ph type="body" idx="1"/>
          </p:nvPr>
        </p:nvSpPr>
        <p:spPr>
          <a:xfrm>
            <a:off x="974726" y="4560889"/>
            <a:ext cx="5365750" cy="423068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54710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Think of these as being similar to vehicles for travel.  One can own his/her own car, plane or mobile home, someone else can own them and you would rent them, or there could be shared ownership.</a:t>
            </a:r>
          </a:p>
          <a:p>
            <a:pPr>
              <a:spcBef>
                <a:spcPct val="0"/>
              </a:spcBef>
            </a:pPr>
            <a:endParaRPr lang="en-US" altLang="en-US" smtClean="0"/>
          </a:p>
          <a:p>
            <a:pPr>
              <a:spcBef>
                <a:spcPct val="0"/>
              </a:spcBef>
            </a:pPr>
            <a:r>
              <a:rPr lang="en-US" altLang="en-US" smtClean="0"/>
              <a:t>http://smb-cloud.ulitzer.com/node/1514488</a:t>
            </a:r>
          </a:p>
          <a:p>
            <a:pPr>
              <a:spcBef>
                <a:spcPct val="0"/>
              </a:spcBef>
            </a:pPr>
            <a:endParaRPr lang="en-US" altLang="en-US" smtClean="0"/>
          </a:p>
          <a:p>
            <a:pPr>
              <a:spcBef>
                <a:spcPct val="0"/>
              </a:spcBef>
            </a:pPr>
            <a:r>
              <a:rPr lang="en-US" altLang="en-US" b="1" i="1" smtClean="0"/>
              <a:t>Private Cloud</a:t>
            </a:r>
            <a:r>
              <a:rPr lang="en-US" altLang="en-US" smtClean="0"/>
              <a:t>  aka a corporate cloud refers to proprietary computing architecture providing hosted services to a limited number of people which resides behind a corporate firewall, in other words a single tenant. </a:t>
            </a:r>
            <a:br>
              <a:rPr lang="en-US" altLang="en-US" smtClean="0"/>
            </a:br>
            <a:r>
              <a:rPr lang="en-US" altLang="en-US" smtClean="0"/>
              <a:t/>
            </a:r>
            <a:br>
              <a:rPr lang="en-US" altLang="en-US" smtClean="0"/>
            </a:br>
            <a:r>
              <a:rPr lang="en-US" altLang="en-US" smtClean="0"/>
              <a:t>By using private clouds enterprises/tenants will receive the same economies of scale and bi-directional scaling as that of the public cloud user. </a:t>
            </a:r>
            <a:br>
              <a:rPr lang="en-US" altLang="en-US" smtClean="0"/>
            </a:br>
            <a:r>
              <a:rPr lang="en-US" altLang="en-US" smtClean="0"/>
              <a:t/>
            </a:r>
            <a:br>
              <a:rPr lang="en-US" altLang="en-US" smtClean="0"/>
            </a:br>
            <a:r>
              <a:rPr lang="en-US" altLang="en-US" smtClean="0"/>
              <a:t>However being a single enterprise or division within that enterprise will ensure the additional benefit of more control and security for data held within the private cloud, as on-premise data centers can be converted into </a:t>
            </a:r>
            <a:r>
              <a:rPr lang="en-US" altLang="en-US" b="1" smtClean="0"/>
              <a:t>private clouds by implementing virtualization technologies from companies such as Microsoft,Citrix, VMware, Novell and Sun. </a:t>
            </a:r>
            <a:r>
              <a:rPr lang="en-US" altLang="en-US" smtClean="0"/>
              <a:t/>
            </a:r>
            <a:br>
              <a:rPr lang="en-US" altLang="en-US" smtClean="0"/>
            </a:br>
            <a:r>
              <a:rPr lang="en-US" altLang="en-US" smtClean="0"/>
              <a:t/>
            </a:r>
            <a:br>
              <a:rPr lang="en-US" altLang="en-US" smtClean="0"/>
            </a:br>
            <a:r>
              <a:rPr lang="en-US" altLang="en-US" smtClean="0"/>
              <a:t>2)</a:t>
            </a:r>
            <a:r>
              <a:rPr lang="en-US" altLang="en-US" b="1" i="1" smtClean="0"/>
              <a:t> Public Cloud</a:t>
            </a:r>
            <a:r>
              <a:rPr lang="en-US" altLang="en-US" smtClean="0"/>
              <a:t> is the cloud that is provided for lease external to an entity's physical location e.g. Amazon's EC2. </a:t>
            </a:r>
            <a:br>
              <a:rPr lang="en-US" altLang="en-US" smtClean="0"/>
            </a:br>
            <a:r>
              <a:rPr lang="en-US" altLang="en-US" smtClean="0"/>
              <a:t/>
            </a:r>
            <a:br>
              <a:rPr lang="en-US" altLang="en-US" smtClean="0"/>
            </a:br>
            <a:r>
              <a:rPr lang="en-US" altLang="en-US" smtClean="0"/>
              <a:t>This deployment facilitates rapid scaling via virtualization technologies (which enables cloud user resources an ability to rapidly start up and shut down,)and can be utilized by multiple tenants however, within this deployment users have no access to dedicated resources. </a:t>
            </a:r>
            <a:br>
              <a:rPr lang="en-US" altLang="en-US" smtClean="0"/>
            </a:br>
            <a:r>
              <a:rPr lang="en-US" altLang="en-US" smtClean="0"/>
              <a:t/>
            </a:r>
            <a:br>
              <a:rPr lang="en-US" altLang="en-US" smtClean="0"/>
            </a:br>
            <a:r>
              <a:rPr lang="en-US" altLang="en-US" smtClean="0"/>
              <a:t>This results in users giving up a certain amount of control over the process, which in turn can raise security and compliance issues. </a:t>
            </a:r>
            <a:br>
              <a:rPr lang="en-US" altLang="en-US" smtClean="0"/>
            </a:br>
            <a:r>
              <a:rPr lang="en-US" altLang="en-US" smtClean="0"/>
              <a:t/>
            </a:r>
            <a:br>
              <a:rPr lang="en-US" altLang="en-US" smtClean="0"/>
            </a:br>
            <a:r>
              <a:rPr lang="en-US" altLang="en-US" smtClean="0"/>
              <a:t>3) </a:t>
            </a:r>
            <a:r>
              <a:rPr lang="en-US" altLang="en-US" b="1" i="1" smtClean="0"/>
              <a:t>Hybrid Cloud </a:t>
            </a:r>
            <a:r>
              <a:rPr lang="en-US" altLang="en-US" i="1" smtClean="0"/>
              <a:t>i</a:t>
            </a:r>
            <a:r>
              <a:rPr lang="en-US" altLang="en-US" smtClean="0"/>
              <a:t>s a mixture of the public and private. This can be appealing for a company that chose to </a:t>
            </a:r>
            <a:r>
              <a:rPr lang="en-US" altLang="en-US" b="1" smtClean="0"/>
              <a:t>store non confidential data externally say using Simple Storage Service (S3) whilst keeping private data in-house. </a:t>
            </a:r>
            <a:r>
              <a:rPr lang="en-US" altLang="en-US" smtClean="0"/>
              <a:t/>
            </a:r>
            <a:br>
              <a:rPr lang="en-US" altLang="en-US" smtClean="0"/>
            </a:br>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Georgia" panose="02040502050405020303" pitchFamily="18" charset="0"/>
              </a:defRPr>
            </a:lvl1pPr>
            <a:lvl2pPr marL="742909" indent="-285734">
              <a:defRPr>
                <a:solidFill>
                  <a:schemeClr val="tx1"/>
                </a:solidFill>
                <a:latin typeface="Georgia" panose="02040502050405020303" pitchFamily="18" charset="0"/>
              </a:defRPr>
            </a:lvl2pPr>
            <a:lvl3pPr marL="1142937" indent="-228587">
              <a:defRPr>
                <a:solidFill>
                  <a:schemeClr val="tx1"/>
                </a:solidFill>
                <a:latin typeface="Georgia" panose="02040502050405020303" pitchFamily="18" charset="0"/>
              </a:defRPr>
            </a:lvl3pPr>
            <a:lvl4pPr marL="1600112" indent="-228587">
              <a:defRPr>
                <a:solidFill>
                  <a:schemeClr val="tx1"/>
                </a:solidFill>
                <a:latin typeface="Georgia" panose="02040502050405020303" pitchFamily="18" charset="0"/>
              </a:defRPr>
            </a:lvl4pPr>
            <a:lvl5pPr marL="2057287" indent="-228587">
              <a:defRPr>
                <a:solidFill>
                  <a:schemeClr val="tx1"/>
                </a:solidFill>
                <a:latin typeface="Georgia" panose="02040502050405020303" pitchFamily="18" charset="0"/>
              </a:defRPr>
            </a:lvl5pPr>
            <a:lvl6pPr marL="2514461" indent="-228587" fontAlgn="base">
              <a:spcBef>
                <a:spcPct val="0"/>
              </a:spcBef>
              <a:spcAft>
                <a:spcPct val="0"/>
              </a:spcAft>
              <a:defRPr>
                <a:solidFill>
                  <a:schemeClr val="tx1"/>
                </a:solidFill>
                <a:latin typeface="Georgia" panose="02040502050405020303" pitchFamily="18" charset="0"/>
              </a:defRPr>
            </a:lvl6pPr>
            <a:lvl7pPr marL="2971635" indent="-228587" fontAlgn="base">
              <a:spcBef>
                <a:spcPct val="0"/>
              </a:spcBef>
              <a:spcAft>
                <a:spcPct val="0"/>
              </a:spcAft>
              <a:defRPr>
                <a:solidFill>
                  <a:schemeClr val="tx1"/>
                </a:solidFill>
                <a:latin typeface="Georgia" panose="02040502050405020303" pitchFamily="18" charset="0"/>
              </a:defRPr>
            </a:lvl7pPr>
            <a:lvl8pPr marL="3428810" indent="-228587" fontAlgn="base">
              <a:spcBef>
                <a:spcPct val="0"/>
              </a:spcBef>
              <a:spcAft>
                <a:spcPct val="0"/>
              </a:spcAft>
              <a:defRPr>
                <a:solidFill>
                  <a:schemeClr val="tx1"/>
                </a:solidFill>
                <a:latin typeface="Georgia" panose="02040502050405020303" pitchFamily="18" charset="0"/>
              </a:defRPr>
            </a:lvl8pPr>
            <a:lvl9pPr marL="3885985" indent="-228587" fontAlgn="base">
              <a:spcBef>
                <a:spcPct val="0"/>
              </a:spcBef>
              <a:spcAft>
                <a:spcPct val="0"/>
              </a:spcAft>
              <a:defRPr>
                <a:solidFill>
                  <a:schemeClr val="tx1"/>
                </a:solidFill>
                <a:latin typeface="Georgia" panose="02040502050405020303" pitchFamily="18" charset="0"/>
              </a:defRPr>
            </a:lvl9pPr>
          </a:lstStyle>
          <a:p>
            <a:fld id="{E71D5A62-EB28-419A-95FD-0B869D74E7BF}"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3288527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09" indent="-285734">
              <a:spcBef>
                <a:spcPct val="30000"/>
              </a:spcBef>
              <a:defRPr sz="1200">
                <a:solidFill>
                  <a:schemeClr val="tx1"/>
                </a:solidFill>
                <a:latin typeface="Times New Roman" panose="02020603050405020304" pitchFamily="18" charset="0"/>
              </a:defRPr>
            </a:lvl2pPr>
            <a:lvl3pPr marL="1142937" indent="-228587">
              <a:spcBef>
                <a:spcPct val="30000"/>
              </a:spcBef>
              <a:defRPr sz="1200">
                <a:solidFill>
                  <a:schemeClr val="tx1"/>
                </a:solidFill>
                <a:latin typeface="Times New Roman" panose="02020603050405020304" pitchFamily="18" charset="0"/>
              </a:defRPr>
            </a:lvl3pPr>
            <a:lvl4pPr marL="1600112" indent="-228587">
              <a:spcBef>
                <a:spcPct val="30000"/>
              </a:spcBef>
              <a:defRPr sz="1200">
                <a:solidFill>
                  <a:schemeClr val="tx1"/>
                </a:solidFill>
                <a:latin typeface="Times New Roman" panose="02020603050405020304" pitchFamily="18" charset="0"/>
              </a:defRPr>
            </a:lvl4pPr>
            <a:lvl5pPr marL="2057287" indent="-228587">
              <a:spcBef>
                <a:spcPct val="30000"/>
              </a:spcBef>
              <a:defRPr sz="1200">
                <a:solidFill>
                  <a:schemeClr val="tx1"/>
                </a:solidFill>
                <a:latin typeface="Times New Roman" panose="02020603050405020304" pitchFamily="18" charset="0"/>
              </a:defRPr>
            </a:lvl5pPr>
            <a:lvl6pPr marL="2514461" indent="-228587" eaLnBrk="0" fontAlgn="base" hangingPunct="0">
              <a:spcBef>
                <a:spcPct val="30000"/>
              </a:spcBef>
              <a:spcAft>
                <a:spcPct val="0"/>
              </a:spcAft>
              <a:defRPr sz="1200">
                <a:solidFill>
                  <a:schemeClr val="tx1"/>
                </a:solidFill>
                <a:latin typeface="Times New Roman" panose="02020603050405020304" pitchFamily="18" charset="0"/>
              </a:defRPr>
            </a:lvl6pPr>
            <a:lvl7pPr marL="2971635" indent="-228587" eaLnBrk="0" fontAlgn="base" hangingPunct="0">
              <a:spcBef>
                <a:spcPct val="30000"/>
              </a:spcBef>
              <a:spcAft>
                <a:spcPct val="0"/>
              </a:spcAft>
              <a:defRPr sz="1200">
                <a:solidFill>
                  <a:schemeClr val="tx1"/>
                </a:solidFill>
                <a:latin typeface="Times New Roman" panose="02020603050405020304" pitchFamily="18" charset="0"/>
              </a:defRPr>
            </a:lvl7pPr>
            <a:lvl8pPr marL="3428810" indent="-228587" eaLnBrk="0" fontAlgn="base" hangingPunct="0">
              <a:spcBef>
                <a:spcPct val="30000"/>
              </a:spcBef>
              <a:spcAft>
                <a:spcPct val="0"/>
              </a:spcAft>
              <a:defRPr sz="1200">
                <a:solidFill>
                  <a:schemeClr val="tx1"/>
                </a:solidFill>
                <a:latin typeface="Times New Roman" panose="02020603050405020304" pitchFamily="18" charset="0"/>
              </a:defRPr>
            </a:lvl8pPr>
            <a:lvl9pPr marL="3885985" indent="-22858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952AF02-32BB-4A82-A522-1090E2254091}" type="slidenum">
              <a:rPr lang="en-US" altLang="en-US"/>
              <a:pPr>
                <a:spcBef>
                  <a:spcPct val="0"/>
                </a:spcBef>
              </a:pPr>
              <a:t>16</a:t>
            </a:fld>
            <a:endParaRPr lang="en-US" altLang="en-US"/>
          </a:p>
        </p:txBody>
      </p:sp>
    </p:spTree>
    <p:extLst>
      <p:ext uri="{BB962C8B-B14F-4D97-AF65-F5344CB8AC3E}">
        <p14:creationId xmlns:p14="http://schemas.microsoft.com/office/powerpoint/2010/main" val="343179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9DD8F4-DB29-4A0A-A73C-9004AECB93A5}"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67A4D-160A-4B29-AFBA-BC8CACE24C65}" type="slidenum">
              <a:rPr lang="en-US" smtClean="0"/>
              <a:t>‹#›</a:t>
            </a:fld>
            <a:endParaRPr lang="en-US"/>
          </a:p>
        </p:txBody>
      </p:sp>
    </p:spTree>
    <p:extLst>
      <p:ext uri="{BB962C8B-B14F-4D97-AF65-F5344CB8AC3E}">
        <p14:creationId xmlns:p14="http://schemas.microsoft.com/office/powerpoint/2010/main" val="293275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9DD8F4-DB29-4A0A-A73C-9004AECB93A5}"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67A4D-160A-4B29-AFBA-BC8CACE24C65}" type="slidenum">
              <a:rPr lang="en-US" smtClean="0"/>
              <a:t>‹#›</a:t>
            </a:fld>
            <a:endParaRPr lang="en-US"/>
          </a:p>
        </p:txBody>
      </p:sp>
    </p:spTree>
    <p:extLst>
      <p:ext uri="{BB962C8B-B14F-4D97-AF65-F5344CB8AC3E}">
        <p14:creationId xmlns:p14="http://schemas.microsoft.com/office/powerpoint/2010/main" val="1874219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9DD8F4-DB29-4A0A-A73C-9004AECB93A5}"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67A4D-160A-4B29-AFBA-BC8CACE24C65}" type="slidenum">
              <a:rPr lang="en-US" smtClean="0"/>
              <a:t>‹#›</a:t>
            </a:fld>
            <a:endParaRPr lang="en-US"/>
          </a:p>
        </p:txBody>
      </p:sp>
    </p:spTree>
    <p:extLst>
      <p:ext uri="{BB962C8B-B14F-4D97-AF65-F5344CB8AC3E}">
        <p14:creationId xmlns:p14="http://schemas.microsoft.com/office/powerpoint/2010/main" val="219287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9DD8F4-DB29-4A0A-A73C-9004AECB93A5}"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67A4D-160A-4B29-AFBA-BC8CACE24C65}" type="slidenum">
              <a:rPr lang="en-US" smtClean="0"/>
              <a:t>‹#›</a:t>
            </a:fld>
            <a:endParaRPr lang="en-US"/>
          </a:p>
        </p:txBody>
      </p:sp>
    </p:spTree>
    <p:extLst>
      <p:ext uri="{BB962C8B-B14F-4D97-AF65-F5344CB8AC3E}">
        <p14:creationId xmlns:p14="http://schemas.microsoft.com/office/powerpoint/2010/main" val="100433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9DD8F4-DB29-4A0A-A73C-9004AECB93A5}"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67A4D-160A-4B29-AFBA-BC8CACE24C65}" type="slidenum">
              <a:rPr lang="en-US" smtClean="0"/>
              <a:t>‹#›</a:t>
            </a:fld>
            <a:endParaRPr lang="en-US"/>
          </a:p>
        </p:txBody>
      </p:sp>
    </p:spTree>
    <p:extLst>
      <p:ext uri="{BB962C8B-B14F-4D97-AF65-F5344CB8AC3E}">
        <p14:creationId xmlns:p14="http://schemas.microsoft.com/office/powerpoint/2010/main" val="364130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9DD8F4-DB29-4A0A-A73C-9004AECB93A5}"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67A4D-160A-4B29-AFBA-BC8CACE24C65}" type="slidenum">
              <a:rPr lang="en-US" smtClean="0"/>
              <a:t>‹#›</a:t>
            </a:fld>
            <a:endParaRPr lang="en-US"/>
          </a:p>
        </p:txBody>
      </p:sp>
    </p:spTree>
    <p:extLst>
      <p:ext uri="{BB962C8B-B14F-4D97-AF65-F5344CB8AC3E}">
        <p14:creationId xmlns:p14="http://schemas.microsoft.com/office/powerpoint/2010/main" val="4284144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9DD8F4-DB29-4A0A-A73C-9004AECB93A5}" type="datetimeFigureOut">
              <a:rPr lang="en-US" smtClean="0"/>
              <a:t>4/5/2016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367A4D-160A-4B29-AFBA-BC8CACE24C65}" type="slidenum">
              <a:rPr lang="en-US" smtClean="0"/>
              <a:t>‹#›</a:t>
            </a:fld>
            <a:endParaRPr lang="en-US"/>
          </a:p>
        </p:txBody>
      </p:sp>
    </p:spTree>
    <p:extLst>
      <p:ext uri="{BB962C8B-B14F-4D97-AF65-F5344CB8AC3E}">
        <p14:creationId xmlns:p14="http://schemas.microsoft.com/office/powerpoint/2010/main" val="265287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9DD8F4-DB29-4A0A-A73C-9004AECB93A5}" type="datetimeFigureOut">
              <a:rPr lang="en-US" smtClean="0"/>
              <a:t>4/5/2016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367A4D-160A-4B29-AFBA-BC8CACE24C65}" type="slidenum">
              <a:rPr lang="en-US" smtClean="0"/>
              <a:t>‹#›</a:t>
            </a:fld>
            <a:endParaRPr lang="en-US"/>
          </a:p>
        </p:txBody>
      </p:sp>
    </p:spTree>
    <p:extLst>
      <p:ext uri="{BB962C8B-B14F-4D97-AF65-F5344CB8AC3E}">
        <p14:creationId xmlns:p14="http://schemas.microsoft.com/office/powerpoint/2010/main" val="297901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DD8F4-DB29-4A0A-A73C-9004AECB93A5}" type="datetimeFigureOut">
              <a:rPr lang="en-US" smtClean="0"/>
              <a:t>4/5/2016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367A4D-160A-4B29-AFBA-BC8CACE24C65}" type="slidenum">
              <a:rPr lang="en-US" smtClean="0"/>
              <a:t>‹#›</a:t>
            </a:fld>
            <a:endParaRPr lang="en-US"/>
          </a:p>
        </p:txBody>
      </p:sp>
    </p:spTree>
    <p:extLst>
      <p:ext uri="{BB962C8B-B14F-4D97-AF65-F5344CB8AC3E}">
        <p14:creationId xmlns:p14="http://schemas.microsoft.com/office/powerpoint/2010/main" val="2810241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DD8F4-DB29-4A0A-A73C-9004AECB93A5}"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67A4D-160A-4B29-AFBA-BC8CACE24C65}" type="slidenum">
              <a:rPr lang="en-US" smtClean="0"/>
              <a:t>‹#›</a:t>
            </a:fld>
            <a:endParaRPr lang="en-US"/>
          </a:p>
        </p:txBody>
      </p:sp>
    </p:spTree>
    <p:extLst>
      <p:ext uri="{BB962C8B-B14F-4D97-AF65-F5344CB8AC3E}">
        <p14:creationId xmlns:p14="http://schemas.microsoft.com/office/powerpoint/2010/main" val="1437407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DD8F4-DB29-4A0A-A73C-9004AECB93A5}"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67A4D-160A-4B29-AFBA-BC8CACE24C65}" type="slidenum">
              <a:rPr lang="en-US" smtClean="0"/>
              <a:t>‹#›</a:t>
            </a:fld>
            <a:endParaRPr lang="en-US"/>
          </a:p>
        </p:txBody>
      </p:sp>
    </p:spTree>
    <p:extLst>
      <p:ext uri="{BB962C8B-B14F-4D97-AF65-F5344CB8AC3E}">
        <p14:creationId xmlns:p14="http://schemas.microsoft.com/office/powerpoint/2010/main" val="2666164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DD8F4-DB29-4A0A-A73C-9004AECB93A5}" type="datetimeFigureOut">
              <a:rPr lang="en-US" smtClean="0"/>
              <a:t>4/5/2016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67A4D-160A-4B29-AFBA-BC8CACE24C65}" type="slidenum">
              <a:rPr lang="en-US" smtClean="0"/>
              <a:t>‹#›</a:t>
            </a:fld>
            <a:endParaRPr lang="en-US"/>
          </a:p>
        </p:txBody>
      </p:sp>
    </p:spTree>
    <p:extLst>
      <p:ext uri="{BB962C8B-B14F-4D97-AF65-F5344CB8AC3E}">
        <p14:creationId xmlns:p14="http://schemas.microsoft.com/office/powerpoint/2010/main" val="102095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Georgia" panose="02040502050405020303" pitchFamily="18" charset="0"/>
              </a:rPr>
              <a:t>CS5551 Advanced Software Engineering</a:t>
            </a:r>
            <a:endParaRPr lang="en-US" dirty="0">
              <a:latin typeface="Georgia" panose="02040502050405020303" pitchFamily="18" charset="0"/>
            </a:endParaRPr>
          </a:p>
        </p:txBody>
      </p:sp>
      <p:sp>
        <p:nvSpPr>
          <p:cNvPr id="3" name="Subtitle 2"/>
          <p:cNvSpPr>
            <a:spLocks noGrp="1"/>
          </p:cNvSpPr>
          <p:nvPr>
            <p:ph type="subTitle" idx="1"/>
          </p:nvPr>
        </p:nvSpPr>
        <p:spPr>
          <a:xfrm>
            <a:off x="1691426" y="4233103"/>
            <a:ext cx="9144000" cy="1655762"/>
          </a:xfrm>
        </p:spPr>
        <p:txBody>
          <a:bodyPr>
            <a:normAutofit/>
          </a:bodyPr>
          <a:lstStyle/>
          <a:p>
            <a:r>
              <a:rPr lang="en-US" sz="4800" dirty="0" smtClean="0">
                <a:latin typeface="Georgia" panose="02040502050405020303" pitchFamily="18" charset="0"/>
              </a:rPr>
              <a:t>Cloud Computing</a:t>
            </a:r>
            <a:endParaRPr lang="en-US" sz="4800" dirty="0">
              <a:latin typeface="Georgia" panose="02040502050405020303" pitchFamily="18" charset="0"/>
            </a:endParaRPr>
          </a:p>
        </p:txBody>
      </p:sp>
      <p:sp>
        <p:nvSpPr>
          <p:cNvPr id="4" name="TextBox 3"/>
          <p:cNvSpPr txBox="1"/>
          <p:nvPr/>
        </p:nvSpPr>
        <p:spPr>
          <a:xfrm>
            <a:off x="811369" y="6259132"/>
            <a:ext cx="9001182" cy="584775"/>
          </a:xfrm>
          <a:prstGeom prst="rect">
            <a:avLst/>
          </a:prstGeom>
          <a:noFill/>
        </p:spPr>
        <p:txBody>
          <a:bodyPr wrap="none" rtlCol="0">
            <a:spAutoFit/>
          </a:bodyPr>
          <a:lstStyle/>
          <a:p>
            <a:pPr fontAlgn="auto">
              <a:spcAft>
                <a:spcPts val="0"/>
              </a:spcAft>
              <a:buClr>
                <a:schemeClr val="accent3"/>
              </a:buClr>
              <a:buFont typeface="Georgia"/>
              <a:buNone/>
              <a:defRPr/>
            </a:pPr>
            <a:r>
              <a:rPr lang="en-US" sz="1600" dirty="0" smtClean="0">
                <a:latin typeface="Georgia" panose="02040502050405020303" pitchFamily="18" charset="0"/>
              </a:rPr>
              <a:t>Sources: </a:t>
            </a:r>
            <a:r>
              <a:rPr lang="en-US" sz="1600" dirty="0">
                <a:latin typeface="Georgia" panose="02040502050405020303" pitchFamily="18" charset="0"/>
              </a:rPr>
              <a:t>AASCIF IT </a:t>
            </a:r>
            <a:r>
              <a:rPr lang="en-US" sz="1600" dirty="0" smtClean="0">
                <a:latin typeface="Georgia" panose="02040502050405020303" pitchFamily="18" charset="0"/>
              </a:rPr>
              <a:t>Committee, Emerging Technologies, Cloud Computing, Software </a:t>
            </a:r>
            <a:r>
              <a:rPr lang="en-US" sz="1600" dirty="0">
                <a:latin typeface="Georgia" panose="02040502050405020303" pitchFamily="18" charset="0"/>
              </a:rPr>
              <a:t>as a </a:t>
            </a:r>
            <a:r>
              <a:rPr lang="en-US" sz="1600" dirty="0" smtClean="0">
                <a:latin typeface="Georgia" panose="02040502050405020303" pitchFamily="18" charset="0"/>
              </a:rPr>
              <a:t>Service</a:t>
            </a:r>
          </a:p>
          <a:p>
            <a:pPr fontAlgn="auto">
              <a:spcAft>
                <a:spcPts val="0"/>
              </a:spcAft>
              <a:buClr>
                <a:schemeClr val="accent3"/>
              </a:buClr>
              <a:buFont typeface="Georgia"/>
              <a:buNone/>
              <a:defRPr/>
            </a:pPr>
            <a:r>
              <a:rPr lang="en-US" altLang="en-US" sz="1600" dirty="0" smtClean="0">
                <a:latin typeface="Georgia" panose="02040502050405020303" pitchFamily="18" charset="0"/>
              </a:rPr>
              <a:t>                Mark Baker, Cloud Computing</a:t>
            </a:r>
            <a:endParaRPr lang="en-US" sz="1600" dirty="0">
              <a:latin typeface="Georgia" panose="02040502050405020303" pitchFamily="18" charset="0"/>
            </a:endParaRPr>
          </a:p>
        </p:txBody>
      </p:sp>
    </p:spTree>
    <p:extLst>
      <p:ext uri="{BB962C8B-B14F-4D97-AF65-F5344CB8AC3E}">
        <p14:creationId xmlns:p14="http://schemas.microsoft.com/office/powerpoint/2010/main" val="402636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loudConce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21" y="519189"/>
            <a:ext cx="9671996" cy="54761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43464" y="6488668"/>
            <a:ext cx="4548040" cy="276999"/>
          </a:xfrm>
          <a:prstGeom prst="rect">
            <a:avLst/>
          </a:prstGeom>
          <a:noFill/>
        </p:spPr>
        <p:txBody>
          <a:bodyPr wrap="none" rtlCol="0">
            <a:spAutoFit/>
          </a:bodyPr>
          <a:lstStyle/>
          <a:p>
            <a:r>
              <a:rPr lang="en-US" sz="1200" dirty="0">
                <a:latin typeface="Georgia" panose="02040502050405020303" pitchFamily="18" charset="0"/>
              </a:rPr>
              <a:t>Source: http://</a:t>
            </a:r>
            <a:r>
              <a:rPr lang="en-US" sz="1200" dirty="0" smtClean="0">
                <a:latin typeface="Georgia" panose="02040502050405020303" pitchFamily="18" charset="0"/>
              </a:rPr>
              <a:t>www.infosysblogs.com/thought-floor/2012/02/c</a:t>
            </a:r>
            <a:endParaRPr lang="en-US" sz="1200" dirty="0">
              <a:latin typeface="Georgia" panose="02040502050405020303" pitchFamily="18" charset="0"/>
            </a:endParaRPr>
          </a:p>
        </p:txBody>
      </p:sp>
    </p:spTree>
    <p:extLst>
      <p:ext uri="{BB962C8B-B14F-4D97-AF65-F5344CB8AC3E}">
        <p14:creationId xmlns:p14="http://schemas.microsoft.com/office/powerpoint/2010/main" val="1645472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44699" y="0"/>
            <a:ext cx="7239000" cy="1143000"/>
          </a:xfrm>
        </p:spPr>
        <p:txBody>
          <a:bodyPr/>
          <a:lstStyle/>
          <a:p>
            <a:r>
              <a:rPr lang="en-US" altLang="en-US" b="1" dirty="0" smtClean="0">
                <a:effectLst>
                  <a:outerShdw blurRad="38100" dist="38100" dir="2700000" algn="tl">
                    <a:srgbClr val="000000">
                      <a:alpha val="43137"/>
                    </a:srgbClr>
                  </a:outerShdw>
                </a:effectLst>
                <a:latin typeface="Georgia" panose="02040502050405020303" pitchFamily="18" charset="0"/>
              </a:rPr>
              <a:t>Virtualization</a:t>
            </a:r>
          </a:p>
        </p:txBody>
      </p:sp>
      <p:sp>
        <p:nvSpPr>
          <p:cNvPr id="15363" name="Content Placeholder 2"/>
          <p:cNvSpPr>
            <a:spLocks noGrp="1"/>
          </p:cNvSpPr>
          <p:nvPr>
            <p:ph idx="1"/>
          </p:nvPr>
        </p:nvSpPr>
        <p:spPr>
          <a:xfrm>
            <a:off x="476799" y="1191707"/>
            <a:ext cx="9206996" cy="4830762"/>
          </a:xfrm>
        </p:spPr>
        <p:txBody>
          <a:bodyPr>
            <a:noAutofit/>
          </a:bodyPr>
          <a:lstStyle/>
          <a:p>
            <a:r>
              <a:rPr lang="en-US" altLang="en-US" dirty="0">
                <a:latin typeface="Georgia" panose="02040502050405020303" pitchFamily="18" charset="0"/>
              </a:rPr>
              <a:t>Virtual workspaces: </a:t>
            </a:r>
          </a:p>
          <a:p>
            <a:pPr lvl="1"/>
            <a:r>
              <a:rPr lang="en-US" altLang="en-US" dirty="0">
                <a:latin typeface="Georgia" panose="02040502050405020303" pitchFamily="18" charset="0"/>
              </a:rPr>
              <a:t>An </a:t>
            </a:r>
            <a:r>
              <a:rPr lang="en-US" altLang="en-US" u="sng" dirty="0">
                <a:latin typeface="Georgia" panose="02040502050405020303" pitchFamily="18" charset="0"/>
              </a:rPr>
              <a:t>abstraction of an execution environment </a:t>
            </a:r>
            <a:r>
              <a:rPr lang="en-US" altLang="en-US" dirty="0">
                <a:latin typeface="Georgia" panose="02040502050405020303" pitchFamily="18" charset="0"/>
              </a:rPr>
              <a:t>that can be made </a:t>
            </a:r>
            <a:r>
              <a:rPr lang="en-US" altLang="en-US" i="1" dirty="0">
                <a:latin typeface="Georgia" panose="02040502050405020303" pitchFamily="18" charset="0"/>
              </a:rPr>
              <a:t>dynamically</a:t>
            </a:r>
            <a:r>
              <a:rPr lang="en-US" altLang="en-US" dirty="0">
                <a:latin typeface="Georgia" panose="02040502050405020303" pitchFamily="18" charset="0"/>
              </a:rPr>
              <a:t> available to authorized clients by using well-defined protocols, </a:t>
            </a:r>
          </a:p>
          <a:p>
            <a:pPr lvl="1"/>
            <a:r>
              <a:rPr lang="en-US" altLang="en-US" dirty="0">
                <a:latin typeface="Georgia" panose="02040502050405020303" pitchFamily="18" charset="0"/>
              </a:rPr>
              <a:t>Resource quota (e.g. CPU, memory share),</a:t>
            </a:r>
          </a:p>
          <a:p>
            <a:pPr lvl="1"/>
            <a:r>
              <a:rPr lang="en-US" altLang="en-US" dirty="0">
                <a:latin typeface="Georgia" panose="02040502050405020303" pitchFamily="18" charset="0"/>
              </a:rPr>
              <a:t>Software configuration (e.g. O/S, provided services). </a:t>
            </a:r>
          </a:p>
          <a:p>
            <a:r>
              <a:rPr lang="en-US" altLang="en-US" dirty="0">
                <a:latin typeface="Georgia" panose="02040502050405020303" pitchFamily="18" charset="0"/>
              </a:rPr>
              <a:t>Implement on Virtual Machines (VMs): </a:t>
            </a:r>
          </a:p>
          <a:p>
            <a:pPr lvl="1"/>
            <a:r>
              <a:rPr lang="en-US" altLang="en-US" u="sng" dirty="0">
                <a:latin typeface="Georgia" panose="02040502050405020303" pitchFamily="18" charset="0"/>
              </a:rPr>
              <a:t>Abstraction of a physical host machine</a:t>
            </a:r>
            <a:r>
              <a:rPr lang="en-US" altLang="en-US" dirty="0">
                <a:latin typeface="Georgia" panose="02040502050405020303" pitchFamily="18" charset="0"/>
              </a:rPr>
              <a:t>,</a:t>
            </a:r>
          </a:p>
          <a:p>
            <a:pPr lvl="1"/>
            <a:r>
              <a:rPr lang="en-US" altLang="en-US" dirty="0">
                <a:latin typeface="Georgia" panose="02040502050405020303" pitchFamily="18" charset="0"/>
              </a:rPr>
              <a:t>Hypervisor intercepts and emulates instructions from VMs, and allows management of VMs,</a:t>
            </a:r>
          </a:p>
          <a:p>
            <a:pPr lvl="1"/>
            <a:r>
              <a:rPr lang="en-US" altLang="en-US" dirty="0">
                <a:latin typeface="Georgia" panose="02040502050405020303" pitchFamily="18" charset="0"/>
              </a:rPr>
              <a:t>VMWare, </a:t>
            </a:r>
            <a:r>
              <a:rPr lang="en-US" altLang="en-US" dirty="0" err="1">
                <a:latin typeface="Georgia" panose="02040502050405020303" pitchFamily="18" charset="0"/>
              </a:rPr>
              <a:t>Xen</a:t>
            </a:r>
            <a:r>
              <a:rPr lang="en-US" altLang="en-US" dirty="0">
                <a:latin typeface="Georgia" panose="02040502050405020303" pitchFamily="18" charset="0"/>
              </a:rPr>
              <a:t>, etc.</a:t>
            </a:r>
          </a:p>
          <a:p>
            <a:r>
              <a:rPr lang="en-US" altLang="en-US" dirty="0">
                <a:latin typeface="Georgia" panose="02040502050405020303" pitchFamily="18" charset="0"/>
              </a:rPr>
              <a:t>Provide infrastructure API:</a:t>
            </a:r>
          </a:p>
          <a:p>
            <a:pPr lvl="1"/>
            <a:r>
              <a:rPr lang="en-US" altLang="en-US" dirty="0">
                <a:latin typeface="Georgia" panose="02040502050405020303" pitchFamily="18" charset="0"/>
              </a:rPr>
              <a:t>Plug-ins to hardware/support structures</a:t>
            </a:r>
          </a:p>
        </p:txBody>
      </p:sp>
      <p:grpSp>
        <p:nvGrpSpPr>
          <p:cNvPr id="2" name="Group 23"/>
          <p:cNvGrpSpPr>
            <a:grpSpLocks/>
          </p:cNvGrpSpPr>
          <p:nvPr/>
        </p:nvGrpSpPr>
        <p:grpSpPr bwMode="auto">
          <a:xfrm>
            <a:off x="9683794" y="4851782"/>
            <a:ext cx="1879600" cy="1671637"/>
            <a:chOff x="5638800" y="1676400"/>
            <a:chExt cx="2975327" cy="2615193"/>
          </a:xfrm>
        </p:grpSpPr>
        <p:sp>
          <p:nvSpPr>
            <p:cNvPr id="19461" name="Rounded Rectangle 12"/>
            <p:cNvSpPr>
              <a:spLocks noChangeArrowheads="1"/>
            </p:cNvSpPr>
            <p:nvPr/>
          </p:nvSpPr>
          <p:spPr bwMode="auto">
            <a:xfrm>
              <a:off x="5638800" y="3276600"/>
              <a:ext cx="2895600" cy="457200"/>
            </a:xfrm>
            <a:prstGeom prst="roundRect">
              <a:avLst>
                <a:gd name="adj" fmla="val 16667"/>
              </a:avLst>
            </a:prstGeom>
            <a:solidFill>
              <a:srgbClr val="FFCC99"/>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400">
                  <a:solidFill>
                    <a:srgbClr val="C00000"/>
                  </a:solidFill>
                </a:rPr>
                <a:t>Hardware</a:t>
              </a:r>
            </a:p>
          </p:txBody>
        </p:sp>
        <p:sp>
          <p:nvSpPr>
            <p:cNvPr id="19462" name="Rounded Rectangle 13"/>
            <p:cNvSpPr>
              <a:spLocks noChangeArrowheads="1"/>
            </p:cNvSpPr>
            <p:nvPr/>
          </p:nvSpPr>
          <p:spPr bwMode="auto">
            <a:xfrm>
              <a:off x="5638800" y="2209800"/>
              <a:ext cx="914400" cy="457200"/>
            </a:xfrm>
            <a:prstGeom prst="roundRect">
              <a:avLst>
                <a:gd name="adj" fmla="val 16667"/>
              </a:avLst>
            </a:prstGeom>
            <a:solidFill>
              <a:srgbClr val="CCFF99"/>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400">
                  <a:solidFill>
                    <a:srgbClr val="C00000"/>
                  </a:solidFill>
                </a:rPr>
                <a:t>OS</a:t>
              </a:r>
            </a:p>
          </p:txBody>
        </p:sp>
        <p:sp>
          <p:nvSpPr>
            <p:cNvPr id="19463" name="Rounded Rectangle 14"/>
            <p:cNvSpPr>
              <a:spLocks noChangeArrowheads="1"/>
            </p:cNvSpPr>
            <p:nvPr/>
          </p:nvSpPr>
          <p:spPr bwMode="auto">
            <a:xfrm>
              <a:off x="5638800" y="1676400"/>
              <a:ext cx="914400" cy="457201"/>
            </a:xfrm>
            <a:prstGeom prst="roundRect">
              <a:avLst>
                <a:gd name="adj" fmla="val 16667"/>
              </a:avLst>
            </a:prstGeom>
            <a:solidFill>
              <a:schemeClr val="accent1"/>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400">
                  <a:solidFill>
                    <a:srgbClr val="C00000"/>
                  </a:solidFill>
                </a:rPr>
                <a:t>App</a:t>
              </a:r>
            </a:p>
          </p:txBody>
        </p:sp>
        <p:sp>
          <p:nvSpPr>
            <p:cNvPr id="19464" name="Rounded Rectangle 15"/>
            <p:cNvSpPr>
              <a:spLocks noChangeArrowheads="1"/>
            </p:cNvSpPr>
            <p:nvPr/>
          </p:nvSpPr>
          <p:spPr bwMode="auto">
            <a:xfrm>
              <a:off x="6629400" y="1676400"/>
              <a:ext cx="914400" cy="457200"/>
            </a:xfrm>
            <a:prstGeom prst="roundRect">
              <a:avLst>
                <a:gd name="adj" fmla="val 16667"/>
              </a:avLst>
            </a:prstGeom>
            <a:solidFill>
              <a:schemeClr val="accent1"/>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400" dirty="0">
                  <a:solidFill>
                    <a:srgbClr val="C00000"/>
                  </a:solidFill>
                </a:rPr>
                <a:t>App</a:t>
              </a:r>
            </a:p>
          </p:txBody>
        </p:sp>
        <p:sp>
          <p:nvSpPr>
            <p:cNvPr id="19465" name="Rounded Rectangle 16"/>
            <p:cNvSpPr>
              <a:spLocks noChangeArrowheads="1"/>
            </p:cNvSpPr>
            <p:nvPr/>
          </p:nvSpPr>
          <p:spPr bwMode="auto">
            <a:xfrm>
              <a:off x="7620000" y="1676400"/>
              <a:ext cx="914400" cy="457200"/>
            </a:xfrm>
            <a:prstGeom prst="roundRect">
              <a:avLst>
                <a:gd name="adj" fmla="val 16667"/>
              </a:avLst>
            </a:prstGeom>
            <a:solidFill>
              <a:schemeClr val="accent1"/>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400" dirty="0">
                  <a:solidFill>
                    <a:srgbClr val="C00000"/>
                  </a:solidFill>
                </a:rPr>
                <a:t>App</a:t>
              </a:r>
            </a:p>
          </p:txBody>
        </p:sp>
        <p:sp>
          <p:nvSpPr>
            <p:cNvPr id="19466" name="Rounded Rectangle 17"/>
            <p:cNvSpPr>
              <a:spLocks noChangeArrowheads="1"/>
            </p:cNvSpPr>
            <p:nvPr/>
          </p:nvSpPr>
          <p:spPr bwMode="auto">
            <a:xfrm>
              <a:off x="5638800" y="2743200"/>
              <a:ext cx="2895600" cy="457200"/>
            </a:xfrm>
            <a:prstGeom prst="roundRect">
              <a:avLst>
                <a:gd name="adj" fmla="val 16667"/>
              </a:avLst>
            </a:prstGeom>
            <a:solidFill>
              <a:srgbClr val="CC99FF"/>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400">
                  <a:solidFill>
                    <a:srgbClr val="C00000"/>
                  </a:solidFill>
                </a:rPr>
                <a:t>Hypervisor</a:t>
              </a:r>
            </a:p>
          </p:txBody>
        </p:sp>
        <p:sp>
          <p:nvSpPr>
            <p:cNvPr id="19467" name="Rounded Rectangle 18"/>
            <p:cNvSpPr>
              <a:spLocks noChangeArrowheads="1"/>
            </p:cNvSpPr>
            <p:nvPr/>
          </p:nvSpPr>
          <p:spPr bwMode="auto">
            <a:xfrm>
              <a:off x="6629400" y="2209800"/>
              <a:ext cx="914400" cy="457200"/>
            </a:xfrm>
            <a:prstGeom prst="roundRect">
              <a:avLst>
                <a:gd name="adj" fmla="val 16667"/>
              </a:avLst>
            </a:prstGeom>
            <a:solidFill>
              <a:srgbClr val="CCFF99"/>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400">
                  <a:solidFill>
                    <a:srgbClr val="C00000"/>
                  </a:solidFill>
                </a:rPr>
                <a:t>OS</a:t>
              </a:r>
            </a:p>
          </p:txBody>
        </p:sp>
        <p:sp>
          <p:nvSpPr>
            <p:cNvPr id="19468" name="Rounded Rectangle 19"/>
            <p:cNvSpPr>
              <a:spLocks noChangeArrowheads="1"/>
            </p:cNvSpPr>
            <p:nvPr/>
          </p:nvSpPr>
          <p:spPr bwMode="auto">
            <a:xfrm>
              <a:off x="7620000" y="2209800"/>
              <a:ext cx="914400" cy="457200"/>
            </a:xfrm>
            <a:prstGeom prst="roundRect">
              <a:avLst>
                <a:gd name="adj" fmla="val 16667"/>
              </a:avLst>
            </a:prstGeom>
            <a:solidFill>
              <a:srgbClr val="CCFF99"/>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400">
                  <a:solidFill>
                    <a:srgbClr val="C00000"/>
                  </a:solidFill>
                </a:rPr>
                <a:t>OS</a:t>
              </a:r>
            </a:p>
          </p:txBody>
        </p:sp>
        <p:sp>
          <p:nvSpPr>
            <p:cNvPr id="19469" name="TextBox 21"/>
            <p:cNvSpPr txBox="1">
              <a:spLocks noChangeArrowheads="1"/>
            </p:cNvSpPr>
            <p:nvPr/>
          </p:nvSpPr>
          <p:spPr bwMode="auto">
            <a:xfrm>
              <a:off x="5999309" y="3810001"/>
              <a:ext cx="2614818" cy="4815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400">
                  <a:solidFill>
                    <a:srgbClr val="C00000"/>
                  </a:solidFill>
                </a:rPr>
                <a:t>Virtualized Stack</a:t>
              </a:r>
            </a:p>
          </p:txBody>
        </p:sp>
      </p:grpSp>
      <p:sp>
        <p:nvSpPr>
          <p:cNvPr id="3" name="Rectangle 2"/>
          <p:cNvSpPr/>
          <p:nvPr/>
        </p:nvSpPr>
        <p:spPr>
          <a:xfrm>
            <a:off x="9565327" y="3261361"/>
            <a:ext cx="2643822" cy="1384995"/>
          </a:xfrm>
          <a:prstGeom prst="rect">
            <a:avLst/>
          </a:prstGeom>
        </p:spPr>
        <p:txBody>
          <a:bodyPr wrap="square">
            <a:spAutoFit/>
          </a:bodyPr>
          <a:lstStyle/>
          <a:p>
            <a:r>
              <a:rPr lang="en-US" sz="1400" b="0" i="0" dirty="0" smtClean="0">
                <a:solidFill>
                  <a:srgbClr val="222222"/>
                </a:solidFill>
                <a:effectLst/>
                <a:latin typeface="arial" panose="020B0604020202020204" pitchFamily="34" charset="0"/>
              </a:rPr>
              <a:t>A </a:t>
            </a:r>
            <a:r>
              <a:rPr lang="en-US" sz="1400" b="1" i="0" dirty="0" smtClean="0">
                <a:solidFill>
                  <a:srgbClr val="222222"/>
                </a:solidFill>
                <a:effectLst/>
                <a:latin typeface="arial" panose="020B0604020202020204" pitchFamily="34" charset="0"/>
              </a:rPr>
              <a:t>hypervisor</a:t>
            </a:r>
            <a:r>
              <a:rPr lang="en-US" sz="1400" b="0" i="0" dirty="0" smtClean="0">
                <a:solidFill>
                  <a:srgbClr val="222222"/>
                </a:solidFill>
                <a:effectLst/>
                <a:latin typeface="arial" panose="020B0604020202020204" pitchFamily="34" charset="0"/>
              </a:rPr>
              <a:t> or </a:t>
            </a:r>
            <a:r>
              <a:rPr lang="en-US" sz="1400" b="0" i="0" u="sng" dirty="0" smtClean="0">
                <a:solidFill>
                  <a:srgbClr val="222222"/>
                </a:solidFill>
                <a:effectLst/>
                <a:latin typeface="arial" panose="020B0604020202020204" pitchFamily="34" charset="0"/>
              </a:rPr>
              <a:t>virtual machine monitor</a:t>
            </a:r>
            <a:r>
              <a:rPr lang="en-US" sz="1400" b="0" i="0" dirty="0" smtClean="0">
                <a:solidFill>
                  <a:srgbClr val="222222"/>
                </a:solidFill>
                <a:effectLst/>
                <a:latin typeface="arial" panose="020B0604020202020204" pitchFamily="34" charset="0"/>
              </a:rPr>
              <a:t> (VMM) is a piece of computer software, firmware or hardware that creates and runs virtual machines.</a:t>
            </a:r>
            <a:endParaRPr lang="en-US" sz="1400" dirty="0"/>
          </a:p>
        </p:txBody>
      </p:sp>
    </p:spTree>
    <p:extLst>
      <p:ext uri="{BB962C8B-B14F-4D97-AF65-F5344CB8AC3E}">
        <p14:creationId xmlns:p14="http://schemas.microsoft.com/office/powerpoint/2010/main" val="505785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85776" y="193398"/>
            <a:ext cx="7239000" cy="1143000"/>
          </a:xfrm>
        </p:spPr>
        <p:txBody>
          <a:bodyPr/>
          <a:lstStyle/>
          <a:p>
            <a:r>
              <a:rPr lang="en-GB" altLang="en-US" b="1" dirty="0" smtClean="0">
                <a:effectLst>
                  <a:outerShdw blurRad="38100" dist="38100" dir="2700000" algn="tl">
                    <a:srgbClr val="000000">
                      <a:alpha val="43137"/>
                    </a:srgbClr>
                  </a:outerShdw>
                </a:effectLst>
                <a:latin typeface="Georgia" panose="02040502050405020303" pitchFamily="18" charset="0"/>
              </a:rPr>
              <a:t>Virtual Machines</a:t>
            </a:r>
          </a:p>
        </p:txBody>
      </p:sp>
      <p:sp>
        <p:nvSpPr>
          <p:cNvPr id="20483" name="Rectangle 2"/>
          <p:cNvSpPr>
            <a:spLocks noGrp="1" noChangeArrowheads="1"/>
          </p:cNvSpPr>
          <p:nvPr>
            <p:ph idx="1"/>
          </p:nvPr>
        </p:nvSpPr>
        <p:spPr>
          <a:xfrm>
            <a:off x="1981200" y="1295401"/>
            <a:ext cx="8229600" cy="4830763"/>
          </a:xfrm>
        </p:spPr>
        <p:txBody>
          <a:bodyPr/>
          <a:lstStyle/>
          <a:p>
            <a:pPr marL="0" indent="0">
              <a:buNone/>
            </a:pPr>
            <a:r>
              <a:rPr lang="en-GB" altLang="en-US" dirty="0" smtClean="0">
                <a:latin typeface="Georgia" panose="02040502050405020303" pitchFamily="18" charset="0"/>
              </a:rPr>
              <a:t>VM technology allows multiple virtual machines to run on a single physical machine.</a:t>
            </a:r>
          </a:p>
        </p:txBody>
      </p:sp>
      <p:sp>
        <p:nvSpPr>
          <p:cNvPr id="20484" name="Rectangle 3"/>
          <p:cNvSpPr>
            <a:spLocks noChangeArrowheads="1"/>
          </p:cNvSpPr>
          <p:nvPr/>
        </p:nvSpPr>
        <p:spPr bwMode="auto">
          <a:xfrm>
            <a:off x="2352675" y="4764088"/>
            <a:ext cx="5029200" cy="381000"/>
          </a:xfrm>
          <a:prstGeom prst="rect">
            <a:avLst/>
          </a:prstGeom>
          <a:solidFill>
            <a:srgbClr val="00CCFF"/>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algn="ctr" eaLnBrk="1" hangingPunct="1">
              <a:lnSpc>
                <a:spcPct val="102000"/>
              </a:lnSpc>
            </a:pPr>
            <a:r>
              <a:rPr lang="en-GB" altLang="en-US" sz="1600">
                <a:solidFill>
                  <a:srgbClr val="000000"/>
                </a:solidFill>
                <a:cs typeface="Arial" panose="020B0604020202020204" pitchFamily="34" charset="0"/>
              </a:rPr>
              <a:t>Hardware</a:t>
            </a:r>
          </a:p>
        </p:txBody>
      </p:sp>
      <p:sp>
        <p:nvSpPr>
          <p:cNvPr id="20485" name="Rectangle 4"/>
          <p:cNvSpPr>
            <a:spLocks noChangeArrowheads="1"/>
          </p:cNvSpPr>
          <p:nvPr/>
        </p:nvSpPr>
        <p:spPr bwMode="auto">
          <a:xfrm>
            <a:off x="2352675" y="4154488"/>
            <a:ext cx="5029200" cy="457200"/>
          </a:xfrm>
          <a:prstGeom prst="rect">
            <a:avLst/>
          </a:prstGeom>
          <a:solidFill>
            <a:srgbClr val="FFFF00"/>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algn="ctr" eaLnBrk="1" hangingPunct="1">
              <a:lnSpc>
                <a:spcPct val="102000"/>
              </a:lnSpc>
            </a:pPr>
            <a:r>
              <a:rPr lang="en-GB" altLang="en-US" sz="1600">
                <a:solidFill>
                  <a:srgbClr val="000000"/>
                </a:solidFill>
                <a:cs typeface="Arial" panose="020B0604020202020204" pitchFamily="34" charset="0"/>
              </a:rPr>
              <a:t>Virtual Machine Monitor (VMM) / Hypervisor</a:t>
            </a:r>
          </a:p>
        </p:txBody>
      </p:sp>
      <p:sp>
        <p:nvSpPr>
          <p:cNvPr id="20486" name="Rectangle 5"/>
          <p:cNvSpPr>
            <a:spLocks noChangeArrowheads="1"/>
          </p:cNvSpPr>
          <p:nvPr/>
        </p:nvSpPr>
        <p:spPr bwMode="auto">
          <a:xfrm>
            <a:off x="2505075" y="3087688"/>
            <a:ext cx="1295400" cy="609600"/>
          </a:xfrm>
          <a:prstGeom prst="rect">
            <a:avLst/>
          </a:prstGeom>
          <a:solidFill>
            <a:srgbClr val="00FF00"/>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algn="ctr" eaLnBrk="1" hangingPunct="1">
              <a:lnSpc>
                <a:spcPct val="102000"/>
              </a:lnSpc>
            </a:pPr>
            <a:r>
              <a:rPr lang="en-GB" altLang="en-US" sz="1400">
                <a:solidFill>
                  <a:srgbClr val="000000"/>
                </a:solidFill>
                <a:cs typeface="Arial" panose="020B0604020202020204" pitchFamily="34" charset="0"/>
              </a:rPr>
              <a:t>Guest OS</a:t>
            </a:r>
          </a:p>
          <a:p>
            <a:pPr algn="ctr" eaLnBrk="1" hangingPunct="1">
              <a:lnSpc>
                <a:spcPct val="102000"/>
              </a:lnSpc>
            </a:pPr>
            <a:r>
              <a:rPr lang="en-GB" altLang="en-US" sz="1400">
                <a:solidFill>
                  <a:srgbClr val="000000"/>
                </a:solidFill>
                <a:cs typeface="Arial" panose="020B0604020202020204" pitchFamily="34" charset="0"/>
              </a:rPr>
              <a:t>(Linux)</a:t>
            </a:r>
          </a:p>
        </p:txBody>
      </p:sp>
      <p:sp>
        <p:nvSpPr>
          <p:cNvPr id="20487" name="Rectangle 6"/>
          <p:cNvSpPr>
            <a:spLocks noChangeArrowheads="1"/>
          </p:cNvSpPr>
          <p:nvPr/>
        </p:nvSpPr>
        <p:spPr bwMode="auto">
          <a:xfrm>
            <a:off x="4181475" y="3087688"/>
            <a:ext cx="1295400" cy="609600"/>
          </a:xfrm>
          <a:prstGeom prst="rect">
            <a:avLst/>
          </a:prstGeom>
          <a:solidFill>
            <a:srgbClr val="FF00FF"/>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algn="ctr" eaLnBrk="1" hangingPunct="1">
              <a:lnSpc>
                <a:spcPct val="102000"/>
              </a:lnSpc>
            </a:pPr>
            <a:r>
              <a:rPr lang="en-GB" altLang="en-US" sz="1400">
                <a:solidFill>
                  <a:srgbClr val="000000"/>
                </a:solidFill>
                <a:cs typeface="Arial" panose="020B0604020202020204" pitchFamily="34" charset="0"/>
              </a:rPr>
              <a:t>Guest OS</a:t>
            </a:r>
          </a:p>
          <a:p>
            <a:pPr algn="ctr" eaLnBrk="1" hangingPunct="1">
              <a:lnSpc>
                <a:spcPct val="102000"/>
              </a:lnSpc>
            </a:pPr>
            <a:r>
              <a:rPr lang="en-GB" altLang="en-US" sz="1400">
                <a:solidFill>
                  <a:srgbClr val="000000"/>
                </a:solidFill>
                <a:cs typeface="Arial" panose="020B0604020202020204" pitchFamily="34" charset="0"/>
              </a:rPr>
              <a:t>(NetBSD)</a:t>
            </a:r>
          </a:p>
        </p:txBody>
      </p:sp>
      <p:sp>
        <p:nvSpPr>
          <p:cNvPr id="20488" name="Rectangle 7"/>
          <p:cNvSpPr>
            <a:spLocks noChangeArrowheads="1"/>
          </p:cNvSpPr>
          <p:nvPr/>
        </p:nvSpPr>
        <p:spPr bwMode="auto">
          <a:xfrm>
            <a:off x="5934075" y="3087688"/>
            <a:ext cx="1295400" cy="609600"/>
          </a:xfrm>
          <a:prstGeom prst="rect">
            <a:avLst/>
          </a:prstGeom>
          <a:solidFill>
            <a:srgbClr val="C0C0C0"/>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algn="ctr" eaLnBrk="1" hangingPunct="1">
              <a:lnSpc>
                <a:spcPct val="102000"/>
              </a:lnSpc>
            </a:pPr>
            <a:r>
              <a:rPr lang="en-GB" altLang="en-US" sz="1400">
                <a:solidFill>
                  <a:srgbClr val="000000"/>
                </a:solidFill>
                <a:cs typeface="Arial" panose="020B0604020202020204" pitchFamily="34" charset="0"/>
              </a:rPr>
              <a:t>Guest OS</a:t>
            </a:r>
          </a:p>
          <a:p>
            <a:pPr algn="ctr" eaLnBrk="1" hangingPunct="1">
              <a:lnSpc>
                <a:spcPct val="102000"/>
              </a:lnSpc>
            </a:pPr>
            <a:r>
              <a:rPr lang="en-GB" altLang="en-US" sz="1400">
                <a:solidFill>
                  <a:srgbClr val="000000"/>
                </a:solidFill>
                <a:cs typeface="Arial" panose="020B0604020202020204" pitchFamily="34" charset="0"/>
              </a:rPr>
              <a:t>(Windows)</a:t>
            </a:r>
          </a:p>
        </p:txBody>
      </p:sp>
      <p:grpSp>
        <p:nvGrpSpPr>
          <p:cNvPr id="20489" name="Group 8"/>
          <p:cNvGrpSpPr>
            <a:grpSpLocks/>
          </p:cNvGrpSpPr>
          <p:nvPr/>
        </p:nvGrpSpPr>
        <p:grpSpPr bwMode="auto">
          <a:xfrm>
            <a:off x="2428876" y="2706688"/>
            <a:ext cx="1446213" cy="1293812"/>
            <a:chOff x="570" y="1779"/>
            <a:chExt cx="911" cy="815"/>
          </a:xfrm>
        </p:grpSpPr>
        <p:sp>
          <p:nvSpPr>
            <p:cNvPr id="53286" name="Line 9"/>
            <p:cNvSpPr>
              <a:spLocks noChangeShapeType="1"/>
            </p:cNvSpPr>
            <p:nvPr/>
          </p:nvSpPr>
          <p:spPr bwMode="auto">
            <a:xfrm>
              <a:off x="570" y="1779"/>
              <a:ext cx="1" cy="816"/>
            </a:xfrm>
            <a:prstGeom prst="line">
              <a:avLst/>
            </a:prstGeom>
            <a:noFill/>
            <a:ln w="12600">
              <a:solidFill>
                <a:srgbClr val="000000"/>
              </a:solidFill>
              <a:miter lim="800000"/>
              <a:headEnd/>
              <a:tailEnd/>
            </a:ln>
          </p:spPr>
          <p:txBody>
            <a:bodyPr/>
            <a:lstStyle/>
            <a:p>
              <a:pPr>
                <a:defRPr/>
              </a:pPr>
              <a:endParaRPr lang="en-GB">
                <a:ea typeface="ＭＳ Ｐゴシック" pitchFamily="-97" charset="-128"/>
                <a:cs typeface="ＭＳ Ｐゴシック" pitchFamily="-97" charset="-128"/>
              </a:endParaRPr>
            </a:p>
          </p:txBody>
        </p:sp>
        <p:sp>
          <p:nvSpPr>
            <p:cNvPr id="53287" name="Line 10"/>
            <p:cNvSpPr>
              <a:spLocks noChangeShapeType="1"/>
            </p:cNvSpPr>
            <p:nvPr/>
          </p:nvSpPr>
          <p:spPr bwMode="auto">
            <a:xfrm>
              <a:off x="1482" y="1779"/>
              <a:ext cx="1" cy="816"/>
            </a:xfrm>
            <a:prstGeom prst="line">
              <a:avLst/>
            </a:prstGeom>
            <a:noFill/>
            <a:ln w="12600">
              <a:solidFill>
                <a:srgbClr val="000000"/>
              </a:solidFill>
              <a:miter lim="800000"/>
              <a:headEnd/>
              <a:tailEnd/>
            </a:ln>
          </p:spPr>
          <p:txBody>
            <a:bodyPr/>
            <a:lstStyle/>
            <a:p>
              <a:pPr>
                <a:defRPr/>
              </a:pPr>
              <a:endParaRPr lang="en-GB">
                <a:ea typeface="ＭＳ Ｐゴシック" pitchFamily="-97" charset="-128"/>
                <a:cs typeface="ＭＳ Ｐゴシック" pitchFamily="-97" charset="-128"/>
              </a:endParaRPr>
            </a:p>
          </p:txBody>
        </p:sp>
        <p:sp>
          <p:nvSpPr>
            <p:cNvPr id="53288" name="Line 11"/>
            <p:cNvSpPr>
              <a:spLocks noChangeShapeType="1"/>
            </p:cNvSpPr>
            <p:nvPr/>
          </p:nvSpPr>
          <p:spPr bwMode="auto">
            <a:xfrm>
              <a:off x="570" y="2595"/>
              <a:ext cx="912" cy="1"/>
            </a:xfrm>
            <a:prstGeom prst="line">
              <a:avLst/>
            </a:prstGeom>
            <a:noFill/>
            <a:ln w="12600">
              <a:solidFill>
                <a:srgbClr val="000000"/>
              </a:solidFill>
              <a:miter lim="800000"/>
              <a:headEnd/>
              <a:tailEnd/>
            </a:ln>
          </p:spPr>
          <p:txBody>
            <a:bodyPr/>
            <a:lstStyle/>
            <a:p>
              <a:pPr>
                <a:defRPr/>
              </a:pPr>
              <a:endParaRPr lang="en-GB">
                <a:ea typeface="ＭＳ Ｐゴシック" pitchFamily="-97" charset="-128"/>
                <a:cs typeface="ＭＳ Ｐゴシック" pitchFamily="-97" charset="-128"/>
              </a:endParaRPr>
            </a:p>
          </p:txBody>
        </p:sp>
        <p:sp>
          <p:nvSpPr>
            <p:cNvPr id="20520" name="Rectangle 12"/>
            <p:cNvSpPr>
              <a:spLocks noChangeArrowheads="1"/>
            </p:cNvSpPr>
            <p:nvPr/>
          </p:nvSpPr>
          <p:spPr bwMode="auto">
            <a:xfrm>
              <a:off x="570" y="2451"/>
              <a:ext cx="912" cy="144"/>
            </a:xfrm>
            <a:prstGeom prst="rect">
              <a:avLst/>
            </a:prstGeom>
            <a:solidFill>
              <a:srgbClr val="00CCFF">
                <a:alpha val="32156"/>
              </a:srgbClr>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algn="ctr" eaLnBrk="1" hangingPunct="1">
                <a:lnSpc>
                  <a:spcPct val="102000"/>
                </a:lnSpc>
              </a:pPr>
              <a:r>
                <a:rPr lang="en-GB" altLang="en-US" sz="1600">
                  <a:solidFill>
                    <a:srgbClr val="000000"/>
                  </a:solidFill>
                  <a:cs typeface="Arial" panose="020B0604020202020204" pitchFamily="34" charset="0"/>
                </a:rPr>
                <a:t>VM</a:t>
              </a:r>
            </a:p>
          </p:txBody>
        </p:sp>
      </p:grpSp>
      <p:grpSp>
        <p:nvGrpSpPr>
          <p:cNvPr id="20490" name="Group 13"/>
          <p:cNvGrpSpPr>
            <a:grpSpLocks/>
          </p:cNvGrpSpPr>
          <p:nvPr/>
        </p:nvGrpSpPr>
        <p:grpSpPr bwMode="auto">
          <a:xfrm>
            <a:off x="4105276" y="2706688"/>
            <a:ext cx="1446213" cy="1293812"/>
            <a:chOff x="1626" y="1779"/>
            <a:chExt cx="911" cy="815"/>
          </a:xfrm>
        </p:grpSpPr>
        <p:sp>
          <p:nvSpPr>
            <p:cNvPr id="53282" name="Line 14"/>
            <p:cNvSpPr>
              <a:spLocks noChangeShapeType="1"/>
            </p:cNvSpPr>
            <p:nvPr/>
          </p:nvSpPr>
          <p:spPr bwMode="auto">
            <a:xfrm>
              <a:off x="1626" y="1779"/>
              <a:ext cx="1" cy="816"/>
            </a:xfrm>
            <a:prstGeom prst="line">
              <a:avLst/>
            </a:prstGeom>
            <a:noFill/>
            <a:ln w="12600">
              <a:solidFill>
                <a:srgbClr val="000000"/>
              </a:solidFill>
              <a:miter lim="800000"/>
              <a:headEnd/>
              <a:tailEnd/>
            </a:ln>
          </p:spPr>
          <p:txBody>
            <a:bodyPr/>
            <a:lstStyle/>
            <a:p>
              <a:pPr>
                <a:defRPr/>
              </a:pPr>
              <a:endParaRPr lang="en-GB">
                <a:ea typeface="ＭＳ Ｐゴシック" pitchFamily="-97" charset="-128"/>
                <a:cs typeface="ＭＳ Ｐゴシック" pitchFamily="-97" charset="-128"/>
              </a:endParaRPr>
            </a:p>
          </p:txBody>
        </p:sp>
        <p:sp>
          <p:nvSpPr>
            <p:cNvPr id="53283" name="Line 15"/>
            <p:cNvSpPr>
              <a:spLocks noChangeShapeType="1"/>
            </p:cNvSpPr>
            <p:nvPr/>
          </p:nvSpPr>
          <p:spPr bwMode="auto">
            <a:xfrm>
              <a:off x="2538" y="1779"/>
              <a:ext cx="1" cy="816"/>
            </a:xfrm>
            <a:prstGeom prst="line">
              <a:avLst/>
            </a:prstGeom>
            <a:noFill/>
            <a:ln w="12600">
              <a:solidFill>
                <a:srgbClr val="000000"/>
              </a:solidFill>
              <a:miter lim="800000"/>
              <a:headEnd/>
              <a:tailEnd/>
            </a:ln>
          </p:spPr>
          <p:txBody>
            <a:bodyPr/>
            <a:lstStyle/>
            <a:p>
              <a:pPr>
                <a:defRPr/>
              </a:pPr>
              <a:endParaRPr lang="en-GB">
                <a:ea typeface="ＭＳ Ｐゴシック" pitchFamily="-97" charset="-128"/>
                <a:cs typeface="ＭＳ Ｐゴシック" pitchFamily="-97" charset="-128"/>
              </a:endParaRPr>
            </a:p>
          </p:txBody>
        </p:sp>
        <p:sp>
          <p:nvSpPr>
            <p:cNvPr id="53284" name="Line 16"/>
            <p:cNvSpPr>
              <a:spLocks noChangeShapeType="1"/>
            </p:cNvSpPr>
            <p:nvPr/>
          </p:nvSpPr>
          <p:spPr bwMode="auto">
            <a:xfrm>
              <a:off x="1626" y="2595"/>
              <a:ext cx="912" cy="1"/>
            </a:xfrm>
            <a:prstGeom prst="line">
              <a:avLst/>
            </a:prstGeom>
            <a:noFill/>
            <a:ln w="12600">
              <a:solidFill>
                <a:srgbClr val="000000"/>
              </a:solidFill>
              <a:miter lim="800000"/>
              <a:headEnd/>
              <a:tailEnd/>
            </a:ln>
          </p:spPr>
          <p:txBody>
            <a:bodyPr/>
            <a:lstStyle/>
            <a:p>
              <a:pPr>
                <a:defRPr/>
              </a:pPr>
              <a:endParaRPr lang="en-GB">
                <a:ea typeface="ＭＳ Ｐゴシック" pitchFamily="-97" charset="-128"/>
                <a:cs typeface="ＭＳ Ｐゴシック" pitchFamily="-97" charset="-128"/>
              </a:endParaRPr>
            </a:p>
          </p:txBody>
        </p:sp>
        <p:sp>
          <p:nvSpPr>
            <p:cNvPr id="20516" name="Rectangle 17"/>
            <p:cNvSpPr>
              <a:spLocks noChangeArrowheads="1"/>
            </p:cNvSpPr>
            <p:nvPr/>
          </p:nvSpPr>
          <p:spPr bwMode="auto">
            <a:xfrm>
              <a:off x="1626" y="2451"/>
              <a:ext cx="912" cy="144"/>
            </a:xfrm>
            <a:prstGeom prst="rect">
              <a:avLst/>
            </a:prstGeom>
            <a:solidFill>
              <a:srgbClr val="00CCFF">
                <a:alpha val="32156"/>
              </a:srgbClr>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algn="ctr" eaLnBrk="1" hangingPunct="1">
                <a:lnSpc>
                  <a:spcPct val="102000"/>
                </a:lnSpc>
              </a:pPr>
              <a:r>
                <a:rPr lang="en-GB" altLang="en-US" sz="1600">
                  <a:solidFill>
                    <a:srgbClr val="000000"/>
                  </a:solidFill>
                  <a:cs typeface="Arial" panose="020B0604020202020204" pitchFamily="34" charset="0"/>
                </a:rPr>
                <a:t>VM</a:t>
              </a:r>
            </a:p>
          </p:txBody>
        </p:sp>
      </p:grpSp>
      <p:grpSp>
        <p:nvGrpSpPr>
          <p:cNvPr id="20491" name="Group 18"/>
          <p:cNvGrpSpPr>
            <a:grpSpLocks/>
          </p:cNvGrpSpPr>
          <p:nvPr/>
        </p:nvGrpSpPr>
        <p:grpSpPr bwMode="auto">
          <a:xfrm>
            <a:off x="5857876" y="2706688"/>
            <a:ext cx="1446213" cy="1293812"/>
            <a:chOff x="2730" y="1779"/>
            <a:chExt cx="911" cy="815"/>
          </a:xfrm>
        </p:grpSpPr>
        <p:sp>
          <p:nvSpPr>
            <p:cNvPr id="53278" name="Line 19"/>
            <p:cNvSpPr>
              <a:spLocks noChangeShapeType="1"/>
            </p:cNvSpPr>
            <p:nvPr/>
          </p:nvSpPr>
          <p:spPr bwMode="auto">
            <a:xfrm>
              <a:off x="2730" y="1779"/>
              <a:ext cx="1" cy="816"/>
            </a:xfrm>
            <a:prstGeom prst="line">
              <a:avLst/>
            </a:prstGeom>
            <a:noFill/>
            <a:ln w="12600">
              <a:solidFill>
                <a:srgbClr val="000000"/>
              </a:solidFill>
              <a:miter lim="800000"/>
              <a:headEnd/>
              <a:tailEnd/>
            </a:ln>
          </p:spPr>
          <p:txBody>
            <a:bodyPr/>
            <a:lstStyle/>
            <a:p>
              <a:pPr>
                <a:defRPr/>
              </a:pPr>
              <a:endParaRPr lang="en-GB">
                <a:ea typeface="ＭＳ Ｐゴシック" pitchFamily="-97" charset="-128"/>
                <a:cs typeface="ＭＳ Ｐゴシック" pitchFamily="-97" charset="-128"/>
              </a:endParaRPr>
            </a:p>
          </p:txBody>
        </p:sp>
        <p:sp>
          <p:nvSpPr>
            <p:cNvPr id="53279" name="Line 20"/>
            <p:cNvSpPr>
              <a:spLocks noChangeShapeType="1"/>
            </p:cNvSpPr>
            <p:nvPr/>
          </p:nvSpPr>
          <p:spPr bwMode="auto">
            <a:xfrm>
              <a:off x="3642" y="1779"/>
              <a:ext cx="1" cy="816"/>
            </a:xfrm>
            <a:prstGeom prst="line">
              <a:avLst/>
            </a:prstGeom>
            <a:noFill/>
            <a:ln w="12600">
              <a:solidFill>
                <a:srgbClr val="000000"/>
              </a:solidFill>
              <a:miter lim="800000"/>
              <a:headEnd/>
              <a:tailEnd/>
            </a:ln>
          </p:spPr>
          <p:txBody>
            <a:bodyPr/>
            <a:lstStyle/>
            <a:p>
              <a:pPr>
                <a:defRPr/>
              </a:pPr>
              <a:endParaRPr lang="en-GB">
                <a:ea typeface="ＭＳ Ｐゴシック" pitchFamily="-97" charset="-128"/>
                <a:cs typeface="ＭＳ Ｐゴシック" pitchFamily="-97" charset="-128"/>
              </a:endParaRPr>
            </a:p>
          </p:txBody>
        </p:sp>
        <p:sp>
          <p:nvSpPr>
            <p:cNvPr id="53280" name="Line 21"/>
            <p:cNvSpPr>
              <a:spLocks noChangeShapeType="1"/>
            </p:cNvSpPr>
            <p:nvPr/>
          </p:nvSpPr>
          <p:spPr bwMode="auto">
            <a:xfrm>
              <a:off x="2730" y="2595"/>
              <a:ext cx="912" cy="1"/>
            </a:xfrm>
            <a:prstGeom prst="line">
              <a:avLst/>
            </a:prstGeom>
            <a:noFill/>
            <a:ln w="12600">
              <a:solidFill>
                <a:srgbClr val="000000"/>
              </a:solidFill>
              <a:miter lim="800000"/>
              <a:headEnd/>
              <a:tailEnd/>
            </a:ln>
          </p:spPr>
          <p:txBody>
            <a:bodyPr/>
            <a:lstStyle/>
            <a:p>
              <a:pPr>
                <a:defRPr/>
              </a:pPr>
              <a:endParaRPr lang="en-GB">
                <a:ea typeface="ＭＳ Ｐゴシック" pitchFamily="-97" charset="-128"/>
                <a:cs typeface="ＭＳ Ｐゴシック" pitchFamily="-97" charset="-128"/>
              </a:endParaRPr>
            </a:p>
          </p:txBody>
        </p:sp>
        <p:sp>
          <p:nvSpPr>
            <p:cNvPr id="20512" name="Rectangle 22"/>
            <p:cNvSpPr>
              <a:spLocks noChangeArrowheads="1"/>
            </p:cNvSpPr>
            <p:nvPr/>
          </p:nvSpPr>
          <p:spPr bwMode="auto">
            <a:xfrm>
              <a:off x="2730" y="2451"/>
              <a:ext cx="912" cy="144"/>
            </a:xfrm>
            <a:prstGeom prst="rect">
              <a:avLst/>
            </a:prstGeom>
            <a:solidFill>
              <a:srgbClr val="00CCFF">
                <a:alpha val="32156"/>
              </a:srgbClr>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algn="ctr" eaLnBrk="1" hangingPunct="1">
                <a:lnSpc>
                  <a:spcPct val="102000"/>
                </a:lnSpc>
              </a:pPr>
              <a:r>
                <a:rPr lang="en-GB" altLang="en-US" sz="1600">
                  <a:solidFill>
                    <a:srgbClr val="000000"/>
                  </a:solidFill>
                  <a:cs typeface="Arial" panose="020B0604020202020204" pitchFamily="34" charset="0"/>
                </a:rPr>
                <a:t>VM</a:t>
              </a:r>
            </a:p>
          </p:txBody>
        </p:sp>
      </p:grpSp>
      <p:sp>
        <p:nvSpPr>
          <p:cNvPr id="20492" name="Text Box 23"/>
          <p:cNvSpPr txBox="1">
            <a:spLocks noChangeArrowheads="1"/>
          </p:cNvSpPr>
          <p:nvPr/>
        </p:nvSpPr>
        <p:spPr bwMode="auto">
          <a:xfrm>
            <a:off x="5934076" y="2630489"/>
            <a:ext cx="550863" cy="344487"/>
          </a:xfrm>
          <a:prstGeom prst="rect">
            <a:avLst/>
          </a:prstGeom>
          <a:solidFill>
            <a:srgbClr val="99CCFF"/>
          </a:solidFill>
          <a:ln w="12600">
            <a:solidFill>
              <a:srgbClr val="000000"/>
            </a:solidFill>
            <a:miter lim="800000"/>
            <a:headEnd/>
            <a:tailEnd/>
          </a:ln>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eaLnBrk="1" hangingPunct="1">
              <a:lnSpc>
                <a:spcPct val="102000"/>
              </a:lnSpc>
            </a:pPr>
            <a:r>
              <a:rPr lang="en-GB" altLang="en-US" sz="1600">
                <a:solidFill>
                  <a:srgbClr val="000000"/>
                </a:solidFill>
                <a:cs typeface="Arial" panose="020B0604020202020204" pitchFamily="34" charset="0"/>
              </a:rPr>
              <a:t>App</a:t>
            </a:r>
          </a:p>
        </p:txBody>
      </p:sp>
      <p:sp>
        <p:nvSpPr>
          <p:cNvPr id="20493" name="Text Box 24"/>
          <p:cNvSpPr txBox="1">
            <a:spLocks noChangeArrowheads="1"/>
          </p:cNvSpPr>
          <p:nvPr/>
        </p:nvSpPr>
        <p:spPr bwMode="auto">
          <a:xfrm>
            <a:off x="3190876" y="2630489"/>
            <a:ext cx="550863" cy="344487"/>
          </a:xfrm>
          <a:prstGeom prst="rect">
            <a:avLst/>
          </a:prstGeom>
          <a:solidFill>
            <a:srgbClr val="FFFF99"/>
          </a:solidFill>
          <a:ln w="12600">
            <a:solidFill>
              <a:srgbClr val="000000"/>
            </a:solidFill>
            <a:miter lim="800000"/>
            <a:headEnd/>
            <a:tailEnd/>
          </a:ln>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eaLnBrk="1" hangingPunct="1">
              <a:lnSpc>
                <a:spcPct val="102000"/>
              </a:lnSpc>
            </a:pPr>
            <a:r>
              <a:rPr lang="en-GB" altLang="en-US" sz="1600">
                <a:solidFill>
                  <a:srgbClr val="000000"/>
                </a:solidFill>
                <a:cs typeface="Arial" panose="020B0604020202020204" pitchFamily="34" charset="0"/>
              </a:rPr>
              <a:t>App</a:t>
            </a:r>
          </a:p>
        </p:txBody>
      </p:sp>
      <p:sp>
        <p:nvSpPr>
          <p:cNvPr id="20494" name="Text Box 25"/>
          <p:cNvSpPr txBox="1">
            <a:spLocks noChangeArrowheads="1"/>
          </p:cNvSpPr>
          <p:nvPr/>
        </p:nvSpPr>
        <p:spPr bwMode="auto">
          <a:xfrm>
            <a:off x="6619876" y="2630489"/>
            <a:ext cx="550863" cy="344487"/>
          </a:xfrm>
          <a:prstGeom prst="rect">
            <a:avLst/>
          </a:prstGeom>
          <a:solidFill>
            <a:srgbClr val="FF99CC"/>
          </a:solidFill>
          <a:ln w="12600">
            <a:solidFill>
              <a:srgbClr val="000000"/>
            </a:solidFill>
            <a:miter lim="800000"/>
            <a:headEnd/>
            <a:tailEnd/>
          </a:ln>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eaLnBrk="1" hangingPunct="1">
              <a:lnSpc>
                <a:spcPct val="102000"/>
              </a:lnSpc>
            </a:pPr>
            <a:r>
              <a:rPr lang="en-GB" altLang="en-US" sz="1600">
                <a:solidFill>
                  <a:srgbClr val="000000"/>
                </a:solidFill>
                <a:cs typeface="Arial" panose="020B0604020202020204" pitchFamily="34" charset="0"/>
              </a:rPr>
              <a:t>App</a:t>
            </a:r>
          </a:p>
        </p:txBody>
      </p:sp>
      <p:sp>
        <p:nvSpPr>
          <p:cNvPr id="20495" name="Text Box 26"/>
          <p:cNvSpPr txBox="1">
            <a:spLocks noChangeArrowheads="1"/>
          </p:cNvSpPr>
          <p:nvPr/>
        </p:nvSpPr>
        <p:spPr bwMode="auto">
          <a:xfrm>
            <a:off x="4181476" y="2630489"/>
            <a:ext cx="550863" cy="344487"/>
          </a:xfrm>
          <a:prstGeom prst="rect">
            <a:avLst/>
          </a:prstGeom>
          <a:solidFill>
            <a:srgbClr val="CC99FF"/>
          </a:solidFill>
          <a:ln w="12600">
            <a:solidFill>
              <a:srgbClr val="000000"/>
            </a:solidFill>
            <a:miter lim="800000"/>
            <a:headEnd/>
            <a:tailEnd/>
          </a:ln>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eaLnBrk="1" hangingPunct="1">
              <a:lnSpc>
                <a:spcPct val="102000"/>
              </a:lnSpc>
            </a:pPr>
            <a:r>
              <a:rPr lang="en-GB" altLang="en-US" sz="1600">
                <a:solidFill>
                  <a:srgbClr val="000000"/>
                </a:solidFill>
                <a:cs typeface="Arial" panose="020B0604020202020204" pitchFamily="34" charset="0"/>
              </a:rPr>
              <a:t>App</a:t>
            </a:r>
          </a:p>
        </p:txBody>
      </p:sp>
      <p:sp>
        <p:nvSpPr>
          <p:cNvPr id="20496" name="Text Box 27"/>
          <p:cNvSpPr txBox="1">
            <a:spLocks noChangeArrowheads="1"/>
          </p:cNvSpPr>
          <p:nvPr/>
        </p:nvSpPr>
        <p:spPr bwMode="auto">
          <a:xfrm>
            <a:off x="2505076" y="2630489"/>
            <a:ext cx="550863" cy="344487"/>
          </a:xfrm>
          <a:prstGeom prst="rect">
            <a:avLst/>
          </a:prstGeom>
          <a:solidFill>
            <a:srgbClr val="CCFFCC"/>
          </a:solidFill>
          <a:ln w="12600">
            <a:solidFill>
              <a:srgbClr val="000000"/>
            </a:solidFill>
            <a:miter lim="800000"/>
            <a:headEnd/>
            <a:tailEnd/>
          </a:ln>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eaLnBrk="1" hangingPunct="1">
              <a:lnSpc>
                <a:spcPct val="102000"/>
              </a:lnSpc>
            </a:pPr>
            <a:r>
              <a:rPr lang="en-GB" altLang="en-US" sz="1600">
                <a:solidFill>
                  <a:srgbClr val="000000"/>
                </a:solidFill>
                <a:cs typeface="Arial" panose="020B0604020202020204" pitchFamily="34" charset="0"/>
              </a:rPr>
              <a:t>App</a:t>
            </a:r>
          </a:p>
        </p:txBody>
      </p:sp>
      <p:sp>
        <p:nvSpPr>
          <p:cNvPr id="20497" name="Text Box 28"/>
          <p:cNvSpPr txBox="1">
            <a:spLocks noChangeArrowheads="1"/>
          </p:cNvSpPr>
          <p:nvPr/>
        </p:nvSpPr>
        <p:spPr bwMode="auto">
          <a:xfrm>
            <a:off x="8213726" y="2847976"/>
            <a:ext cx="752475"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GB" altLang="en-US">
                <a:solidFill>
                  <a:srgbClr val="000000"/>
                </a:solidFill>
                <a:ea typeface="MS Gothic" panose="020B0609070205080204" pitchFamily="49" charset="-128"/>
              </a:rPr>
              <a:t>Xen</a:t>
            </a:r>
          </a:p>
        </p:txBody>
      </p:sp>
      <p:sp>
        <p:nvSpPr>
          <p:cNvPr id="20498" name="Text Box 29"/>
          <p:cNvSpPr txBox="1">
            <a:spLocks noChangeArrowheads="1"/>
          </p:cNvSpPr>
          <p:nvPr/>
        </p:nvSpPr>
        <p:spPr bwMode="auto">
          <a:xfrm>
            <a:off x="8215314" y="3448051"/>
            <a:ext cx="24034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GB" altLang="en-US" dirty="0">
                <a:solidFill>
                  <a:srgbClr val="000000"/>
                </a:solidFill>
                <a:ea typeface="MS Gothic" panose="020B0609070205080204" pitchFamily="49" charset="-128"/>
              </a:rPr>
              <a:t>VMWare</a:t>
            </a:r>
          </a:p>
        </p:txBody>
      </p:sp>
      <p:sp>
        <p:nvSpPr>
          <p:cNvPr id="20499" name="Text Box 30"/>
          <p:cNvSpPr txBox="1">
            <a:spLocks noChangeArrowheads="1"/>
          </p:cNvSpPr>
          <p:nvPr/>
        </p:nvSpPr>
        <p:spPr bwMode="auto">
          <a:xfrm>
            <a:off x="8215314" y="4046538"/>
            <a:ext cx="24034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GB" altLang="en-US">
                <a:solidFill>
                  <a:srgbClr val="000000"/>
                </a:solidFill>
                <a:ea typeface="MS Gothic" panose="020B0609070205080204" pitchFamily="49" charset="-128"/>
              </a:rPr>
              <a:t>UML</a:t>
            </a:r>
          </a:p>
        </p:txBody>
      </p:sp>
      <p:sp>
        <p:nvSpPr>
          <p:cNvPr id="20500" name="Text Box 31"/>
          <p:cNvSpPr txBox="1">
            <a:spLocks noChangeArrowheads="1"/>
          </p:cNvSpPr>
          <p:nvPr/>
        </p:nvSpPr>
        <p:spPr bwMode="auto">
          <a:xfrm>
            <a:off x="8216901" y="4622801"/>
            <a:ext cx="24034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GB" altLang="en-US">
                <a:solidFill>
                  <a:srgbClr val="000000"/>
                </a:solidFill>
                <a:ea typeface="MS Gothic" panose="020B0609070205080204" pitchFamily="49" charset="-128"/>
              </a:rPr>
              <a:t>Denali</a:t>
            </a:r>
          </a:p>
        </p:txBody>
      </p:sp>
      <p:sp>
        <p:nvSpPr>
          <p:cNvPr id="20501" name="Text Box 32"/>
          <p:cNvSpPr txBox="1">
            <a:spLocks noChangeArrowheads="1"/>
          </p:cNvSpPr>
          <p:nvPr/>
        </p:nvSpPr>
        <p:spPr bwMode="auto">
          <a:xfrm>
            <a:off x="8216901" y="5127626"/>
            <a:ext cx="24034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GB" altLang="en-US">
                <a:solidFill>
                  <a:srgbClr val="000000"/>
                </a:solidFill>
                <a:ea typeface="MS Gothic" panose="020B0609070205080204" pitchFamily="49" charset="-128"/>
              </a:rPr>
              <a:t>etc.</a:t>
            </a:r>
          </a:p>
        </p:txBody>
      </p:sp>
      <p:cxnSp>
        <p:nvCxnSpPr>
          <p:cNvPr id="20502" name="AutoShape 33"/>
          <p:cNvCxnSpPr>
            <a:cxnSpLocks noChangeShapeType="1"/>
            <a:stCxn id="20485" idx="3"/>
            <a:endCxn id="20497" idx="1"/>
          </p:cNvCxnSpPr>
          <p:nvPr/>
        </p:nvCxnSpPr>
        <p:spPr bwMode="auto">
          <a:xfrm flipV="1">
            <a:off x="7381875" y="3078164"/>
            <a:ext cx="831850" cy="1304925"/>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20503" name="AutoShape 34"/>
          <p:cNvCxnSpPr>
            <a:cxnSpLocks noChangeShapeType="1"/>
            <a:stCxn id="20485" idx="3"/>
          </p:cNvCxnSpPr>
          <p:nvPr/>
        </p:nvCxnSpPr>
        <p:spPr bwMode="auto">
          <a:xfrm flipV="1">
            <a:off x="7381875" y="3700464"/>
            <a:ext cx="833438" cy="682625"/>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20504" name="AutoShape 35"/>
          <p:cNvCxnSpPr>
            <a:cxnSpLocks noChangeShapeType="1"/>
            <a:stCxn id="20485" idx="3"/>
            <a:endCxn id="20499" idx="1"/>
          </p:cNvCxnSpPr>
          <p:nvPr/>
        </p:nvCxnSpPr>
        <p:spPr bwMode="auto">
          <a:xfrm flipV="1">
            <a:off x="7381875" y="4276726"/>
            <a:ext cx="833438" cy="106363"/>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20505" name="AutoShape 36"/>
          <p:cNvCxnSpPr>
            <a:cxnSpLocks noChangeShapeType="1"/>
            <a:stCxn id="20485" idx="3"/>
            <a:endCxn id="20500" idx="1"/>
          </p:cNvCxnSpPr>
          <p:nvPr/>
        </p:nvCxnSpPr>
        <p:spPr bwMode="auto">
          <a:xfrm>
            <a:off x="7381876" y="4383088"/>
            <a:ext cx="835025" cy="469900"/>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20506" name="AutoShape 37"/>
          <p:cNvCxnSpPr>
            <a:cxnSpLocks noChangeShapeType="1"/>
            <a:stCxn id="20485" idx="3"/>
            <a:endCxn id="20501" idx="1"/>
          </p:cNvCxnSpPr>
          <p:nvPr/>
        </p:nvCxnSpPr>
        <p:spPr bwMode="auto">
          <a:xfrm>
            <a:off x="7381876" y="4383089"/>
            <a:ext cx="835025" cy="974725"/>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sp>
        <p:nvSpPr>
          <p:cNvPr id="20507" name="Text Box 38"/>
          <p:cNvSpPr txBox="1">
            <a:spLocks noChangeArrowheads="1"/>
          </p:cNvSpPr>
          <p:nvPr/>
        </p:nvSpPr>
        <p:spPr bwMode="auto">
          <a:xfrm>
            <a:off x="1098058" y="5881689"/>
            <a:ext cx="9672034" cy="614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MS PGothic" panose="020B0600070205080204" pitchFamily="34" charset="-128"/>
              </a:defRPr>
            </a:lvl9pPr>
          </a:lstStyle>
          <a:p>
            <a:pPr eaLnBrk="1" hangingPunct="1">
              <a:lnSpc>
                <a:spcPct val="90000"/>
              </a:lnSpc>
            </a:pPr>
            <a:r>
              <a:rPr lang="en-GB" altLang="en-US" i="1" dirty="0">
                <a:solidFill>
                  <a:srgbClr val="000000"/>
                </a:solidFill>
                <a:ea typeface="MS Gothic" panose="020B0609070205080204" pitchFamily="49" charset="-128"/>
              </a:rPr>
              <a:t>Performance</a:t>
            </a:r>
            <a:r>
              <a:rPr lang="en-GB" altLang="en-US" dirty="0">
                <a:solidFill>
                  <a:srgbClr val="000000"/>
                </a:solidFill>
                <a:ea typeface="MS Gothic" panose="020B0609070205080204" pitchFamily="49" charset="-128"/>
              </a:rPr>
              <a:t>: Para-virtualization (e.g. </a:t>
            </a:r>
            <a:r>
              <a:rPr lang="en-GB" altLang="en-US" dirty="0" err="1">
                <a:solidFill>
                  <a:srgbClr val="000000"/>
                </a:solidFill>
                <a:ea typeface="MS Gothic" panose="020B0609070205080204" pitchFamily="49" charset="-128"/>
              </a:rPr>
              <a:t>Xen</a:t>
            </a:r>
            <a:r>
              <a:rPr lang="en-GB" altLang="en-US" dirty="0">
                <a:solidFill>
                  <a:srgbClr val="000000"/>
                </a:solidFill>
                <a:ea typeface="MS Gothic" panose="020B0609070205080204" pitchFamily="49" charset="-128"/>
              </a:rPr>
              <a:t>) is very close to raw physical performance!</a:t>
            </a:r>
          </a:p>
        </p:txBody>
      </p:sp>
      <p:sp>
        <p:nvSpPr>
          <p:cNvPr id="20508" name="Slide Number Placeholder 4"/>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2969D2C4-7206-4355-86BE-34027657F817}" type="slidenum">
              <a:rPr lang="en-GB" altLang="en-US" sz="1200">
                <a:solidFill>
                  <a:schemeClr val="bg1"/>
                </a:solidFill>
              </a:rPr>
              <a:pPr/>
              <a:t>12</a:t>
            </a:fld>
            <a:endParaRPr lang="en-GB" altLang="en-US" sz="1200">
              <a:solidFill>
                <a:schemeClr val="bg1"/>
              </a:solidFill>
            </a:endParaRPr>
          </a:p>
        </p:txBody>
      </p:sp>
    </p:spTree>
    <p:extLst>
      <p:ext uri="{BB962C8B-B14F-4D97-AF65-F5344CB8AC3E}">
        <p14:creationId xmlns:p14="http://schemas.microsoft.com/office/powerpoint/2010/main" val="6503306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effectLst>
                  <a:outerShdw blurRad="38100" dist="38100" dir="2700000" algn="tl">
                    <a:srgbClr val="000000">
                      <a:alpha val="43137"/>
                    </a:srgbClr>
                  </a:outerShdw>
                </a:effectLst>
                <a:latin typeface="Georgia" panose="02040502050405020303" pitchFamily="18" charset="0"/>
              </a:rPr>
              <a:t>Virtualization in General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altLang="en-US" sz="2600" dirty="0" smtClean="0">
                <a:latin typeface="Georgia" panose="02040502050405020303" pitchFamily="18" charset="0"/>
              </a:rPr>
              <a:t>Advantages of virtual machines:</a:t>
            </a:r>
          </a:p>
          <a:p>
            <a:pPr lvl="1"/>
            <a:r>
              <a:rPr lang="en-US" altLang="en-US" sz="2600" u="sng" dirty="0" smtClean="0">
                <a:latin typeface="Georgia" panose="02040502050405020303" pitchFamily="18" charset="0"/>
              </a:rPr>
              <a:t>Run operating systems </a:t>
            </a:r>
            <a:r>
              <a:rPr lang="en-US" altLang="en-US" sz="2600" dirty="0" smtClean="0">
                <a:latin typeface="Georgia" panose="02040502050405020303" pitchFamily="18" charset="0"/>
              </a:rPr>
              <a:t>where the physical hardware is </a:t>
            </a:r>
            <a:r>
              <a:rPr lang="en-US" altLang="en-US" sz="2600" u="sng" dirty="0" smtClean="0">
                <a:latin typeface="Georgia" panose="02040502050405020303" pitchFamily="18" charset="0"/>
              </a:rPr>
              <a:t>unavailable</a:t>
            </a:r>
            <a:r>
              <a:rPr lang="en-US" altLang="en-US" sz="2600" dirty="0" smtClean="0">
                <a:latin typeface="Georgia" panose="02040502050405020303" pitchFamily="18" charset="0"/>
              </a:rPr>
              <a:t>,</a:t>
            </a:r>
          </a:p>
          <a:p>
            <a:pPr lvl="1"/>
            <a:r>
              <a:rPr lang="en-US" altLang="en-US" sz="2600" dirty="0" smtClean="0">
                <a:latin typeface="Georgia" panose="02040502050405020303" pitchFamily="18" charset="0"/>
              </a:rPr>
              <a:t>Easier to </a:t>
            </a:r>
            <a:r>
              <a:rPr lang="en-US" altLang="en-US" sz="2600" u="sng" dirty="0" smtClean="0">
                <a:latin typeface="Georgia" panose="02040502050405020303" pitchFamily="18" charset="0"/>
              </a:rPr>
              <a:t>create new machines</a:t>
            </a:r>
            <a:r>
              <a:rPr lang="en-US" altLang="en-US" sz="2600" dirty="0" smtClean="0">
                <a:latin typeface="Georgia" panose="02040502050405020303" pitchFamily="18" charset="0"/>
              </a:rPr>
              <a:t>, backup machines, etc.,</a:t>
            </a:r>
          </a:p>
          <a:p>
            <a:pPr lvl="1"/>
            <a:r>
              <a:rPr lang="en-US" altLang="en-US" sz="2600" dirty="0" smtClean="0">
                <a:latin typeface="Georgia" panose="02040502050405020303" pitchFamily="18" charset="0"/>
              </a:rPr>
              <a:t>Software testing using “</a:t>
            </a:r>
            <a:r>
              <a:rPr lang="en-US" altLang="en-US" sz="2600" u="sng" dirty="0" smtClean="0">
                <a:latin typeface="Georgia" panose="02040502050405020303" pitchFamily="18" charset="0"/>
              </a:rPr>
              <a:t>clean” installs </a:t>
            </a:r>
            <a:r>
              <a:rPr lang="en-US" altLang="en-US" sz="2600" dirty="0" smtClean="0">
                <a:latin typeface="Georgia" panose="02040502050405020303" pitchFamily="18" charset="0"/>
              </a:rPr>
              <a:t>of operating systems and software,</a:t>
            </a:r>
          </a:p>
          <a:p>
            <a:pPr lvl="1"/>
            <a:r>
              <a:rPr lang="en-US" altLang="en-US" sz="2600" u="sng" dirty="0" smtClean="0">
                <a:latin typeface="Georgia" panose="02040502050405020303" pitchFamily="18" charset="0"/>
              </a:rPr>
              <a:t>Emulate more machines </a:t>
            </a:r>
            <a:r>
              <a:rPr lang="en-US" altLang="en-US" sz="2600" dirty="0" smtClean="0">
                <a:latin typeface="Georgia" panose="02040502050405020303" pitchFamily="18" charset="0"/>
              </a:rPr>
              <a:t>than are physically available,</a:t>
            </a:r>
          </a:p>
          <a:p>
            <a:pPr lvl="1"/>
            <a:r>
              <a:rPr lang="en-US" altLang="en-US" sz="2600" u="sng" dirty="0" smtClean="0">
                <a:latin typeface="Georgia" panose="02040502050405020303" pitchFamily="18" charset="0"/>
              </a:rPr>
              <a:t>Timeshare lightly loaded </a:t>
            </a:r>
            <a:r>
              <a:rPr lang="en-US" altLang="en-US" sz="2600" dirty="0" smtClean="0">
                <a:latin typeface="Georgia" panose="02040502050405020303" pitchFamily="18" charset="0"/>
              </a:rPr>
              <a:t>systems on one host,</a:t>
            </a:r>
          </a:p>
          <a:p>
            <a:pPr lvl="1"/>
            <a:r>
              <a:rPr lang="en-US" altLang="en-US" sz="2600" u="sng" dirty="0" smtClean="0">
                <a:latin typeface="Georgia" panose="02040502050405020303" pitchFamily="18" charset="0"/>
              </a:rPr>
              <a:t>Debug problems </a:t>
            </a:r>
            <a:r>
              <a:rPr lang="en-US" altLang="en-US" sz="2600" dirty="0" smtClean="0">
                <a:latin typeface="Georgia" panose="02040502050405020303" pitchFamily="18" charset="0"/>
              </a:rPr>
              <a:t>(suspend and resume the problem machine),</a:t>
            </a:r>
          </a:p>
          <a:p>
            <a:pPr lvl="1"/>
            <a:r>
              <a:rPr lang="en-US" altLang="en-US" sz="2600" u="sng" dirty="0" smtClean="0">
                <a:latin typeface="Georgia" panose="02040502050405020303" pitchFamily="18" charset="0"/>
              </a:rPr>
              <a:t>Easy migration </a:t>
            </a:r>
            <a:r>
              <a:rPr lang="en-US" altLang="en-US" sz="2600" dirty="0" smtClean="0">
                <a:latin typeface="Georgia" panose="02040502050405020303" pitchFamily="18" charset="0"/>
              </a:rPr>
              <a:t>of virtual machines (shutdown needed or not).</a:t>
            </a:r>
          </a:p>
          <a:p>
            <a:pPr lvl="1"/>
            <a:r>
              <a:rPr lang="en-US" altLang="en-US" sz="2600" u="sng" dirty="0" smtClean="0">
                <a:latin typeface="Georgia" panose="02040502050405020303" pitchFamily="18" charset="0"/>
              </a:rPr>
              <a:t>Run legacy systems</a:t>
            </a:r>
            <a:r>
              <a:rPr lang="en-US" altLang="en-US" sz="2600" dirty="0" smtClean="0">
                <a:latin typeface="Georgia" panose="02040502050405020303" pitchFamily="18" charset="0"/>
              </a:rPr>
              <a:t>!</a:t>
            </a:r>
          </a:p>
          <a:p>
            <a:pPr marL="0" indent="0">
              <a:buNone/>
            </a:pPr>
            <a:endParaRPr lang="en-US" sz="2600" dirty="0"/>
          </a:p>
        </p:txBody>
      </p:sp>
    </p:spTree>
    <p:extLst>
      <p:ext uri="{BB962C8B-B14F-4D97-AF65-F5344CB8AC3E}">
        <p14:creationId xmlns:p14="http://schemas.microsoft.com/office/powerpoint/2010/main" val="971709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effectLst>
                  <a:outerShdw blurRad="38100" dist="38100" dir="2700000" algn="tl">
                    <a:srgbClr val="000000">
                      <a:alpha val="43137"/>
                    </a:srgbClr>
                  </a:outerShdw>
                </a:effectLst>
                <a:latin typeface="Georgia" panose="02040502050405020303" pitchFamily="18" charset="0"/>
              </a:rPr>
              <a:t>Virtualization in General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r>
              <a:rPr lang="en-US" altLang="en-US" sz="2600" dirty="0" smtClean="0">
                <a:solidFill>
                  <a:srgbClr val="FF0000"/>
                </a:solidFill>
                <a:latin typeface="Georgia" panose="02040502050405020303" pitchFamily="18" charset="0"/>
              </a:rPr>
              <a:t>Disadvantage</a:t>
            </a:r>
            <a:r>
              <a:rPr lang="en-US" altLang="en-US" sz="2600" dirty="0" smtClean="0">
                <a:latin typeface="Georgia" panose="02040502050405020303" pitchFamily="18" charset="0"/>
              </a:rPr>
              <a:t>s of virtual machines:</a:t>
            </a:r>
          </a:p>
          <a:p>
            <a:pPr lvl="1"/>
            <a:r>
              <a:rPr lang="en-US" altLang="en-US" sz="2600" dirty="0" smtClean="0">
                <a:latin typeface="Georgia" panose="02040502050405020303" pitchFamily="18" charset="0"/>
              </a:rPr>
              <a:t>Virtual machine is </a:t>
            </a:r>
            <a:r>
              <a:rPr lang="en-US" altLang="en-US" sz="2600" u="sng" dirty="0" smtClean="0">
                <a:latin typeface="Georgia" panose="02040502050405020303" pitchFamily="18" charset="0"/>
              </a:rPr>
              <a:t>not as efficient </a:t>
            </a:r>
            <a:r>
              <a:rPr lang="en-US" altLang="en-US" sz="2600" dirty="0" smtClean="0">
                <a:latin typeface="Georgia" panose="02040502050405020303" pitchFamily="18" charset="0"/>
              </a:rPr>
              <a:t>as a real one when accessing the hardware;</a:t>
            </a:r>
          </a:p>
          <a:p>
            <a:pPr lvl="1"/>
            <a:r>
              <a:rPr lang="en-US" altLang="en-US" sz="2600" dirty="0" smtClean="0">
                <a:latin typeface="Georgia" panose="02040502050405020303" pitchFamily="18" charset="0"/>
              </a:rPr>
              <a:t>When </a:t>
            </a:r>
            <a:r>
              <a:rPr lang="en-US" altLang="en-US" sz="2600" u="sng" dirty="0" smtClean="0">
                <a:latin typeface="Georgia" panose="02040502050405020303" pitchFamily="18" charset="0"/>
              </a:rPr>
              <a:t>multiple virtual machines are simultaneously </a:t>
            </a:r>
            <a:r>
              <a:rPr lang="en-US" altLang="en-US" sz="2600" dirty="0" smtClean="0">
                <a:latin typeface="Georgia" panose="02040502050405020303" pitchFamily="18" charset="0"/>
              </a:rPr>
              <a:t>running on a host computer, each virtual machine may introduce an </a:t>
            </a:r>
            <a:r>
              <a:rPr lang="en-US" altLang="en-US" sz="2600" u="sng" dirty="0" smtClean="0">
                <a:latin typeface="Georgia" panose="02040502050405020303" pitchFamily="18" charset="0"/>
              </a:rPr>
              <a:t>unstable performance</a:t>
            </a:r>
            <a:r>
              <a:rPr lang="en-US" altLang="en-US" sz="2600" dirty="0" smtClean="0">
                <a:latin typeface="Georgia" panose="02040502050405020303" pitchFamily="18" charset="0"/>
              </a:rPr>
              <a:t>, which depends on the workload on the system by other running virtual machines.</a:t>
            </a:r>
          </a:p>
          <a:p>
            <a:pPr lvl="1"/>
            <a:r>
              <a:rPr lang="en-US" sz="2600" dirty="0">
                <a:latin typeface="Georgia" panose="02040502050405020303" pitchFamily="18" charset="0"/>
              </a:rPr>
              <a:t>F</a:t>
            </a:r>
            <a:r>
              <a:rPr lang="en-US" sz="2600" dirty="0" smtClean="0">
                <a:latin typeface="Georgia" panose="02040502050405020303" pitchFamily="18" charset="0"/>
              </a:rPr>
              <a:t>or many organizations, </a:t>
            </a:r>
            <a:r>
              <a:rPr lang="en-US" sz="2600" u="sng" dirty="0" smtClean="0">
                <a:latin typeface="Georgia" panose="02040502050405020303" pitchFamily="18" charset="0"/>
              </a:rPr>
              <a:t>virtual computing doesn't cut costs </a:t>
            </a:r>
            <a:r>
              <a:rPr lang="en-US" sz="2600" dirty="0" smtClean="0">
                <a:latin typeface="Georgia" panose="02040502050405020303" pitchFamily="18" charset="0"/>
              </a:rPr>
              <a:t>or the need for IT staff.</a:t>
            </a:r>
          </a:p>
          <a:p>
            <a:pPr lvl="1"/>
            <a:r>
              <a:rPr lang="en-US" sz="2600" u="sng" dirty="0" smtClean="0">
                <a:latin typeface="Georgia" panose="02040502050405020303" pitchFamily="18" charset="0"/>
              </a:rPr>
              <a:t>Fair Pricing? </a:t>
            </a:r>
            <a:r>
              <a:rPr lang="en-US" sz="2600" dirty="0" smtClean="0">
                <a:latin typeface="Georgia" panose="02040502050405020303" pitchFamily="18" charset="0"/>
              </a:rPr>
              <a:t>running several </a:t>
            </a:r>
            <a:r>
              <a:rPr lang="en-US" sz="2600" u="sng" dirty="0" smtClean="0">
                <a:latin typeface="Georgia" panose="02040502050405020303" pitchFamily="18" charset="0"/>
              </a:rPr>
              <a:t>different applications of the same software simultaneously</a:t>
            </a:r>
            <a:r>
              <a:rPr lang="en-US" sz="2600" dirty="0" smtClean="0">
                <a:latin typeface="Georgia" panose="02040502050405020303" pitchFamily="18" charset="0"/>
              </a:rPr>
              <a:t>. Meter process would provide users a specific amount of uses and charge them for any overages.</a:t>
            </a:r>
            <a:endParaRPr lang="en-US" sz="2600" dirty="0">
              <a:latin typeface="Georgia" panose="02040502050405020303" pitchFamily="18" charset="0"/>
            </a:endParaRPr>
          </a:p>
        </p:txBody>
      </p:sp>
    </p:spTree>
    <p:extLst>
      <p:ext uri="{BB962C8B-B14F-4D97-AF65-F5344CB8AC3E}">
        <p14:creationId xmlns:p14="http://schemas.microsoft.com/office/powerpoint/2010/main" val="3777428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effectLst>
                  <a:outerShdw blurRad="38100" dist="38100" dir="2700000" algn="tl">
                    <a:srgbClr val="000000">
                      <a:alpha val="43137"/>
                    </a:srgbClr>
                  </a:outerShdw>
                </a:effectLst>
                <a:latin typeface="Georgia" panose="02040502050405020303" pitchFamily="18" charset="0"/>
              </a:rPr>
              <a:t>Cloud Delivery Models</a:t>
            </a:r>
          </a:p>
        </p:txBody>
      </p:sp>
      <p:sp>
        <p:nvSpPr>
          <p:cNvPr id="9219" name="Content Placeholder 2"/>
          <p:cNvSpPr>
            <a:spLocks noGrp="1"/>
          </p:cNvSpPr>
          <p:nvPr>
            <p:ph idx="1"/>
          </p:nvPr>
        </p:nvSpPr>
        <p:spPr/>
        <p:txBody>
          <a:bodyPr>
            <a:normAutofit/>
          </a:bodyPr>
          <a:lstStyle/>
          <a:p>
            <a:r>
              <a:rPr lang="en-US" altLang="en-US" dirty="0" smtClean="0">
                <a:latin typeface="Georgia" panose="02040502050405020303" pitchFamily="18" charset="0"/>
              </a:rPr>
              <a:t>Private</a:t>
            </a:r>
          </a:p>
          <a:p>
            <a:pPr lvl="1"/>
            <a:r>
              <a:rPr lang="en-US" altLang="en-US" sz="2800" dirty="0" smtClean="0">
                <a:latin typeface="Georgia" panose="02040502050405020303" pitchFamily="18" charset="0"/>
              </a:rPr>
              <a:t>Uses cloud technologies to expose services across a private enterprise.</a:t>
            </a:r>
          </a:p>
          <a:p>
            <a:r>
              <a:rPr lang="en-US" altLang="en-US" dirty="0" smtClean="0">
                <a:latin typeface="Georgia" panose="02040502050405020303" pitchFamily="18" charset="0"/>
              </a:rPr>
              <a:t>Public</a:t>
            </a:r>
          </a:p>
          <a:p>
            <a:pPr lvl="1"/>
            <a:r>
              <a:rPr lang="en-US" altLang="en-US" sz="2800" dirty="0" smtClean="0">
                <a:latin typeface="Georgia" panose="02040502050405020303" pitchFamily="18" charset="0"/>
              </a:rPr>
              <a:t>All information access is housed in the public domain.</a:t>
            </a:r>
          </a:p>
          <a:p>
            <a:r>
              <a:rPr lang="en-US" altLang="en-US" dirty="0" smtClean="0">
                <a:latin typeface="Georgia" panose="02040502050405020303" pitchFamily="18" charset="0"/>
              </a:rPr>
              <a:t>Hybrid</a:t>
            </a:r>
          </a:p>
          <a:p>
            <a:pPr lvl="1"/>
            <a:r>
              <a:rPr lang="en-US" altLang="en-US" sz="2800" dirty="0" smtClean="0">
                <a:latin typeface="Georgia" panose="02040502050405020303" pitchFamily="18" charset="0"/>
              </a:rPr>
              <a:t>A combination of public and private services.</a:t>
            </a:r>
          </a:p>
          <a:p>
            <a:pPr>
              <a:buFont typeface="Georgia" panose="02040502050405020303" pitchFamily="18" charset="0"/>
              <a:buNone/>
            </a:pPr>
            <a:endParaRPr lang="en-US" altLang="en-US" dirty="0" smtClean="0">
              <a:latin typeface="Georgia" panose="02040502050405020303" pitchFamily="18" charset="0"/>
            </a:endParaRPr>
          </a:p>
        </p:txBody>
      </p:sp>
    </p:spTree>
    <p:extLst>
      <p:ext uri="{BB962C8B-B14F-4D97-AF65-F5344CB8AC3E}">
        <p14:creationId xmlns:p14="http://schemas.microsoft.com/office/powerpoint/2010/main" val="3471197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50" y="1027906"/>
            <a:ext cx="9182100" cy="577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itle 1"/>
          <p:cNvSpPr txBox="1">
            <a:spLocks/>
          </p:cNvSpPr>
          <p:nvPr/>
        </p:nvSpPr>
        <p:spPr>
          <a:xfrm>
            <a:off x="0" y="0"/>
            <a:ext cx="10515600" cy="707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b="1" dirty="0" smtClean="0">
                <a:effectLst>
                  <a:outerShdw blurRad="38100" dist="38100" dir="2700000" algn="tl">
                    <a:srgbClr val="000000">
                      <a:alpha val="43137"/>
                    </a:srgbClr>
                  </a:outerShdw>
                </a:effectLst>
                <a:latin typeface="Georgia" panose="02040502050405020303" pitchFamily="18" charset="0"/>
              </a:rPr>
              <a:t>Cloud Delivery Models</a:t>
            </a:r>
            <a:endParaRPr lang="en-US" b="1" dirty="0">
              <a:effectLst>
                <a:outerShdw blurRad="38100" dist="38100" dir="2700000" algn="tl">
                  <a:srgbClr val="000000">
                    <a:alpha val="43137"/>
                  </a:srgbClr>
                </a:outerShdw>
              </a:effectLst>
              <a:latin typeface="Georgia" panose="02040502050405020303" pitchFamily="18" charset="0"/>
            </a:endParaRPr>
          </a:p>
        </p:txBody>
      </p:sp>
    </p:spTree>
    <p:extLst>
      <p:ext uri="{BB962C8B-B14F-4D97-AF65-F5344CB8AC3E}">
        <p14:creationId xmlns:p14="http://schemas.microsoft.com/office/powerpoint/2010/main" val="165057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09600" y="502969"/>
            <a:ext cx="7010400" cy="571500"/>
          </a:xfrm>
        </p:spPr>
        <p:txBody>
          <a:bodyPr>
            <a:normAutofit fontScale="90000"/>
          </a:bodyPr>
          <a:lstStyle/>
          <a:p>
            <a:r>
              <a:rPr lang="en-US" altLang="en-US" b="1" dirty="0" smtClean="0">
                <a:effectLst>
                  <a:outerShdw blurRad="38100" dist="38100" dir="2700000" algn="tl">
                    <a:srgbClr val="000000">
                      <a:alpha val="43137"/>
                    </a:srgbClr>
                  </a:outerShdw>
                </a:effectLst>
                <a:latin typeface="Georgia" panose="02040502050405020303" pitchFamily="18" charset="0"/>
              </a:rPr>
              <a:t>Personal Cloud</a:t>
            </a:r>
          </a:p>
        </p:txBody>
      </p:sp>
      <p:sp>
        <p:nvSpPr>
          <p:cNvPr id="35843" name="Content Placeholder 2"/>
          <p:cNvSpPr>
            <a:spLocks noGrp="1"/>
          </p:cNvSpPr>
          <p:nvPr>
            <p:ph idx="1"/>
          </p:nvPr>
        </p:nvSpPr>
        <p:spPr>
          <a:xfrm>
            <a:off x="2057400" y="6324600"/>
            <a:ext cx="7162800" cy="209550"/>
          </a:xfrm>
        </p:spPr>
        <p:txBody>
          <a:bodyPr>
            <a:normAutofit fontScale="77500" lnSpcReduction="20000"/>
          </a:bodyPr>
          <a:lstStyle/>
          <a:p>
            <a:r>
              <a:rPr lang="en-US" altLang="en-US" sz="1400"/>
              <a:t>Source: http://www.thecloudist.com/?p=984</a:t>
            </a:r>
          </a:p>
        </p:txBody>
      </p:sp>
      <p:pic>
        <p:nvPicPr>
          <p:cNvPr id="35844" name="Picture 4" descr="http://g-ecx.images-amazon.com/images/G/01/electronics/detail-page2/B004I3ZTU6-img-7l_clou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1374775"/>
            <a:ext cx="5029200" cy="473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730" name="Picture 2" descr="http://www.thecloudist.com/wp-content/uploads/2012/10/sugarsyn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066800"/>
            <a:ext cx="6426200" cy="481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a:spLocks noChangeArrowheads="1"/>
          </p:cNvSpPr>
          <p:nvPr/>
        </p:nvSpPr>
        <p:spPr bwMode="auto">
          <a:xfrm>
            <a:off x="1801814" y="5349875"/>
            <a:ext cx="5464175" cy="92233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i="1">
                <a:solidFill>
                  <a:schemeClr val="tx1"/>
                </a:solidFill>
                <a:latin typeface="Times New Roman" panose="02020603050405020304" pitchFamily="18" charset="0"/>
              </a:defRPr>
            </a:lvl1pPr>
            <a:lvl2pPr marL="742950" indent="-285750">
              <a:defRPr i="1">
                <a:solidFill>
                  <a:schemeClr val="tx1"/>
                </a:solidFill>
                <a:latin typeface="Times New Roman" panose="02020603050405020304" pitchFamily="18" charset="0"/>
              </a:defRPr>
            </a:lvl2pPr>
            <a:lvl3pPr marL="1143000" indent="-228600">
              <a:defRPr i="1">
                <a:solidFill>
                  <a:schemeClr val="tx1"/>
                </a:solidFill>
                <a:latin typeface="Times New Roman" panose="02020603050405020304" pitchFamily="18" charset="0"/>
              </a:defRPr>
            </a:lvl3pPr>
            <a:lvl4pPr marL="1600200" indent="-228600">
              <a:defRPr i="1">
                <a:solidFill>
                  <a:schemeClr val="tx1"/>
                </a:solidFill>
                <a:latin typeface="Times New Roman" panose="02020603050405020304" pitchFamily="18" charset="0"/>
              </a:defRPr>
            </a:lvl4pPr>
            <a:lvl5pPr marL="2057400" indent="-228600">
              <a:defRPr i="1">
                <a:solidFill>
                  <a:schemeClr val="tx1"/>
                </a:solidFill>
                <a:latin typeface="Times New Roman" panose="02020603050405020304" pitchFamily="18" charset="0"/>
              </a:defRPr>
            </a:lvl5pPr>
            <a:lvl6pPr marL="2514600" indent="-228600" eaLnBrk="0" fontAlgn="base" hangingPunct="0">
              <a:spcBef>
                <a:spcPct val="0"/>
              </a:spcBef>
              <a:spcAft>
                <a:spcPct val="0"/>
              </a:spcAft>
              <a:defRPr i="1">
                <a:solidFill>
                  <a:schemeClr val="tx1"/>
                </a:solidFill>
                <a:latin typeface="Times New Roman" panose="02020603050405020304" pitchFamily="18" charset="0"/>
              </a:defRPr>
            </a:lvl6pPr>
            <a:lvl7pPr marL="2971800" indent="-228600" eaLnBrk="0" fontAlgn="base" hangingPunct="0">
              <a:spcBef>
                <a:spcPct val="0"/>
              </a:spcBef>
              <a:spcAft>
                <a:spcPct val="0"/>
              </a:spcAft>
              <a:defRPr i="1">
                <a:solidFill>
                  <a:schemeClr val="tx1"/>
                </a:solidFill>
                <a:latin typeface="Times New Roman" panose="02020603050405020304" pitchFamily="18" charset="0"/>
              </a:defRPr>
            </a:lvl7pPr>
            <a:lvl8pPr marL="3429000" indent="-228600" eaLnBrk="0" fontAlgn="base" hangingPunct="0">
              <a:spcBef>
                <a:spcPct val="0"/>
              </a:spcBef>
              <a:spcAft>
                <a:spcPct val="0"/>
              </a:spcAft>
              <a:defRPr i="1">
                <a:solidFill>
                  <a:schemeClr val="tx1"/>
                </a:solidFill>
                <a:latin typeface="Times New Roman" panose="02020603050405020304" pitchFamily="18" charset="0"/>
              </a:defRPr>
            </a:lvl8pPr>
            <a:lvl9pPr marL="3886200" indent="-228600" eaLnBrk="0" fontAlgn="base" hangingPunct="0">
              <a:spcBef>
                <a:spcPct val="0"/>
              </a:spcBef>
              <a:spcAft>
                <a:spcPct val="0"/>
              </a:spcAft>
              <a:defRPr i="1">
                <a:solidFill>
                  <a:schemeClr val="tx1"/>
                </a:solidFill>
                <a:latin typeface="Times New Roman" panose="02020603050405020304" pitchFamily="18" charset="0"/>
              </a:defRPr>
            </a:lvl9pPr>
          </a:lstStyle>
          <a:p>
            <a:pPr eaLnBrk="1" hangingPunct="1"/>
            <a:r>
              <a:rPr lang="en-US" altLang="en-US" b="1" dirty="0"/>
              <a:t>Video: </a:t>
            </a:r>
            <a:r>
              <a:rPr lang="en-US" altLang="en-US" dirty="0"/>
              <a:t>http://www.youtube.com/watch?v=Cte_3v1dmNw</a:t>
            </a:r>
          </a:p>
          <a:p>
            <a:pPr eaLnBrk="1" hangingPunct="1"/>
            <a:r>
              <a:rPr lang="en-US" altLang="en-US" b="1" dirty="0"/>
              <a:t>10 best storage services</a:t>
            </a:r>
          </a:p>
          <a:p>
            <a:pPr eaLnBrk="1" hangingPunct="1"/>
            <a:r>
              <a:rPr lang="en-US" altLang="en-US" dirty="0"/>
              <a:t>http://www.thetop10bestonlinebackup.com/cloud-storage</a:t>
            </a:r>
          </a:p>
        </p:txBody>
      </p:sp>
    </p:spTree>
    <p:extLst>
      <p:ext uri="{BB962C8B-B14F-4D97-AF65-F5344CB8AC3E}">
        <p14:creationId xmlns:p14="http://schemas.microsoft.com/office/powerpoint/2010/main" val="3060087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effectLst>
                  <a:outerShdw blurRad="38100" dist="38100" dir="2700000" algn="tl">
                    <a:srgbClr val="000000">
                      <a:alpha val="43137"/>
                    </a:srgbClr>
                  </a:outerShdw>
                </a:effectLst>
                <a:latin typeface="Georgia" panose="02040502050405020303" pitchFamily="18" charset="0"/>
              </a:rPr>
              <a:t>Cloud Concerns/Issues</a:t>
            </a:r>
          </a:p>
        </p:txBody>
      </p:sp>
      <p:sp>
        <p:nvSpPr>
          <p:cNvPr id="10243" name="Content Placeholder 2"/>
          <p:cNvSpPr>
            <a:spLocks noGrp="1"/>
          </p:cNvSpPr>
          <p:nvPr>
            <p:ph idx="1"/>
          </p:nvPr>
        </p:nvSpPr>
        <p:spPr/>
        <p:txBody>
          <a:bodyPr/>
          <a:lstStyle/>
          <a:p>
            <a:r>
              <a:rPr lang="en-US" altLang="en-US" dirty="0" smtClean="0">
                <a:latin typeface="Georgia" panose="02040502050405020303" pitchFamily="18" charset="0"/>
              </a:rPr>
              <a:t>Security - #1 concern</a:t>
            </a:r>
          </a:p>
          <a:p>
            <a:r>
              <a:rPr lang="en-US" altLang="en-US" dirty="0" smtClean="0">
                <a:latin typeface="Georgia" panose="02040502050405020303" pitchFamily="18" charset="0"/>
              </a:rPr>
              <a:t>Availability (mission critical vs. not)</a:t>
            </a:r>
          </a:p>
          <a:p>
            <a:r>
              <a:rPr lang="en-US" altLang="en-US" dirty="0" smtClean="0">
                <a:latin typeface="Georgia" panose="02040502050405020303" pitchFamily="18" charset="0"/>
              </a:rPr>
              <a:t>Compliance</a:t>
            </a:r>
          </a:p>
          <a:p>
            <a:r>
              <a:rPr lang="en-US" altLang="en-US" dirty="0" smtClean="0">
                <a:latin typeface="Georgia" panose="02040502050405020303" pitchFamily="18" charset="0"/>
              </a:rPr>
              <a:t>Price</a:t>
            </a:r>
          </a:p>
          <a:p>
            <a:r>
              <a:rPr lang="en-US" altLang="en-US" dirty="0" smtClean="0">
                <a:latin typeface="Georgia" panose="02040502050405020303" pitchFamily="18" charset="0"/>
              </a:rPr>
              <a:t>Training</a:t>
            </a:r>
          </a:p>
          <a:p>
            <a:r>
              <a:rPr lang="en-US" altLang="en-US" dirty="0" smtClean="0">
                <a:latin typeface="Georgia" panose="02040502050405020303" pitchFamily="18" charset="0"/>
              </a:rPr>
              <a:t>User Experience (UI design, Speed)</a:t>
            </a:r>
          </a:p>
          <a:p>
            <a:r>
              <a:rPr lang="en-US" altLang="en-US" dirty="0" smtClean="0">
                <a:latin typeface="Georgia" panose="02040502050405020303" pitchFamily="18" charset="0"/>
              </a:rPr>
              <a:t>Data Ownership</a:t>
            </a:r>
          </a:p>
        </p:txBody>
      </p:sp>
    </p:spTree>
    <p:extLst>
      <p:ext uri="{BB962C8B-B14F-4D97-AF65-F5344CB8AC3E}">
        <p14:creationId xmlns:p14="http://schemas.microsoft.com/office/powerpoint/2010/main" val="1618377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effectLst>
                  <a:outerShdw blurRad="38100" dist="38100" dir="2700000" algn="tl">
                    <a:srgbClr val="000000">
                      <a:alpha val="43137"/>
                    </a:srgbClr>
                  </a:outerShdw>
                </a:effectLst>
                <a:latin typeface="Georgia" panose="02040502050405020303" pitchFamily="18" charset="0"/>
              </a:rPr>
              <a:t>Some Cloud Myths</a:t>
            </a:r>
          </a:p>
        </p:txBody>
      </p:sp>
      <p:sp>
        <p:nvSpPr>
          <p:cNvPr id="11267" name="Content Placeholder 2"/>
          <p:cNvSpPr>
            <a:spLocks noGrp="1"/>
          </p:cNvSpPr>
          <p:nvPr>
            <p:ph idx="1"/>
          </p:nvPr>
        </p:nvSpPr>
        <p:spPr/>
        <p:txBody>
          <a:bodyPr/>
          <a:lstStyle/>
          <a:p>
            <a:r>
              <a:rPr lang="en-US" altLang="en-US" smtClean="0">
                <a:latin typeface="Georgia" panose="02040502050405020303" pitchFamily="18" charset="0"/>
              </a:rPr>
              <a:t>One single “Cloud”</a:t>
            </a:r>
          </a:p>
          <a:p>
            <a:r>
              <a:rPr lang="en-US" altLang="en-US" smtClean="0">
                <a:latin typeface="Georgia" panose="02040502050405020303" pitchFamily="18" charset="0"/>
              </a:rPr>
              <a:t>All that is needed is a credit card</a:t>
            </a:r>
          </a:p>
          <a:p>
            <a:r>
              <a:rPr lang="en-US" altLang="en-US" smtClean="0">
                <a:latin typeface="Georgia" panose="02040502050405020303" pitchFamily="18" charset="0"/>
              </a:rPr>
              <a:t>Reduces workload</a:t>
            </a:r>
          </a:p>
          <a:p>
            <a:r>
              <a:rPr lang="en-US" altLang="en-US" smtClean="0">
                <a:latin typeface="Georgia" panose="02040502050405020303" pitchFamily="18" charset="0"/>
              </a:rPr>
              <a:t>Seamless integration (datacenter to public)</a:t>
            </a:r>
          </a:p>
          <a:p>
            <a:r>
              <a:rPr lang="en-US" altLang="en-US" smtClean="0">
                <a:latin typeface="Georgia" panose="02040502050405020303" pitchFamily="18" charset="0"/>
              </a:rPr>
              <a:t>Always saves money</a:t>
            </a:r>
          </a:p>
          <a:p>
            <a:r>
              <a:rPr lang="en-US" altLang="en-US" smtClean="0">
                <a:latin typeface="Georgia" panose="02040502050405020303" pitchFamily="18" charset="0"/>
              </a:rPr>
              <a:t>Provider can guarantee security</a:t>
            </a:r>
          </a:p>
          <a:p>
            <a:endParaRPr lang="en-US" altLang="en-US" smtClean="0">
              <a:latin typeface="Georgia" panose="02040502050405020303" pitchFamily="18" charset="0"/>
            </a:endParaRPr>
          </a:p>
          <a:p>
            <a:pPr>
              <a:buFont typeface="Georgia" panose="02040502050405020303" pitchFamily="18" charset="0"/>
              <a:buNone/>
            </a:pPr>
            <a:endParaRPr lang="en-US" altLang="en-US" smtClean="0">
              <a:latin typeface="Georgia" panose="02040502050405020303" pitchFamily="18" charset="0"/>
            </a:endParaRPr>
          </a:p>
          <a:p>
            <a:endParaRPr lang="en-US" altLang="en-US" smtClean="0">
              <a:latin typeface="Georgia" panose="02040502050405020303" pitchFamily="18" charset="0"/>
            </a:endParaRPr>
          </a:p>
        </p:txBody>
      </p:sp>
    </p:spTree>
    <p:extLst>
      <p:ext uri="{BB962C8B-B14F-4D97-AF65-F5344CB8AC3E}">
        <p14:creationId xmlns:p14="http://schemas.microsoft.com/office/powerpoint/2010/main" val="3720089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effectLst>
                  <a:outerShdw blurRad="38100" dist="38100" dir="2700000" algn="tl">
                    <a:srgbClr val="000000">
                      <a:alpha val="43137"/>
                    </a:srgbClr>
                  </a:outerShdw>
                </a:effectLst>
                <a:latin typeface="Georgia" panose="02040502050405020303" pitchFamily="18" charset="0"/>
              </a:rPr>
              <a:t>What is Cloud Computing?</a:t>
            </a:r>
          </a:p>
        </p:txBody>
      </p:sp>
      <p:sp>
        <p:nvSpPr>
          <p:cNvPr id="3" name="Content Placeholder 2"/>
          <p:cNvSpPr>
            <a:spLocks noGrp="1"/>
          </p:cNvSpPr>
          <p:nvPr>
            <p:ph idx="1"/>
          </p:nvPr>
        </p:nvSpPr>
        <p:spPr/>
        <p:txBody>
          <a:bodyPr>
            <a:noAutofit/>
          </a:bodyPr>
          <a:lstStyle/>
          <a:p>
            <a:pPr marL="365760" indent="-256032">
              <a:lnSpc>
                <a:spcPct val="100000"/>
              </a:lnSpc>
              <a:buClr>
                <a:schemeClr val="accent3"/>
              </a:buClr>
              <a:buFont typeface="Georgia"/>
              <a:buChar char="•"/>
              <a:defRPr/>
            </a:pPr>
            <a:r>
              <a:rPr lang="en-US" sz="2400" dirty="0" smtClean="0">
                <a:latin typeface="Georgia" panose="02040502050405020303" pitchFamily="18" charset="0"/>
              </a:rPr>
              <a:t>Simply stated:  Cloud = Internet</a:t>
            </a:r>
          </a:p>
          <a:p>
            <a:pPr marL="365760" indent="-256032">
              <a:lnSpc>
                <a:spcPct val="100000"/>
              </a:lnSpc>
              <a:buClr>
                <a:schemeClr val="accent3"/>
              </a:buClr>
              <a:buFont typeface="Georgia"/>
              <a:buChar char="•"/>
              <a:defRPr/>
            </a:pPr>
            <a:endParaRPr lang="en-US" sz="2400" dirty="0" smtClean="0">
              <a:latin typeface="Georgia" panose="02040502050405020303" pitchFamily="18" charset="0"/>
            </a:endParaRPr>
          </a:p>
          <a:p>
            <a:pPr marL="365760" indent="-256032">
              <a:lnSpc>
                <a:spcPct val="100000"/>
              </a:lnSpc>
              <a:buClr>
                <a:schemeClr val="accent3"/>
              </a:buClr>
              <a:buFont typeface="Georgia"/>
              <a:buChar char="•"/>
              <a:defRPr/>
            </a:pPr>
            <a:r>
              <a:rPr lang="en-US" sz="2400" dirty="0" smtClean="0">
                <a:latin typeface="Georgia" panose="02040502050405020303" pitchFamily="18" charset="0"/>
              </a:rPr>
              <a:t>So…Cloud Computing = Internet-based Computing</a:t>
            </a:r>
          </a:p>
          <a:p>
            <a:pPr marL="109728" indent="0">
              <a:lnSpc>
                <a:spcPct val="100000"/>
              </a:lnSpc>
              <a:buClr>
                <a:schemeClr val="accent3"/>
              </a:buClr>
              <a:buNone/>
              <a:defRPr/>
            </a:pPr>
            <a:endParaRPr lang="en-US" sz="2400" dirty="0" smtClean="0">
              <a:latin typeface="Georgia" panose="02040502050405020303" pitchFamily="18" charset="0"/>
            </a:endParaRPr>
          </a:p>
          <a:p>
            <a:pPr marL="365760" indent="-256032">
              <a:lnSpc>
                <a:spcPct val="100000"/>
              </a:lnSpc>
              <a:buClr>
                <a:schemeClr val="accent3"/>
              </a:buClr>
              <a:buFont typeface="Georgia"/>
              <a:buChar char="•"/>
              <a:defRPr/>
            </a:pPr>
            <a:r>
              <a:rPr lang="en-US" sz="2400" dirty="0" smtClean="0">
                <a:latin typeface="Georgia" panose="02040502050405020303" pitchFamily="18" charset="0"/>
              </a:rPr>
              <a:t>More precisely, Cloud computing is: </a:t>
            </a:r>
          </a:p>
          <a:p>
            <a:pPr marL="971550" lvl="1" indent="-514350">
              <a:lnSpc>
                <a:spcPct val="100000"/>
              </a:lnSpc>
              <a:buFont typeface="Georgia"/>
              <a:buChar char="▫"/>
              <a:defRPr/>
            </a:pPr>
            <a:r>
              <a:rPr lang="en-US" dirty="0">
                <a:latin typeface="Georgia" panose="02040502050405020303" pitchFamily="18" charset="0"/>
              </a:rPr>
              <a:t>using information technology as a service.</a:t>
            </a:r>
          </a:p>
          <a:p>
            <a:pPr marL="971550" lvl="1" indent="-514350">
              <a:lnSpc>
                <a:spcPct val="100000"/>
              </a:lnSpc>
              <a:buFont typeface="Georgia"/>
              <a:buChar char="▫"/>
              <a:defRPr/>
            </a:pPr>
            <a:r>
              <a:rPr lang="en-US" dirty="0">
                <a:latin typeface="Georgia" panose="02040502050405020303" pitchFamily="18" charset="0"/>
              </a:rPr>
              <a:t>having services that are available over a network.</a:t>
            </a:r>
          </a:p>
          <a:p>
            <a:pPr marL="971550" lvl="1" indent="-514350">
              <a:lnSpc>
                <a:spcPct val="100000"/>
              </a:lnSpc>
              <a:buFont typeface="Georgia"/>
              <a:buChar char="▫"/>
              <a:defRPr/>
            </a:pPr>
            <a:r>
              <a:rPr lang="en-US" dirty="0">
                <a:latin typeface="Georgia" panose="02040502050405020303" pitchFamily="18" charset="0"/>
              </a:rPr>
              <a:t>using encapsulated services that have an API.</a:t>
            </a:r>
          </a:p>
          <a:p>
            <a:pPr marL="971550" lvl="1" indent="-514350">
              <a:lnSpc>
                <a:spcPct val="100000"/>
              </a:lnSpc>
              <a:buFont typeface="Georgia"/>
              <a:buChar char="▫"/>
              <a:defRPr/>
            </a:pPr>
            <a:r>
              <a:rPr lang="en-US" dirty="0">
                <a:latin typeface="Georgia" panose="02040502050405020303" pitchFamily="18" charset="0"/>
              </a:rPr>
              <a:t>adding to the efficiency for deploying applications.</a:t>
            </a:r>
          </a:p>
          <a:p>
            <a:pPr marL="971550" lvl="1" indent="-514350">
              <a:lnSpc>
                <a:spcPct val="100000"/>
              </a:lnSpc>
              <a:buFont typeface="Georgia"/>
              <a:buChar char="▫"/>
              <a:defRPr/>
            </a:pPr>
            <a:r>
              <a:rPr lang="en-US" dirty="0">
                <a:latin typeface="Georgia" panose="02040502050405020303" pitchFamily="18" charset="0"/>
              </a:rPr>
              <a:t>billing by consumption.</a:t>
            </a:r>
          </a:p>
          <a:p>
            <a:pPr marL="971550" lvl="1" indent="-514350">
              <a:lnSpc>
                <a:spcPct val="150000"/>
              </a:lnSpc>
              <a:buFont typeface="Georgia"/>
              <a:buChar char="▫"/>
              <a:defRPr/>
            </a:pPr>
            <a:endParaRPr lang="en-US" dirty="0">
              <a:latin typeface="Georgia" panose="02040502050405020303" pitchFamily="18" charset="0"/>
            </a:endParaRPr>
          </a:p>
        </p:txBody>
      </p:sp>
    </p:spTree>
    <p:extLst>
      <p:ext uri="{BB962C8B-B14F-4D97-AF65-F5344CB8AC3E}">
        <p14:creationId xmlns:p14="http://schemas.microsoft.com/office/powerpoint/2010/main" val="6209935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m.c.lnkd.licdn.com/mpr/mpr/p/7/005/06d/305/150498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055" y="56166"/>
            <a:ext cx="8269706" cy="68018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76045" y="6488668"/>
            <a:ext cx="1074333" cy="276999"/>
          </a:xfrm>
          <a:prstGeom prst="rect">
            <a:avLst/>
          </a:prstGeom>
          <a:noFill/>
        </p:spPr>
        <p:txBody>
          <a:bodyPr wrap="none" rtlCol="0">
            <a:spAutoFit/>
          </a:bodyPr>
          <a:lstStyle/>
          <a:p>
            <a:r>
              <a:rPr lang="en-US" sz="1200" dirty="0" smtClean="0">
                <a:latin typeface="Georgia" panose="02040502050405020303" pitchFamily="18" charset="0"/>
              </a:rPr>
              <a:t>Source: IBM </a:t>
            </a:r>
            <a:endParaRPr lang="en-US" sz="1200" dirty="0">
              <a:latin typeface="Georgia" panose="02040502050405020303" pitchFamily="18" charset="0"/>
            </a:endParaRPr>
          </a:p>
        </p:txBody>
      </p:sp>
    </p:spTree>
    <p:extLst>
      <p:ext uri="{BB962C8B-B14F-4D97-AF65-F5344CB8AC3E}">
        <p14:creationId xmlns:p14="http://schemas.microsoft.com/office/powerpoint/2010/main" val="210849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3366"/>
            <a:ext cx="10515600" cy="1325563"/>
          </a:xfrm>
        </p:spPr>
        <p:txBody>
          <a:bodyPr>
            <a:normAutofit fontScale="90000"/>
          </a:bodyPr>
          <a:lstStyle/>
          <a:p>
            <a:r>
              <a:rPr lang="en-US" dirty="0" smtClean="0">
                <a:latin typeface="Georgia" panose="02040502050405020303" pitchFamily="18" charset="0"/>
              </a:rPr>
              <a:t>Public Cloud Services</a:t>
            </a:r>
            <a:r>
              <a:rPr lang="en-US" sz="3800" dirty="0" smtClean="0">
                <a:latin typeface="Georgia" panose="02040502050405020303" pitchFamily="18" charset="0"/>
              </a:rPr>
              <a:t/>
            </a:r>
            <a:br>
              <a:rPr lang="en-US" sz="3800" dirty="0" smtClean="0">
                <a:latin typeface="Georgia" panose="02040502050405020303" pitchFamily="18" charset="0"/>
              </a:rPr>
            </a:br>
            <a:r>
              <a:rPr lang="en-US" sz="2900" dirty="0">
                <a:latin typeface="Georgia" panose="02040502050405020303" pitchFamily="18" charset="0"/>
              </a:rPr>
              <a:t>C</a:t>
            </a:r>
            <a:r>
              <a:rPr lang="en-US" sz="2900" dirty="0" smtClean="0">
                <a:latin typeface="Georgia" panose="02040502050405020303" pitchFamily="18" charset="0"/>
              </a:rPr>
              <a:t>ompound </a:t>
            </a:r>
            <a:r>
              <a:rPr lang="en-US" sz="2900" dirty="0">
                <a:latin typeface="Georgia" panose="02040502050405020303" pitchFamily="18" charset="0"/>
              </a:rPr>
              <a:t>A</a:t>
            </a:r>
            <a:r>
              <a:rPr lang="en-US" sz="2900" dirty="0" smtClean="0">
                <a:latin typeface="Georgia" panose="02040502050405020303" pitchFamily="18" charset="0"/>
              </a:rPr>
              <a:t>nnual Growth </a:t>
            </a:r>
            <a:r>
              <a:rPr lang="en-US" sz="2900" dirty="0">
                <a:latin typeface="Georgia" panose="02040502050405020303" pitchFamily="18" charset="0"/>
              </a:rPr>
              <a:t>R</a:t>
            </a:r>
            <a:r>
              <a:rPr lang="en-US" sz="2900" dirty="0" smtClean="0">
                <a:latin typeface="Georgia" panose="02040502050405020303" pitchFamily="18" charset="0"/>
              </a:rPr>
              <a:t>ate </a:t>
            </a:r>
            <a:r>
              <a:rPr lang="en-US" sz="2900" dirty="0">
                <a:latin typeface="Georgia" panose="02040502050405020303" pitchFamily="18" charset="0"/>
              </a:rPr>
              <a:t>(</a:t>
            </a:r>
            <a:r>
              <a:rPr lang="en-US" sz="2900" b="1" dirty="0">
                <a:latin typeface="Georgia" panose="02040502050405020303" pitchFamily="18" charset="0"/>
              </a:rPr>
              <a:t>CAGR</a:t>
            </a:r>
            <a:r>
              <a:rPr lang="en-US" sz="2900" dirty="0" smtClean="0">
                <a:latin typeface="Georgia" panose="02040502050405020303" pitchFamily="18" charset="0"/>
              </a:rPr>
              <a:t>)</a:t>
            </a:r>
            <a:br>
              <a:rPr lang="en-US" sz="2900" dirty="0" smtClean="0">
                <a:latin typeface="Georgia" panose="02040502050405020303" pitchFamily="18" charset="0"/>
              </a:rPr>
            </a:br>
            <a:r>
              <a:rPr lang="en-US" sz="2900" dirty="0" smtClean="0">
                <a:latin typeface="Georgia" panose="02040502050405020303" pitchFamily="18" charset="0"/>
              </a:rPr>
              <a:t>2011 - 2016</a:t>
            </a:r>
            <a:endParaRPr lang="en-US" sz="2900" dirty="0">
              <a:latin typeface="Georgia" panose="02040502050405020303" pitchFamily="18" charset="0"/>
            </a:endParaRPr>
          </a:p>
        </p:txBody>
      </p:sp>
      <p:pic>
        <p:nvPicPr>
          <p:cNvPr id="1026" name="Picture 2" descr="http://blogs-images.forbes.com/louiscolumbus/files/2013/02/Figur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4242" y="0"/>
            <a:ext cx="5876925" cy="69437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6045" y="6488668"/>
            <a:ext cx="1090363" cy="276999"/>
          </a:xfrm>
          <a:prstGeom prst="rect">
            <a:avLst/>
          </a:prstGeom>
          <a:noFill/>
        </p:spPr>
        <p:txBody>
          <a:bodyPr wrap="none" rtlCol="0">
            <a:spAutoFit/>
          </a:bodyPr>
          <a:lstStyle/>
          <a:p>
            <a:r>
              <a:rPr lang="en-US" sz="1200" dirty="0" smtClean="0">
                <a:latin typeface="Georgia" panose="02040502050405020303" pitchFamily="18" charset="0"/>
              </a:rPr>
              <a:t>Source: </a:t>
            </a:r>
            <a:r>
              <a:rPr lang="en-US" sz="1200" dirty="0" err="1" smtClean="0">
                <a:latin typeface="Georgia" panose="02040502050405020303" pitchFamily="18" charset="0"/>
              </a:rPr>
              <a:t>forbe</a:t>
            </a:r>
            <a:endParaRPr lang="en-US" sz="1200" dirty="0">
              <a:latin typeface="Georgia" panose="02040502050405020303" pitchFamily="18" charset="0"/>
            </a:endParaRPr>
          </a:p>
        </p:txBody>
      </p:sp>
    </p:spTree>
    <p:extLst>
      <p:ext uri="{BB962C8B-B14F-4D97-AF65-F5344CB8AC3E}">
        <p14:creationId xmlns:p14="http://schemas.microsoft.com/office/powerpoint/2010/main" val="1838848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b="1" dirty="0">
                <a:effectLst>
                  <a:outerShdw blurRad="38100" dist="38100" dir="2700000" algn="tl">
                    <a:srgbClr val="000000">
                      <a:alpha val="43137"/>
                    </a:srgbClr>
                  </a:outerShdw>
                </a:effectLst>
                <a:latin typeface="Georgia" panose="02040502050405020303" pitchFamily="18" charset="0"/>
              </a:rPr>
              <a:t>Software as a Service (SaaS)</a:t>
            </a:r>
          </a:p>
        </p:txBody>
      </p:sp>
      <p:sp>
        <p:nvSpPr>
          <p:cNvPr id="3" name="Content Placeholder 2"/>
          <p:cNvSpPr>
            <a:spLocks noGrp="1"/>
          </p:cNvSpPr>
          <p:nvPr>
            <p:ph idx="1"/>
          </p:nvPr>
        </p:nvSpPr>
        <p:spPr>
          <a:xfrm>
            <a:off x="536275" y="1690688"/>
            <a:ext cx="10515600" cy="4351338"/>
          </a:xfrm>
        </p:spPr>
        <p:txBody>
          <a:bodyPr>
            <a:noAutofit/>
          </a:bodyPr>
          <a:lstStyle/>
          <a:p>
            <a:pPr marL="566928" indent="-457200">
              <a:lnSpc>
                <a:spcPct val="150000"/>
              </a:lnSpc>
              <a:spcBef>
                <a:spcPts val="300"/>
              </a:spcBef>
              <a:buClr>
                <a:schemeClr val="accent3"/>
              </a:buClr>
              <a:defRPr/>
            </a:pPr>
            <a:r>
              <a:rPr lang="en-US" dirty="0" smtClean="0">
                <a:latin typeface="Georgia" panose="02040502050405020303" pitchFamily="18" charset="0"/>
              </a:rPr>
              <a:t>SaaS </a:t>
            </a:r>
            <a:r>
              <a:rPr lang="en-US" dirty="0">
                <a:latin typeface="Georgia" panose="02040502050405020303" pitchFamily="18" charset="0"/>
              </a:rPr>
              <a:t>is the delivery of an application over the Internet, usually accessed through a browser</a:t>
            </a:r>
            <a:r>
              <a:rPr lang="en-US" dirty="0" smtClean="0">
                <a:latin typeface="Georgia" panose="02040502050405020303" pitchFamily="18" charset="0"/>
              </a:rPr>
              <a:t>.</a:t>
            </a:r>
            <a:endParaRPr lang="en-US" dirty="0">
              <a:latin typeface="Georgia" panose="02040502050405020303" pitchFamily="18" charset="0"/>
            </a:endParaRPr>
          </a:p>
          <a:p>
            <a:pPr marL="566928" indent="-457200">
              <a:lnSpc>
                <a:spcPct val="150000"/>
              </a:lnSpc>
              <a:spcBef>
                <a:spcPts val="300"/>
              </a:spcBef>
              <a:buClr>
                <a:schemeClr val="accent3"/>
              </a:buClr>
              <a:defRPr/>
            </a:pPr>
            <a:r>
              <a:rPr lang="en-US" dirty="0">
                <a:latin typeface="Georgia" panose="02040502050405020303" pitchFamily="18" charset="0"/>
              </a:rPr>
              <a:t>Aka: web-based software, on-demand software or hosted software</a:t>
            </a:r>
            <a:r>
              <a:rPr lang="en-US" dirty="0" smtClean="0">
                <a:latin typeface="Georgia" panose="02040502050405020303" pitchFamily="18" charset="0"/>
              </a:rPr>
              <a:t>.</a:t>
            </a:r>
            <a:endParaRPr lang="en-US" dirty="0">
              <a:latin typeface="Georgia" panose="02040502050405020303" pitchFamily="18" charset="0"/>
            </a:endParaRPr>
          </a:p>
          <a:p>
            <a:pPr marL="566928" indent="-457200">
              <a:lnSpc>
                <a:spcPct val="150000"/>
              </a:lnSpc>
              <a:spcBef>
                <a:spcPts val="300"/>
              </a:spcBef>
              <a:buClr>
                <a:schemeClr val="accent3"/>
              </a:buClr>
              <a:defRPr/>
            </a:pPr>
            <a:r>
              <a:rPr lang="en-US" dirty="0">
                <a:latin typeface="Georgia" panose="02040502050405020303" pitchFamily="18" charset="0"/>
              </a:rPr>
              <a:t>Multitenant Architecture, Easy Customization, Better </a:t>
            </a:r>
            <a:r>
              <a:rPr lang="en-US" dirty="0" smtClean="0">
                <a:latin typeface="Georgia" panose="02040502050405020303" pitchFamily="18" charset="0"/>
              </a:rPr>
              <a:t>Access</a:t>
            </a:r>
            <a:endParaRPr lang="en-US" dirty="0">
              <a:latin typeface="Georgia" panose="02040502050405020303" pitchFamily="18" charset="0"/>
            </a:endParaRPr>
          </a:p>
          <a:p>
            <a:pPr marL="566928" indent="-457200">
              <a:lnSpc>
                <a:spcPct val="150000"/>
              </a:lnSpc>
              <a:spcBef>
                <a:spcPts val="300"/>
              </a:spcBef>
              <a:buClr>
                <a:schemeClr val="accent3"/>
              </a:buClr>
              <a:defRPr/>
            </a:pPr>
            <a:r>
              <a:rPr lang="en-US" dirty="0">
                <a:latin typeface="Georgia" panose="02040502050405020303" pitchFamily="18" charset="0"/>
              </a:rPr>
              <a:t>SaaS Integration Platform (SIP) - 3</a:t>
            </a:r>
            <a:r>
              <a:rPr lang="en-US" baseline="30000" dirty="0">
                <a:latin typeface="Georgia" panose="02040502050405020303" pitchFamily="18" charset="0"/>
              </a:rPr>
              <a:t>rd</a:t>
            </a:r>
            <a:r>
              <a:rPr lang="en-US" dirty="0">
                <a:latin typeface="Georgia" panose="02040502050405020303" pitchFamily="18" charset="0"/>
              </a:rPr>
              <a:t> wave in software adoption.</a:t>
            </a:r>
          </a:p>
          <a:p>
            <a:pPr marL="365760" indent="-256032">
              <a:lnSpc>
                <a:spcPct val="150000"/>
              </a:lnSpc>
              <a:spcBef>
                <a:spcPts val="300"/>
              </a:spcBef>
              <a:buClr>
                <a:schemeClr val="accent3"/>
              </a:buClr>
              <a:buNone/>
              <a:defRPr/>
            </a:pPr>
            <a:r>
              <a:rPr lang="en-US" dirty="0" smtClean="0">
                <a:latin typeface="Georgia" panose="02040502050405020303" pitchFamily="18" charset="0"/>
              </a:rPr>
              <a:t> </a:t>
            </a:r>
            <a:endParaRPr lang="en-US" dirty="0">
              <a:latin typeface="Georgia" panose="02040502050405020303" pitchFamily="18" charset="0"/>
            </a:endParaRPr>
          </a:p>
        </p:txBody>
      </p:sp>
    </p:spTree>
    <p:extLst>
      <p:ext uri="{BB962C8B-B14F-4D97-AF65-F5344CB8AC3E}">
        <p14:creationId xmlns:p14="http://schemas.microsoft.com/office/powerpoint/2010/main" val="999275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effectLst>
                  <a:outerShdw blurRad="38100" dist="38100" dir="2700000" algn="tl">
                    <a:srgbClr val="000000">
                      <a:alpha val="43137"/>
                    </a:srgbClr>
                  </a:outerShdw>
                </a:effectLst>
                <a:latin typeface="Georgia" panose="02040502050405020303" pitchFamily="18" charset="0"/>
              </a:rPr>
              <a:t>Benefits of SaaS</a:t>
            </a:r>
          </a:p>
        </p:txBody>
      </p:sp>
      <p:sp>
        <p:nvSpPr>
          <p:cNvPr id="13315" name="Content Placeholder 2"/>
          <p:cNvSpPr>
            <a:spLocks noGrp="1"/>
          </p:cNvSpPr>
          <p:nvPr>
            <p:ph idx="1"/>
          </p:nvPr>
        </p:nvSpPr>
        <p:spPr/>
        <p:txBody>
          <a:bodyPr>
            <a:normAutofit/>
          </a:bodyPr>
          <a:lstStyle/>
          <a:p>
            <a:r>
              <a:rPr lang="en-US" altLang="en-US" dirty="0" smtClean="0">
                <a:latin typeface="Georgia" panose="02040502050405020303" pitchFamily="18" charset="0"/>
              </a:rPr>
              <a:t>Lower entry cost.</a:t>
            </a:r>
          </a:p>
          <a:p>
            <a:pPr lvl="1"/>
            <a:r>
              <a:rPr lang="en-US" altLang="en-US" sz="2800" dirty="0" smtClean="0">
                <a:latin typeface="Georgia" panose="02040502050405020303" pitchFamily="18" charset="0"/>
              </a:rPr>
              <a:t>No upfront investment in servers.</a:t>
            </a:r>
          </a:p>
          <a:p>
            <a:pPr lvl="1"/>
            <a:r>
              <a:rPr lang="en-US" altLang="en-US" sz="2800" dirty="0" smtClean="0">
                <a:latin typeface="Georgia" panose="02040502050405020303" pitchFamily="18" charset="0"/>
              </a:rPr>
              <a:t>No software licensing.</a:t>
            </a:r>
          </a:p>
          <a:p>
            <a:pPr lvl="1"/>
            <a:r>
              <a:rPr lang="en-US" altLang="en-US" sz="2800" dirty="0" smtClean="0">
                <a:latin typeface="Georgia" panose="02040502050405020303" pitchFamily="18" charset="0"/>
              </a:rPr>
              <a:t>No software updates for customers.</a:t>
            </a:r>
          </a:p>
          <a:p>
            <a:r>
              <a:rPr lang="en-US" altLang="en-US" dirty="0" smtClean="0">
                <a:latin typeface="Georgia" panose="02040502050405020303" pitchFamily="18" charset="0"/>
              </a:rPr>
              <a:t>Global availability.</a:t>
            </a:r>
          </a:p>
          <a:p>
            <a:r>
              <a:rPr lang="en-US" altLang="en-US" dirty="0" smtClean="0">
                <a:latin typeface="Georgia" panose="02040502050405020303" pitchFamily="18" charset="0"/>
              </a:rPr>
              <a:t>High Adoption.</a:t>
            </a:r>
          </a:p>
          <a:p>
            <a:r>
              <a:rPr lang="en-US" altLang="en-US" dirty="0" smtClean="0">
                <a:latin typeface="Georgia" panose="02040502050405020303" pitchFamily="18" charset="0"/>
              </a:rPr>
              <a:t>Ease IT pain.</a:t>
            </a:r>
          </a:p>
          <a:p>
            <a:r>
              <a:rPr lang="en-US" altLang="en-US" dirty="0" smtClean="0">
                <a:latin typeface="Georgia" panose="02040502050405020303" pitchFamily="18" charset="0"/>
              </a:rPr>
              <a:t>One application to maintain for providers.</a:t>
            </a:r>
          </a:p>
          <a:p>
            <a:endParaRPr lang="en-US" altLang="en-US" dirty="0" smtClean="0">
              <a:latin typeface="Georgia" panose="02040502050405020303" pitchFamily="18" charset="0"/>
            </a:endParaRPr>
          </a:p>
          <a:p>
            <a:pPr>
              <a:buFont typeface="Georgia" panose="02040502050405020303" pitchFamily="18" charset="0"/>
              <a:buNone/>
            </a:pPr>
            <a:endParaRPr lang="en-US" altLang="en-US" dirty="0" smtClean="0">
              <a:latin typeface="Georgia" panose="02040502050405020303" pitchFamily="18" charset="0"/>
            </a:endParaRPr>
          </a:p>
          <a:p>
            <a:endParaRPr lang="en-US" altLang="en-US" dirty="0" smtClean="0">
              <a:latin typeface="Georgia" panose="02040502050405020303" pitchFamily="18" charset="0"/>
            </a:endParaRPr>
          </a:p>
        </p:txBody>
      </p:sp>
    </p:spTree>
    <p:extLst>
      <p:ext uri="{BB962C8B-B14F-4D97-AF65-F5344CB8AC3E}">
        <p14:creationId xmlns:p14="http://schemas.microsoft.com/office/powerpoint/2010/main" val="3958296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effectLst>
                  <a:outerShdw blurRad="38100" dist="38100" dir="2700000" algn="tl">
                    <a:srgbClr val="000000">
                      <a:alpha val="43137"/>
                    </a:srgbClr>
                  </a:outerShdw>
                </a:effectLst>
                <a:latin typeface="Georgia" panose="02040502050405020303" pitchFamily="18" charset="0"/>
              </a:rPr>
              <a:t>What’s being offered as SaaS?</a:t>
            </a:r>
          </a:p>
        </p:txBody>
      </p:sp>
      <p:sp>
        <p:nvSpPr>
          <p:cNvPr id="3" name="Content Placeholder 2"/>
          <p:cNvSpPr>
            <a:spLocks noGrp="1"/>
          </p:cNvSpPr>
          <p:nvPr>
            <p:ph idx="1"/>
          </p:nvPr>
        </p:nvSpPr>
        <p:spPr>
          <a:xfrm>
            <a:off x="838200" y="1477963"/>
            <a:ext cx="10515600" cy="4351338"/>
          </a:xfrm>
        </p:spPr>
        <p:txBody>
          <a:bodyPr>
            <a:noAutofit/>
          </a:bodyPr>
          <a:lstStyle/>
          <a:p>
            <a:pPr marL="365760" indent="-256032">
              <a:buClr>
                <a:schemeClr val="accent3"/>
              </a:buClr>
              <a:buFont typeface="Georgia"/>
              <a:buChar char="•"/>
              <a:defRPr/>
            </a:pPr>
            <a:r>
              <a:rPr lang="en-US" sz="2100" dirty="0" smtClean="0">
                <a:latin typeface="Georgia" panose="02040502050405020303" pitchFamily="18" charset="0"/>
              </a:rPr>
              <a:t>Billing</a:t>
            </a:r>
          </a:p>
          <a:p>
            <a:pPr marL="365760" indent="-256032">
              <a:buClr>
                <a:schemeClr val="accent3"/>
              </a:buClr>
              <a:buFont typeface="Georgia"/>
              <a:buChar char="•"/>
              <a:defRPr/>
            </a:pPr>
            <a:r>
              <a:rPr lang="en-US" sz="2100" dirty="0" smtClean="0">
                <a:latin typeface="Georgia" panose="02040502050405020303" pitchFamily="18" charset="0"/>
              </a:rPr>
              <a:t>CRM (Customer Relation Management)</a:t>
            </a:r>
          </a:p>
          <a:p>
            <a:pPr marL="365760" indent="-256032">
              <a:buClr>
                <a:schemeClr val="accent3"/>
              </a:buClr>
              <a:buFont typeface="Georgia"/>
              <a:buChar char="•"/>
              <a:defRPr/>
            </a:pPr>
            <a:r>
              <a:rPr lang="en-US" sz="2100" dirty="0" smtClean="0">
                <a:latin typeface="Georgia" panose="02040502050405020303" pitchFamily="18" charset="0"/>
              </a:rPr>
              <a:t>Collaboration</a:t>
            </a:r>
          </a:p>
          <a:p>
            <a:pPr marL="365760" indent="-256032">
              <a:buClr>
                <a:schemeClr val="accent3"/>
              </a:buClr>
              <a:buFont typeface="Georgia"/>
              <a:buChar char="•"/>
              <a:defRPr/>
            </a:pPr>
            <a:r>
              <a:rPr lang="en-US" sz="2100" dirty="0" smtClean="0">
                <a:latin typeface="Georgia" panose="02040502050405020303" pitchFamily="18" charset="0"/>
              </a:rPr>
              <a:t>Content Management</a:t>
            </a:r>
          </a:p>
          <a:p>
            <a:pPr marL="365760" indent="-256032">
              <a:buClr>
                <a:schemeClr val="accent3"/>
              </a:buClr>
              <a:buFont typeface="Georgia"/>
              <a:buChar char="•"/>
              <a:defRPr/>
            </a:pPr>
            <a:r>
              <a:rPr lang="en-US" sz="2100" dirty="0" smtClean="0">
                <a:latin typeface="Georgia" panose="02040502050405020303" pitchFamily="18" charset="0"/>
              </a:rPr>
              <a:t>Document Management</a:t>
            </a:r>
          </a:p>
          <a:p>
            <a:pPr marL="365760" indent="-256032">
              <a:buClr>
                <a:schemeClr val="accent3"/>
              </a:buClr>
              <a:buFont typeface="Georgia"/>
              <a:buChar char="•"/>
              <a:defRPr/>
            </a:pPr>
            <a:r>
              <a:rPr lang="en-US" sz="2100" dirty="0" smtClean="0">
                <a:latin typeface="Georgia" panose="02040502050405020303" pitchFamily="18" charset="0"/>
              </a:rPr>
              <a:t>ERP (Enterprise Resource Planning)</a:t>
            </a:r>
          </a:p>
          <a:p>
            <a:pPr marL="365760" indent="-256032">
              <a:buClr>
                <a:schemeClr val="accent3"/>
              </a:buClr>
              <a:buFont typeface="Georgia"/>
              <a:buChar char="•"/>
              <a:defRPr/>
            </a:pPr>
            <a:r>
              <a:rPr lang="en-US" sz="2100" dirty="0" smtClean="0">
                <a:latin typeface="Georgia" panose="02040502050405020303" pitchFamily="18" charset="0"/>
              </a:rPr>
              <a:t>Financials</a:t>
            </a:r>
          </a:p>
          <a:p>
            <a:pPr marL="365760" indent="-256032">
              <a:buClr>
                <a:schemeClr val="accent3"/>
              </a:buClr>
              <a:buFont typeface="Georgia"/>
              <a:buChar char="•"/>
              <a:defRPr/>
            </a:pPr>
            <a:r>
              <a:rPr lang="en-US" sz="2100" dirty="0" smtClean="0">
                <a:latin typeface="Georgia" panose="02040502050405020303" pitchFamily="18" charset="0"/>
              </a:rPr>
              <a:t>Health and Wellness</a:t>
            </a:r>
          </a:p>
          <a:p>
            <a:pPr marL="365760" indent="-256032">
              <a:buClr>
                <a:schemeClr val="accent3"/>
              </a:buClr>
              <a:buFont typeface="Georgia"/>
              <a:buChar char="•"/>
              <a:defRPr/>
            </a:pPr>
            <a:r>
              <a:rPr lang="en-US" sz="2100" dirty="0" smtClean="0">
                <a:latin typeface="Georgia" panose="02040502050405020303" pitchFamily="18" charset="0"/>
              </a:rPr>
              <a:t>Personal Productivity</a:t>
            </a:r>
          </a:p>
          <a:p>
            <a:pPr marL="365760" indent="-256032">
              <a:buClr>
                <a:schemeClr val="accent3"/>
              </a:buClr>
              <a:buFont typeface="Georgia"/>
              <a:buChar char="•"/>
              <a:defRPr/>
            </a:pPr>
            <a:r>
              <a:rPr lang="en-US" sz="2100" dirty="0" smtClean="0">
                <a:latin typeface="Georgia" panose="02040502050405020303" pitchFamily="18" charset="0"/>
              </a:rPr>
              <a:t>Project Management</a:t>
            </a:r>
          </a:p>
          <a:p>
            <a:pPr marL="365760" indent="-256032">
              <a:buClr>
                <a:schemeClr val="accent3"/>
              </a:buClr>
              <a:buFont typeface="Georgia"/>
              <a:buChar char="•"/>
              <a:defRPr/>
            </a:pPr>
            <a:r>
              <a:rPr lang="en-US" sz="2100" dirty="0" smtClean="0">
                <a:latin typeface="Georgia" panose="02040502050405020303" pitchFamily="18" charset="0"/>
              </a:rPr>
              <a:t>Sales</a:t>
            </a:r>
          </a:p>
          <a:p>
            <a:pPr marL="365760" indent="-256032">
              <a:buClr>
                <a:schemeClr val="accent3"/>
              </a:buClr>
              <a:buFont typeface="Georgia"/>
              <a:buChar char="•"/>
              <a:defRPr/>
            </a:pPr>
            <a:r>
              <a:rPr lang="en-US" sz="2100" dirty="0" smtClean="0">
                <a:latin typeface="Georgia" panose="02040502050405020303" pitchFamily="18" charset="0"/>
              </a:rPr>
              <a:t>Security</a:t>
            </a:r>
          </a:p>
          <a:p>
            <a:pPr marL="365760" indent="-256032">
              <a:buClr>
                <a:schemeClr val="accent3"/>
              </a:buClr>
              <a:buFont typeface="Georgia"/>
              <a:buChar char="•"/>
              <a:defRPr/>
            </a:pPr>
            <a:endParaRPr lang="en-US" sz="2100" dirty="0" smtClean="0">
              <a:latin typeface="Georgia" panose="02040502050405020303" pitchFamily="18" charset="0"/>
            </a:endParaRPr>
          </a:p>
          <a:p>
            <a:pPr marL="365760" indent="-256032">
              <a:buClr>
                <a:schemeClr val="accent3"/>
              </a:buClr>
              <a:buFont typeface="Georgia"/>
              <a:buChar char="•"/>
              <a:defRPr/>
            </a:pPr>
            <a:endParaRPr lang="en-US" sz="2100" dirty="0">
              <a:latin typeface="Georgia" panose="02040502050405020303" pitchFamily="18" charset="0"/>
            </a:endParaRPr>
          </a:p>
        </p:txBody>
      </p:sp>
      <p:pic>
        <p:nvPicPr>
          <p:cNvPr id="15364" name="Picture 2" descr="D:\AASCIF\200px-Googl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076576"/>
            <a:ext cx="1905000"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5" name="Picture 3" descr="D:\AASCIF\200px-Microsoft_wordmark_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4867276"/>
            <a:ext cx="1905000" cy="695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6" name="Picture 4" descr="D:\AASCIF\Zoho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1" y="6096000"/>
            <a:ext cx="13430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7" name="Picture 5" descr="D:\AASCIF\250px-Amazon_com_logo_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2362200"/>
            <a:ext cx="2381250" cy="55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8" name="Picture 7" descr="230px-Intuit_Logo_svg.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20050" y="3810001"/>
            <a:ext cx="2190750"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9" name="Picture 8" descr="xactly_logo.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58001" y="5391150"/>
            <a:ext cx="1476375"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70" name="Picture 9" descr="Message_labs_logo.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257926" y="4352926"/>
            <a:ext cx="2428875"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031301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effectLst>
                  <a:outerShdw blurRad="38100" dist="38100" dir="2700000" algn="tl">
                    <a:srgbClr val="000000">
                      <a:alpha val="43137"/>
                    </a:srgbClr>
                  </a:outerShdw>
                </a:effectLst>
                <a:latin typeface="Georgia" panose="02040502050405020303" pitchFamily="18" charset="0"/>
              </a:rPr>
              <a:t>SaaS Adoption Concerns</a:t>
            </a:r>
          </a:p>
        </p:txBody>
      </p:sp>
      <p:pic>
        <p:nvPicPr>
          <p:cNvPr id="16387" name="Picture 2" descr="D:\AASCIF\saas_adoption.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54369" y="2092997"/>
            <a:ext cx="8077200" cy="4276725"/>
          </a:xfrm>
        </p:spPr>
      </p:pic>
    </p:spTree>
    <p:extLst>
      <p:ext uri="{BB962C8B-B14F-4D97-AF65-F5344CB8AC3E}">
        <p14:creationId xmlns:p14="http://schemas.microsoft.com/office/powerpoint/2010/main" val="2693093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effectLst>
                  <a:outerShdw blurRad="38100" dist="38100" dir="2700000" algn="tl">
                    <a:srgbClr val="000000">
                      <a:alpha val="43137"/>
                    </a:srgbClr>
                  </a:outerShdw>
                </a:effectLst>
                <a:latin typeface="Georgia" panose="02040502050405020303" pitchFamily="18" charset="0"/>
              </a:rPr>
              <a:t>SaaS Implementation Strategy</a:t>
            </a:r>
          </a:p>
        </p:txBody>
      </p:sp>
      <p:sp>
        <p:nvSpPr>
          <p:cNvPr id="17411" name="Content Placeholder 2"/>
          <p:cNvSpPr>
            <a:spLocks noGrp="1"/>
          </p:cNvSpPr>
          <p:nvPr>
            <p:ph idx="1"/>
          </p:nvPr>
        </p:nvSpPr>
        <p:spPr/>
        <p:txBody>
          <a:bodyPr>
            <a:normAutofit lnSpcReduction="10000"/>
          </a:bodyPr>
          <a:lstStyle/>
          <a:p>
            <a:r>
              <a:rPr lang="en-US" altLang="en-US" dirty="0" smtClean="0">
                <a:latin typeface="Georgia" panose="02040502050405020303" pitchFamily="18" charset="0"/>
              </a:rPr>
              <a:t>Select the provider</a:t>
            </a:r>
          </a:p>
          <a:p>
            <a:r>
              <a:rPr lang="en-US" altLang="en-US" dirty="0" smtClean="0">
                <a:latin typeface="Georgia" panose="02040502050405020303" pitchFamily="18" charset="0"/>
              </a:rPr>
              <a:t>Sign Contract</a:t>
            </a:r>
          </a:p>
          <a:p>
            <a:r>
              <a:rPr lang="en-US" altLang="en-US" dirty="0" smtClean="0">
                <a:latin typeface="Georgia" panose="02040502050405020303" pitchFamily="18" charset="0"/>
              </a:rPr>
              <a:t>Detailed Exit Strategy</a:t>
            </a:r>
          </a:p>
          <a:p>
            <a:r>
              <a:rPr lang="en-US" altLang="en-US" dirty="0" smtClean="0">
                <a:latin typeface="Georgia" panose="02040502050405020303" pitchFamily="18" charset="0"/>
              </a:rPr>
              <a:t>Manage Relationship</a:t>
            </a:r>
          </a:p>
          <a:p>
            <a:r>
              <a:rPr lang="en-US" altLang="en-US" dirty="0" smtClean="0">
                <a:latin typeface="Georgia" panose="02040502050405020303" pitchFamily="18" charset="0"/>
              </a:rPr>
              <a:t>Contingency Plan</a:t>
            </a:r>
          </a:p>
          <a:p>
            <a:r>
              <a:rPr lang="en-US" altLang="en-US" dirty="0" smtClean="0">
                <a:latin typeface="Georgia" panose="02040502050405020303" pitchFamily="18" charset="0"/>
              </a:rPr>
              <a:t>Interoperability</a:t>
            </a:r>
          </a:p>
          <a:p>
            <a:r>
              <a:rPr lang="en-US" altLang="en-US" dirty="0" smtClean="0">
                <a:latin typeface="Georgia" panose="02040502050405020303" pitchFamily="18" charset="0"/>
              </a:rPr>
              <a:t>IT’s Role</a:t>
            </a:r>
          </a:p>
          <a:p>
            <a:r>
              <a:rPr lang="en-US" altLang="en-US" dirty="0" smtClean="0">
                <a:latin typeface="Georgia" panose="02040502050405020303" pitchFamily="18" charset="0"/>
              </a:rPr>
              <a:t>Executive Support</a:t>
            </a:r>
          </a:p>
          <a:p>
            <a:r>
              <a:rPr lang="en-US" altLang="en-US" dirty="0" smtClean="0">
                <a:latin typeface="Georgia" panose="02040502050405020303" pitchFamily="18" charset="0"/>
              </a:rPr>
              <a:t>Align to Company Objectives</a:t>
            </a:r>
          </a:p>
        </p:txBody>
      </p:sp>
    </p:spTree>
    <p:extLst>
      <p:ext uri="{BB962C8B-B14F-4D97-AF65-F5344CB8AC3E}">
        <p14:creationId xmlns:p14="http://schemas.microsoft.com/office/powerpoint/2010/main" val="2929266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600" b="1" dirty="0">
                <a:effectLst>
                  <a:outerShdw blurRad="38100" dist="38100" dir="2700000" algn="tl">
                    <a:srgbClr val="000000">
                      <a:alpha val="43137"/>
                    </a:srgbClr>
                  </a:outerShdw>
                </a:effectLst>
                <a:latin typeface="Georgia" panose="02040502050405020303" pitchFamily="18" charset="0"/>
              </a:rPr>
              <a:t>Ways </a:t>
            </a:r>
            <a:r>
              <a:rPr lang="en-US" sz="3600" b="1" dirty="0" smtClean="0">
                <a:effectLst>
                  <a:outerShdw blurRad="38100" dist="38100" dir="2700000" algn="tl">
                    <a:srgbClr val="000000">
                      <a:alpha val="43137"/>
                    </a:srgbClr>
                  </a:outerShdw>
                </a:effectLst>
                <a:latin typeface="Georgia" panose="02040502050405020303" pitchFamily="18" charset="0"/>
              </a:rPr>
              <a:t>We </a:t>
            </a:r>
            <a:r>
              <a:rPr lang="en-US" sz="3600" b="1" dirty="0">
                <a:effectLst>
                  <a:outerShdw blurRad="38100" dist="38100" dir="2700000" algn="tl">
                    <a:srgbClr val="000000">
                      <a:alpha val="43137"/>
                    </a:srgbClr>
                  </a:outerShdw>
                </a:effectLst>
                <a:latin typeface="Georgia" panose="02040502050405020303" pitchFamily="18" charset="0"/>
              </a:rPr>
              <a:t>are </a:t>
            </a:r>
            <a:r>
              <a:rPr lang="en-US" sz="3600" b="1" dirty="0" smtClean="0">
                <a:effectLst>
                  <a:outerShdw blurRad="38100" dist="38100" dir="2700000" algn="tl">
                    <a:srgbClr val="000000">
                      <a:alpha val="43137"/>
                    </a:srgbClr>
                  </a:outerShdw>
                </a:effectLst>
                <a:latin typeface="Georgia" panose="02040502050405020303" pitchFamily="18" charset="0"/>
              </a:rPr>
              <a:t>Using </a:t>
            </a:r>
            <a:r>
              <a:rPr lang="en-US" sz="3600" b="1" dirty="0">
                <a:effectLst>
                  <a:outerShdw blurRad="38100" dist="38100" dir="2700000" algn="tl">
                    <a:srgbClr val="000000">
                      <a:alpha val="43137"/>
                    </a:srgbClr>
                  </a:outerShdw>
                </a:effectLst>
                <a:latin typeface="Georgia" panose="02040502050405020303" pitchFamily="18" charset="0"/>
              </a:rPr>
              <a:t>the </a:t>
            </a:r>
            <a:r>
              <a:rPr lang="en-US" sz="3600" b="1" dirty="0" smtClean="0">
                <a:effectLst>
                  <a:outerShdw blurRad="38100" dist="38100" dir="2700000" algn="tl">
                    <a:srgbClr val="000000">
                      <a:alpha val="43137"/>
                    </a:srgbClr>
                  </a:outerShdw>
                </a:effectLst>
                <a:latin typeface="Georgia" panose="02040502050405020303" pitchFamily="18" charset="0"/>
              </a:rPr>
              <a:t>Cloud Services</a:t>
            </a:r>
            <a:endParaRPr lang="en-US" sz="3600" b="1" dirty="0">
              <a:effectLst>
                <a:outerShdw blurRad="38100" dist="38100" dir="2700000" algn="tl">
                  <a:srgbClr val="000000">
                    <a:alpha val="43137"/>
                  </a:srgbClr>
                </a:outerShdw>
              </a:effectLst>
              <a:latin typeface="Georgia" panose="02040502050405020303" pitchFamily="18" charset="0"/>
            </a:endParaRPr>
          </a:p>
        </p:txBody>
      </p:sp>
      <p:sp>
        <p:nvSpPr>
          <p:cNvPr id="19459" name="Content Placeholder 2"/>
          <p:cNvSpPr>
            <a:spLocks noGrp="1"/>
          </p:cNvSpPr>
          <p:nvPr>
            <p:ph idx="1"/>
          </p:nvPr>
        </p:nvSpPr>
        <p:spPr/>
        <p:txBody>
          <a:bodyPr/>
          <a:lstStyle/>
          <a:p>
            <a:r>
              <a:rPr lang="en-US" altLang="en-US" dirty="0" smtClean="0">
                <a:latin typeface="Georgia" panose="02040502050405020303" pitchFamily="18" charset="0"/>
              </a:rPr>
              <a:t>Mash-ups</a:t>
            </a:r>
          </a:p>
          <a:p>
            <a:pPr lvl="1"/>
            <a:r>
              <a:rPr lang="en-US" altLang="en-US" dirty="0" smtClean="0">
                <a:latin typeface="Georgia" panose="02040502050405020303" pitchFamily="18" charset="0"/>
              </a:rPr>
              <a:t>Effectively mesh with on-site architecture.</a:t>
            </a:r>
          </a:p>
          <a:p>
            <a:r>
              <a:rPr lang="en-US" altLang="en-US" dirty="0" smtClean="0">
                <a:latin typeface="Georgia" panose="02040502050405020303" pitchFamily="18" charset="0"/>
              </a:rPr>
              <a:t>Utility API’s</a:t>
            </a:r>
          </a:p>
          <a:p>
            <a:pPr lvl="1"/>
            <a:r>
              <a:rPr lang="en-US" altLang="en-US" dirty="0" smtClean="0">
                <a:latin typeface="Georgia" panose="02040502050405020303" pitchFamily="18" charset="0"/>
              </a:rPr>
              <a:t>Virtual Servers and Storage, accessed on demand.</a:t>
            </a:r>
          </a:p>
          <a:p>
            <a:r>
              <a:rPr lang="en-US" altLang="en-US" dirty="0" smtClean="0">
                <a:latin typeface="Georgia" panose="02040502050405020303" pitchFamily="18" charset="0"/>
              </a:rPr>
              <a:t>Web Service Calls</a:t>
            </a:r>
          </a:p>
          <a:p>
            <a:pPr lvl="1"/>
            <a:r>
              <a:rPr lang="en-US" altLang="en-US" dirty="0" smtClean="0">
                <a:latin typeface="Georgia" panose="02040502050405020303" pitchFamily="18" charset="0"/>
              </a:rPr>
              <a:t>Google Maps, ADP payroll, U.S. Postal</a:t>
            </a:r>
          </a:p>
          <a:p>
            <a:r>
              <a:rPr lang="en-US" altLang="en-US" dirty="0" smtClean="0">
                <a:latin typeface="Georgia" panose="02040502050405020303" pitchFamily="18" charset="0"/>
              </a:rPr>
              <a:t>Managed Services</a:t>
            </a:r>
          </a:p>
          <a:p>
            <a:pPr lvl="1"/>
            <a:r>
              <a:rPr lang="en-US" altLang="en-US" dirty="0" smtClean="0">
                <a:latin typeface="Georgia" panose="02040502050405020303" pitchFamily="18" charset="0"/>
              </a:rPr>
              <a:t>Exposed to IT and not the users.</a:t>
            </a:r>
          </a:p>
        </p:txBody>
      </p:sp>
    </p:spTree>
    <p:extLst>
      <p:ext uri="{BB962C8B-B14F-4D97-AF65-F5344CB8AC3E}">
        <p14:creationId xmlns:p14="http://schemas.microsoft.com/office/powerpoint/2010/main" val="13311241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smtClean="0">
                <a:effectLst>
                  <a:outerShdw blurRad="38100" dist="38100" dir="2700000" algn="tl">
                    <a:srgbClr val="000000">
                      <a:alpha val="43137"/>
                    </a:srgbClr>
                  </a:outerShdw>
                </a:effectLst>
                <a:latin typeface="Georgia" panose="02040502050405020303" pitchFamily="18" charset="0"/>
              </a:rPr>
              <a:t>Summary</a:t>
            </a:r>
            <a:endParaRPr lang="en-US" b="1" dirty="0">
              <a:latin typeface="Georgia" panose="02040502050405020303" pitchFamily="18" charset="0"/>
            </a:endParaRPr>
          </a:p>
        </p:txBody>
      </p:sp>
      <p:sp>
        <p:nvSpPr>
          <p:cNvPr id="20483" name="Content Placeholder 2"/>
          <p:cNvSpPr>
            <a:spLocks noGrp="1"/>
          </p:cNvSpPr>
          <p:nvPr>
            <p:ph idx="1"/>
          </p:nvPr>
        </p:nvSpPr>
        <p:spPr/>
        <p:txBody>
          <a:bodyPr/>
          <a:lstStyle/>
          <a:p>
            <a:r>
              <a:rPr lang="en-US" altLang="en-US" dirty="0" smtClean="0">
                <a:latin typeface="Georgia" panose="02040502050405020303" pitchFamily="18" charset="0"/>
              </a:rPr>
              <a:t>Expectation that Cloud Computing will be the wave of the future.</a:t>
            </a:r>
          </a:p>
          <a:p>
            <a:r>
              <a:rPr lang="en-US" altLang="en-US" dirty="0" smtClean="0">
                <a:latin typeface="Georgia" panose="02040502050405020303" pitchFamily="18" charset="0"/>
              </a:rPr>
              <a:t>Security remains a concern and an attractive target for hackers.</a:t>
            </a:r>
          </a:p>
          <a:p>
            <a:r>
              <a:rPr lang="en-US" altLang="en-US" dirty="0" smtClean="0">
                <a:latin typeface="Georgia" panose="02040502050405020303" pitchFamily="18" charset="0"/>
              </a:rPr>
              <a:t>There remains a need for standards across vendors.</a:t>
            </a:r>
          </a:p>
          <a:p>
            <a:r>
              <a:rPr lang="en-US" altLang="en-US" dirty="0" smtClean="0">
                <a:latin typeface="Georgia" panose="02040502050405020303" pitchFamily="18" charset="0"/>
              </a:rPr>
              <a:t>Promise of cost savings along with scalability and availability.</a:t>
            </a:r>
          </a:p>
          <a:p>
            <a:r>
              <a:rPr lang="en-US" altLang="en-US" dirty="0" smtClean="0">
                <a:latin typeface="Georgia" panose="02040502050405020303" pitchFamily="18" charset="0"/>
              </a:rPr>
              <a:t>Only time will help with evaluation and acceptance.</a:t>
            </a:r>
          </a:p>
        </p:txBody>
      </p:sp>
    </p:spTree>
    <p:extLst>
      <p:ext uri="{BB962C8B-B14F-4D97-AF65-F5344CB8AC3E}">
        <p14:creationId xmlns:p14="http://schemas.microsoft.com/office/powerpoint/2010/main" val="626699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6" descr="Picture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4714875"/>
            <a:ext cx="7035800" cy="744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17" name="Rectangle 4"/>
          <p:cNvSpPr>
            <a:spLocks noGrp="1" noChangeArrowheads="1"/>
          </p:cNvSpPr>
          <p:nvPr>
            <p:ph type="title" idx="4294967295"/>
          </p:nvPr>
        </p:nvSpPr>
        <p:spPr>
          <a:xfrm>
            <a:off x="771658" y="426677"/>
            <a:ext cx="8534400" cy="762000"/>
          </a:xfrm>
        </p:spPr>
        <p:txBody>
          <a:bodyPr anchor="ctr">
            <a:noAutofit/>
          </a:bodyPr>
          <a:lstStyle/>
          <a:p>
            <a:pPr eaLnBrk="1" hangingPunct="1"/>
            <a:r>
              <a:rPr lang="en-US" altLang="en-US" b="1" dirty="0">
                <a:effectLst>
                  <a:outerShdw blurRad="38100" dist="38100" dir="2700000" algn="tl">
                    <a:srgbClr val="000000">
                      <a:alpha val="43137"/>
                    </a:srgbClr>
                  </a:outerShdw>
                </a:effectLst>
                <a:latin typeface="Georgia" panose="02040502050405020303" pitchFamily="18" charset="0"/>
                <a:cs typeface="Arial" panose="020B0604020202020204" pitchFamily="34" charset="0"/>
                <a:sym typeface="Myriad Pro Bold" charset="0"/>
              </a:rPr>
              <a:t>The Cloud Computing Model</a:t>
            </a:r>
          </a:p>
        </p:txBody>
      </p:sp>
      <p:pic>
        <p:nvPicPr>
          <p:cNvPr id="389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463" y="1417638"/>
            <a:ext cx="4659312" cy="3160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19" name="Rectangle 6"/>
          <p:cNvSpPr>
            <a:spLocks/>
          </p:cNvSpPr>
          <p:nvPr/>
        </p:nvSpPr>
        <p:spPr bwMode="auto">
          <a:xfrm>
            <a:off x="6308726" y="1727201"/>
            <a:ext cx="2026196" cy="13388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100" tIns="38100" rIns="38100" bIns="38100">
            <a:spAutoFit/>
          </a:bodyPr>
          <a:lstStyle>
            <a:lvl1pPr>
              <a:spcBef>
                <a:spcPct val="20000"/>
              </a:spcBef>
              <a:buClr>
                <a:schemeClr val="accent2"/>
              </a:buClr>
              <a:buSzPct val="5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lr>
                <a:schemeClr val="accent2"/>
              </a:buClr>
              <a:buSzPct val="50000"/>
              <a:buFont typeface="Monotype Sorts" pitchFamily="2" charset="2"/>
              <a:buChar char="l"/>
              <a:defRPr kumimoji="1" sz="2800">
                <a:solidFill>
                  <a:schemeClr val="tx1"/>
                </a:solidFill>
                <a:latin typeface="Arial" panose="020B0604020202020204" pitchFamily="34" charset="0"/>
              </a:defRPr>
            </a:lvl2pPr>
            <a:lvl3pPr marL="1143000" indent="-228600">
              <a:spcBef>
                <a:spcPct val="20000"/>
              </a:spcBef>
              <a:buClr>
                <a:schemeClr val="accent2"/>
              </a:buClr>
              <a:buSzPct val="50000"/>
              <a:buFont typeface="Monotype Sorts" pitchFamily="2" charset="2"/>
              <a:buChar char="n"/>
              <a:defRPr kumimoji="1" sz="2400">
                <a:solidFill>
                  <a:schemeClr val="tx1"/>
                </a:solidFill>
                <a:latin typeface="Arial" panose="020B0604020202020204" pitchFamily="34" charset="0"/>
              </a:defRPr>
            </a:lvl3pPr>
            <a:lvl4pPr marL="1600200" indent="-228600">
              <a:spcBef>
                <a:spcPct val="20000"/>
              </a:spcBef>
              <a:buClr>
                <a:schemeClr val="accent2"/>
              </a:buClr>
              <a:buChar char="•"/>
              <a:defRPr kumimoji="1" sz="2000">
                <a:solidFill>
                  <a:schemeClr val="tx1"/>
                </a:solidFill>
                <a:latin typeface="Arial" panose="020B0604020202020204" pitchFamily="34" charset="0"/>
              </a:defRPr>
            </a:lvl4pPr>
            <a:lvl5pPr marL="2057400" indent="-228600">
              <a:spcBef>
                <a:spcPct val="20000"/>
              </a:spcBef>
              <a:buClr>
                <a:schemeClr val="accent2"/>
              </a:buClr>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9pPr>
          </a:lstStyle>
          <a:p>
            <a:pPr>
              <a:spcBef>
                <a:spcPts val="600"/>
              </a:spcBef>
              <a:buClrTx/>
              <a:buSzTx/>
              <a:buNone/>
            </a:pPr>
            <a:r>
              <a:rPr kumimoji="0" lang="en-US" altLang="en-US" sz="2400">
                <a:solidFill>
                  <a:srgbClr val="007FCE"/>
                </a:solidFill>
                <a:latin typeface="Georgia" panose="02040502050405020303" pitchFamily="18" charset="0"/>
                <a:ea typeface="MS PGothic" panose="020B0600070205080204" pitchFamily="34" charset="-128"/>
                <a:cs typeface="Arial" panose="020B0604020202020204" pitchFamily="34" charset="0"/>
                <a:sym typeface="Myriad Pro Bold" charset="0"/>
              </a:rPr>
              <a:t>Multi-tenant</a:t>
            </a:r>
            <a:endParaRPr kumimoji="0" lang="en-US" altLang="en-US" sz="2400">
              <a:latin typeface="Georgia" panose="02040502050405020303" pitchFamily="18" charset="0"/>
              <a:ea typeface="MS PGothic" panose="020B0600070205080204" pitchFamily="34" charset="-128"/>
              <a:cs typeface="Arial" panose="020B0604020202020204" pitchFamily="34" charset="0"/>
              <a:sym typeface="Myriad Pro" pitchFamily="34" charset="0"/>
            </a:endParaRPr>
          </a:p>
          <a:p>
            <a:pPr>
              <a:spcBef>
                <a:spcPts val="600"/>
              </a:spcBef>
              <a:buClrTx/>
              <a:buSzTx/>
              <a:buNone/>
            </a:pPr>
            <a:r>
              <a:rPr kumimoji="0" lang="en-US" altLang="en-US" sz="2400">
                <a:solidFill>
                  <a:srgbClr val="007FCE"/>
                </a:solidFill>
                <a:latin typeface="Georgia" panose="02040502050405020303" pitchFamily="18" charset="0"/>
                <a:ea typeface="MS PGothic" panose="020B0600070205080204" pitchFamily="34" charset="-128"/>
                <a:cs typeface="Arial" panose="020B0604020202020204" pitchFamily="34" charset="0"/>
                <a:sym typeface="Myriad Pro Bold" charset="0"/>
              </a:rPr>
              <a:t>Pay-as-you-go</a:t>
            </a:r>
            <a:endParaRPr kumimoji="0" lang="en-US" altLang="en-US" sz="2400">
              <a:latin typeface="Georgia" panose="02040502050405020303" pitchFamily="18" charset="0"/>
              <a:ea typeface="MS PGothic" panose="020B0600070205080204" pitchFamily="34" charset="-128"/>
              <a:cs typeface="Arial" panose="020B0604020202020204" pitchFamily="34" charset="0"/>
              <a:sym typeface="Myriad Pro" pitchFamily="34" charset="0"/>
            </a:endParaRPr>
          </a:p>
          <a:p>
            <a:pPr>
              <a:spcBef>
                <a:spcPts val="600"/>
              </a:spcBef>
              <a:buClrTx/>
              <a:buSzTx/>
              <a:buNone/>
            </a:pPr>
            <a:r>
              <a:rPr kumimoji="0" lang="en-US" altLang="en-US" sz="2400">
                <a:solidFill>
                  <a:srgbClr val="007FCE"/>
                </a:solidFill>
                <a:latin typeface="Georgia" panose="02040502050405020303" pitchFamily="18" charset="0"/>
                <a:ea typeface="MS PGothic" panose="020B0600070205080204" pitchFamily="34" charset="-128"/>
                <a:cs typeface="Arial" panose="020B0604020202020204" pitchFamily="34" charset="0"/>
                <a:sym typeface="Myriad Pro Bold" charset="0"/>
              </a:rPr>
              <a:t>Elastic</a:t>
            </a:r>
          </a:p>
        </p:txBody>
      </p:sp>
      <p:sp>
        <p:nvSpPr>
          <p:cNvPr id="38920" name="Rectangle 8"/>
          <p:cNvSpPr>
            <a:spLocks/>
          </p:cNvSpPr>
          <p:nvPr/>
        </p:nvSpPr>
        <p:spPr bwMode="auto">
          <a:xfrm>
            <a:off x="5295900" y="5459414"/>
            <a:ext cx="2668588"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100" tIns="38100" rIns="38100" bIns="38100">
            <a:spAutoFit/>
          </a:bodyPr>
          <a:lstStyle>
            <a:lvl1pPr>
              <a:spcBef>
                <a:spcPct val="20000"/>
              </a:spcBef>
              <a:buClr>
                <a:schemeClr val="accent2"/>
              </a:buClr>
              <a:buSzPct val="5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lr>
                <a:schemeClr val="accent2"/>
              </a:buClr>
              <a:buSzPct val="50000"/>
              <a:buFont typeface="Monotype Sorts" pitchFamily="2" charset="2"/>
              <a:buChar char="l"/>
              <a:defRPr kumimoji="1" sz="2800">
                <a:solidFill>
                  <a:schemeClr val="tx1"/>
                </a:solidFill>
                <a:latin typeface="Arial" panose="020B0604020202020204" pitchFamily="34" charset="0"/>
              </a:defRPr>
            </a:lvl2pPr>
            <a:lvl3pPr marL="1143000" indent="-228600">
              <a:spcBef>
                <a:spcPct val="20000"/>
              </a:spcBef>
              <a:buClr>
                <a:schemeClr val="accent2"/>
              </a:buClr>
              <a:buSzPct val="50000"/>
              <a:buFont typeface="Monotype Sorts" pitchFamily="2" charset="2"/>
              <a:buChar char="n"/>
              <a:defRPr kumimoji="1" sz="2400">
                <a:solidFill>
                  <a:schemeClr val="tx1"/>
                </a:solidFill>
                <a:latin typeface="Arial" panose="020B0604020202020204" pitchFamily="34" charset="0"/>
              </a:defRPr>
            </a:lvl3pPr>
            <a:lvl4pPr marL="1600200" indent="-228600">
              <a:spcBef>
                <a:spcPct val="20000"/>
              </a:spcBef>
              <a:buClr>
                <a:schemeClr val="accent2"/>
              </a:buClr>
              <a:buChar char="•"/>
              <a:defRPr kumimoji="1" sz="2000">
                <a:solidFill>
                  <a:schemeClr val="tx1"/>
                </a:solidFill>
                <a:latin typeface="Arial" panose="020B0604020202020204" pitchFamily="34" charset="0"/>
              </a:defRPr>
            </a:lvl4pPr>
            <a:lvl5pPr marL="2057400" indent="-228600">
              <a:spcBef>
                <a:spcPct val="20000"/>
              </a:spcBef>
              <a:buClr>
                <a:schemeClr val="accent2"/>
              </a:buClr>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9pPr>
          </a:lstStyle>
          <a:p>
            <a:pPr eaLnBrk="1" hangingPunct="1">
              <a:spcBef>
                <a:spcPct val="0"/>
              </a:spcBef>
              <a:buClrTx/>
              <a:buSzTx/>
              <a:buFontTx/>
              <a:buNone/>
            </a:pPr>
            <a:r>
              <a:rPr kumimoji="0" lang="en-US" altLang="en-US" sz="1200">
                <a:solidFill>
                  <a:srgbClr val="7F7F7F"/>
                </a:solidFill>
                <a:ea typeface="MS PGothic" panose="020B0600070205080204" pitchFamily="34" charset="-128"/>
                <a:cs typeface="Arial" panose="020B0604020202020204" pitchFamily="34" charset="0"/>
                <a:sym typeface="Arial" panose="020B0604020202020204" pitchFamily="34" charset="0"/>
              </a:rPr>
              <a:t>Yefim Natis, VP, Distinguished Analyst</a:t>
            </a:r>
          </a:p>
        </p:txBody>
      </p:sp>
      <p:pic>
        <p:nvPicPr>
          <p:cNvPr id="3892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7226" y="5751514"/>
            <a:ext cx="942975" cy="39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22" name="Rectangle 6"/>
          <p:cNvSpPr>
            <a:spLocks/>
          </p:cNvSpPr>
          <p:nvPr/>
        </p:nvSpPr>
        <p:spPr bwMode="auto">
          <a:xfrm>
            <a:off x="6308726" y="3026364"/>
            <a:ext cx="3755836" cy="13388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100" tIns="38100" rIns="38100" bIns="38100">
            <a:spAutoFit/>
          </a:bodyPr>
          <a:lstStyle>
            <a:lvl1pPr>
              <a:spcBef>
                <a:spcPct val="20000"/>
              </a:spcBef>
              <a:buClr>
                <a:schemeClr val="accent2"/>
              </a:buClr>
              <a:buSzPct val="5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lr>
                <a:schemeClr val="accent2"/>
              </a:buClr>
              <a:buSzPct val="50000"/>
              <a:buFont typeface="Monotype Sorts" pitchFamily="2" charset="2"/>
              <a:buChar char="l"/>
              <a:defRPr kumimoji="1" sz="2800">
                <a:solidFill>
                  <a:schemeClr val="tx1"/>
                </a:solidFill>
                <a:latin typeface="Arial" panose="020B0604020202020204" pitchFamily="34" charset="0"/>
              </a:defRPr>
            </a:lvl2pPr>
            <a:lvl3pPr marL="1143000" indent="-228600">
              <a:spcBef>
                <a:spcPct val="20000"/>
              </a:spcBef>
              <a:buClr>
                <a:schemeClr val="accent2"/>
              </a:buClr>
              <a:buSzPct val="50000"/>
              <a:buFont typeface="Monotype Sorts" pitchFamily="2" charset="2"/>
              <a:buChar char="n"/>
              <a:defRPr kumimoji="1" sz="2400">
                <a:solidFill>
                  <a:schemeClr val="tx1"/>
                </a:solidFill>
                <a:latin typeface="Arial" panose="020B0604020202020204" pitchFamily="34" charset="0"/>
              </a:defRPr>
            </a:lvl3pPr>
            <a:lvl4pPr marL="1600200" indent="-228600">
              <a:spcBef>
                <a:spcPct val="20000"/>
              </a:spcBef>
              <a:buClr>
                <a:schemeClr val="accent2"/>
              </a:buClr>
              <a:buChar char="•"/>
              <a:defRPr kumimoji="1" sz="2000">
                <a:solidFill>
                  <a:schemeClr val="tx1"/>
                </a:solidFill>
                <a:latin typeface="Arial" panose="020B0604020202020204" pitchFamily="34" charset="0"/>
              </a:defRPr>
            </a:lvl4pPr>
            <a:lvl5pPr marL="2057400" indent="-228600">
              <a:spcBef>
                <a:spcPct val="20000"/>
              </a:spcBef>
              <a:buClr>
                <a:schemeClr val="accent2"/>
              </a:buClr>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9pPr>
          </a:lstStyle>
          <a:p>
            <a:pPr>
              <a:spcBef>
                <a:spcPts val="600"/>
              </a:spcBef>
              <a:buClrTx/>
              <a:buSzTx/>
              <a:buNone/>
            </a:pPr>
            <a:r>
              <a:rPr kumimoji="0" lang="en-US" altLang="en-US" sz="2400" dirty="0">
                <a:latin typeface="Georgia" panose="02040502050405020303" pitchFamily="18" charset="0"/>
                <a:ea typeface="MS PGothic" panose="020B0600070205080204" pitchFamily="34" charset="-128"/>
                <a:cs typeface="Arial" panose="020B0604020202020204" pitchFamily="34" charset="0"/>
                <a:sym typeface="Myriad Pro Bold" charset="0"/>
              </a:rPr>
              <a:t>No Capital Expense</a:t>
            </a:r>
            <a:endParaRPr kumimoji="0" lang="en-US" altLang="en-US" sz="2400" dirty="0">
              <a:latin typeface="Georgia" panose="02040502050405020303" pitchFamily="18" charset="0"/>
              <a:ea typeface="MS PGothic" panose="020B0600070205080204" pitchFamily="34" charset="-128"/>
              <a:cs typeface="Arial" panose="020B0604020202020204" pitchFamily="34" charset="0"/>
              <a:sym typeface="Myriad Pro" pitchFamily="34" charset="0"/>
            </a:endParaRPr>
          </a:p>
          <a:p>
            <a:pPr>
              <a:spcBef>
                <a:spcPts val="600"/>
              </a:spcBef>
              <a:buClrTx/>
              <a:buSzTx/>
              <a:buNone/>
            </a:pPr>
            <a:r>
              <a:rPr kumimoji="0" lang="en-US" altLang="en-US" sz="2400" dirty="0">
                <a:latin typeface="Georgia" panose="02040502050405020303" pitchFamily="18" charset="0"/>
                <a:ea typeface="MS PGothic" panose="020B0600070205080204" pitchFamily="34" charset="-128"/>
                <a:cs typeface="Arial" panose="020B0604020202020204" pitchFamily="34" charset="0"/>
                <a:sym typeface="Myriad Pro Bold" charset="0"/>
              </a:rPr>
              <a:t>Modest Operating Expense</a:t>
            </a:r>
            <a:endParaRPr kumimoji="0" lang="en-US" altLang="en-US" sz="2400" dirty="0">
              <a:latin typeface="Georgia" panose="02040502050405020303" pitchFamily="18" charset="0"/>
              <a:ea typeface="MS PGothic" panose="020B0600070205080204" pitchFamily="34" charset="-128"/>
              <a:cs typeface="Arial" panose="020B0604020202020204" pitchFamily="34" charset="0"/>
              <a:sym typeface="Myriad Pro" pitchFamily="34" charset="0"/>
            </a:endParaRPr>
          </a:p>
          <a:p>
            <a:pPr>
              <a:spcBef>
                <a:spcPts val="600"/>
              </a:spcBef>
              <a:buClrTx/>
              <a:buSzTx/>
              <a:buNone/>
            </a:pPr>
            <a:r>
              <a:rPr kumimoji="0" lang="en-US" altLang="en-US" sz="2400" dirty="0">
                <a:latin typeface="Georgia" panose="02040502050405020303" pitchFamily="18" charset="0"/>
                <a:ea typeface="MS PGothic" panose="020B0600070205080204" pitchFamily="34" charset="-128"/>
                <a:cs typeface="Arial" panose="020B0604020202020204" pitchFamily="34" charset="0"/>
                <a:sym typeface="Myriad Pro Bold" charset="0"/>
              </a:rPr>
              <a:t>Scales With Your Business</a:t>
            </a:r>
          </a:p>
        </p:txBody>
      </p:sp>
      <p:sp>
        <p:nvSpPr>
          <p:cNvPr id="11" name="Rectangle 10"/>
          <p:cNvSpPr/>
          <p:nvPr/>
        </p:nvSpPr>
        <p:spPr>
          <a:xfrm>
            <a:off x="1693015" y="1528692"/>
            <a:ext cx="8382000" cy="4678204"/>
          </a:xfrm>
          <a:prstGeom prst="rect">
            <a:avLst/>
          </a:prstGeom>
          <a:solidFill>
            <a:schemeClr val="bg1"/>
          </a:solidFill>
        </p:spPr>
        <p:txBody>
          <a:bodyPr>
            <a:spAutoFit/>
          </a:bodyPr>
          <a:lstStyle/>
          <a:p>
            <a:pPr eaLnBrk="1" hangingPunct="1">
              <a:spcBef>
                <a:spcPts val="600"/>
              </a:spcBef>
              <a:defRPr/>
            </a:pPr>
            <a:r>
              <a:rPr lang="en-US" sz="2400" b="1" dirty="0">
                <a:solidFill>
                  <a:srgbClr val="FF0000"/>
                </a:solidFill>
                <a:latin typeface="Georgia" panose="02040502050405020303" pitchFamily="18" charset="0"/>
              </a:rPr>
              <a:t>Multi-tenancy</a:t>
            </a:r>
            <a:r>
              <a:rPr lang="en-US" sz="2400" dirty="0">
                <a:latin typeface="Georgia" panose="02040502050405020303" pitchFamily="18" charset="0"/>
              </a:rPr>
              <a:t> refers to a principle in software architecture where a </a:t>
            </a:r>
            <a:r>
              <a:rPr lang="en-US" sz="2400" dirty="0">
                <a:solidFill>
                  <a:srgbClr val="0070C0"/>
                </a:solidFill>
                <a:latin typeface="Georgia" panose="02040502050405020303" pitchFamily="18" charset="0"/>
              </a:rPr>
              <a:t>single instance of the software </a:t>
            </a:r>
            <a:r>
              <a:rPr lang="en-US" sz="2400" dirty="0">
                <a:latin typeface="Georgia" panose="02040502050405020303" pitchFamily="18" charset="0"/>
              </a:rPr>
              <a:t>runs on a server, serving </a:t>
            </a:r>
            <a:r>
              <a:rPr lang="en-US" sz="2400" dirty="0">
                <a:solidFill>
                  <a:srgbClr val="0070C0"/>
                </a:solidFill>
                <a:latin typeface="Georgia" panose="02040502050405020303" pitchFamily="18" charset="0"/>
              </a:rPr>
              <a:t>multiple client organizations</a:t>
            </a:r>
            <a:r>
              <a:rPr lang="en-US" sz="2400" dirty="0">
                <a:latin typeface="Georgia" panose="02040502050405020303" pitchFamily="18" charset="0"/>
              </a:rPr>
              <a:t> (tenants). </a:t>
            </a:r>
          </a:p>
          <a:p>
            <a:pPr marL="342900" indent="-342900" eaLnBrk="1" hangingPunct="1">
              <a:spcBef>
                <a:spcPts val="600"/>
              </a:spcBef>
              <a:buFont typeface="Arial" panose="020B0604020202020204" pitchFamily="34" charset="0"/>
              <a:buChar char="•"/>
              <a:defRPr/>
            </a:pPr>
            <a:r>
              <a:rPr lang="en-US" sz="2400" dirty="0">
                <a:latin typeface="Georgia" panose="02040502050405020303" pitchFamily="18" charset="0"/>
              </a:rPr>
              <a:t> contrasted with a </a:t>
            </a:r>
            <a:r>
              <a:rPr lang="en-US" sz="2400" dirty="0">
                <a:solidFill>
                  <a:srgbClr val="FF0000"/>
                </a:solidFill>
                <a:latin typeface="Georgia" panose="02040502050405020303" pitchFamily="18" charset="0"/>
              </a:rPr>
              <a:t>multi-instance architecture </a:t>
            </a:r>
            <a:r>
              <a:rPr lang="en-US" sz="2400" dirty="0">
                <a:latin typeface="Georgia" panose="02040502050405020303" pitchFamily="18" charset="0"/>
              </a:rPr>
              <a:t>where separate   </a:t>
            </a:r>
            <a:r>
              <a:rPr lang="en-US" sz="2400" dirty="0" smtClean="0">
                <a:latin typeface="Georgia" panose="02040502050405020303" pitchFamily="18" charset="0"/>
              </a:rPr>
              <a:t>software </a:t>
            </a:r>
            <a:r>
              <a:rPr lang="en-US" sz="2400" dirty="0">
                <a:latin typeface="Georgia" panose="02040502050405020303" pitchFamily="18" charset="0"/>
              </a:rPr>
              <a:t>instances (or hardware systems) are set up for </a:t>
            </a:r>
            <a:r>
              <a:rPr lang="en-US" sz="2400" dirty="0" smtClean="0">
                <a:latin typeface="Georgia" panose="02040502050405020303" pitchFamily="18" charset="0"/>
              </a:rPr>
              <a:t>different client </a:t>
            </a:r>
            <a:r>
              <a:rPr lang="en-US" sz="2400" dirty="0">
                <a:latin typeface="Georgia" panose="02040502050405020303" pitchFamily="18" charset="0"/>
              </a:rPr>
              <a:t>organizations. </a:t>
            </a:r>
          </a:p>
          <a:p>
            <a:pPr marL="342900" indent="-342900">
              <a:spcBef>
                <a:spcPts val="600"/>
              </a:spcBef>
              <a:buFont typeface="Arial" panose="020B0604020202020204" pitchFamily="34" charset="0"/>
              <a:buChar char="•"/>
              <a:defRPr/>
            </a:pPr>
            <a:r>
              <a:rPr lang="en-US" sz="2400" dirty="0">
                <a:latin typeface="Georgia" panose="02040502050405020303" pitchFamily="18" charset="0"/>
              </a:rPr>
              <a:t> a software application is designed to </a:t>
            </a:r>
            <a:r>
              <a:rPr lang="en-US" sz="2400" dirty="0">
                <a:solidFill>
                  <a:srgbClr val="0070C0"/>
                </a:solidFill>
                <a:latin typeface="Georgia" panose="02040502050405020303" pitchFamily="18" charset="0"/>
              </a:rPr>
              <a:t>virtually partition its data and configuration</a:t>
            </a:r>
            <a:r>
              <a:rPr lang="en-US" sz="2400" dirty="0">
                <a:latin typeface="Georgia" panose="02040502050405020303" pitchFamily="18" charset="0"/>
              </a:rPr>
              <a:t>, and each client organization works with a </a:t>
            </a:r>
            <a:r>
              <a:rPr lang="en-US" sz="2400" dirty="0">
                <a:solidFill>
                  <a:srgbClr val="0070C0"/>
                </a:solidFill>
                <a:latin typeface="Georgia" panose="02040502050405020303" pitchFamily="18" charset="0"/>
              </a:rPr>
              <a:t>customized virtual application instance</a:t>
            </a:r>
            <a:r>
              <a:rPr lang="en-US" sz="2400" dirty="0" smtClean="0">
                <a:latin typeface="Georgia" panose="02040502050405020303" pitchFamily="18" charset="0"/>
              </a:rPr>
              <a:t>.</a:t>
            </a:r>
          </a:p>
          <a:p>
            <a:pPr marL="457200" indent="-457200">
              <a:buFont typeface="Wingdings" pitchFamily="2" charset="2"/>
              <a:buChar char="q"/>
              <a:defRPr/>
            </a:pPr>
            <a:endParaRPr lang="en-US" sz="2400" dirty="0">
              <a:latin typeface="Georgia" panose="02040502050405020303" pitchFamily="18" charset="0"/>
            </a:endParaRPr>
          </a:p>
          <a:p>
            <a:pPr>
              <a:defRPr/>
            </a:pPr>
            <a:endParaRPr lang="en-US" sz="2400" dirty="0" smtClean="0">
              <a:latin typeface="Georgia" panose="02040502050405020303" pitchFamily="18" charset="0"/>
            </a:endParaRPr>
          </a:p>
          <a:p>
            <a:pPr>
              <a:defRPr/>
            </a:pPr>
            <a:endParaRPr lang="en-US" sz="2400" dirty="0">
              <a:latin typeface="Georgia" panose="02040502050405020303" pitchFamily="18" charset="0"/>
            </a:endParaRPr>
          </a:p>
        </p:txBody>
      </p:sp>
    </p:spTree>
    <p:extLst>
      <p:ext uri="{BB962C8B-B14F-4D97-AF65-F5344CB8AC3E}">
        <p14:creationId xmlns:p14="http://schemas.microsoft.com/office/powerpoint/2010/main" val="284836596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effectLst>
                  <a:outerShdw blurRad="38100" dist="38100" dir="2700000" algn="tl">
                    <a:srgbClr val="000000">
                      <a:alpha val="43137"/>
                    </a:srgbClr>
                  </a:outerShdw>
                </a:effectLst>
                <a:latin typeface="Georgia" panose="02040502050405020303" pitchFamily="18" charset="0"/>
              </a:rPr>
              <a:t>Cloud Service Models</a:t>
            </a:r>
          </a:p>
        </p:txBody>
      </p:sp>
      <p:sp>
        <p:nvSpPr>
          <p:cNvPr id="7171" name="Content Placeholder 2"/>
          <p:cNvSpPr>
            <a:spLocks noGrp="1"/>
          </p:cNvSpPr>
          <p:nvPr>
            <p:ph idx="1"/>
          </p:nvPr>
        </p:nvSpPr>
        <p:spPr/>
        <p:txBody>
          <a:bodyPr>
            <a:normAutofit/>
          </a:bodyPr>
          <a:lstStyle/>
          <a:p>
            <a:r>
              <a:rPr lang="en-US" altLang="en-US" dirty="0" smtClean="0">
                <a:latin typeface="Georgia" panose="02040502050405020303" pitchFamily="18" charset="0"/>
              </a:rPr>
              <a:t>Solutions range in category from coarse to fine grained, with the potential for coarse-grained solutions to be made up of fine-grained resources.</a:t>
            </a:r>
          </a:p>
          <a:p>
            <a:pPr lvl="1"/>
            <a:r>
              <a:rPr lang="en-US" altLang="en-US" sz="2800" dirty="0" smtClean="0">
                <a:latin typeface="Georgia" panose="02040502050405020303" pitchFamily="18" charset="0"/>
              </a:rPr>
              <a:t>	*Software as a Service (SaaS)</a:t>
            </a:r>
          </a:p>
          <a:p>
            <a:pPr lvl="1"/>
            <a:r>
              <a:rPr lang="en-US" altLang="en-US" sz="2800" dirty="0" smtClean="0">
                <a:latin typeface="Georgia" panose="02040502050405020303" pitchFamily="18" charset="0"/>
              </a:rPr>
              <a:t>	*Platform as a Service (</a:t>
            </a:r>
            <a:r>
              <a:rPr lang="en-US" altLang="en-US" sz="2800" dirty="0" err="1" smtClean="0">
                <a:latin typeface="Georgia" panose="02040502050405020303" pitchFamily="18" charset="0"/>
              </a:rPr>
              <a:t>PaaS</a:t>
            </a:r>
            <a:r>
              <a:rPr lang="en-US" altLang="en-US" sz="2800" dirty="0" smtClean="0">
                <a:latin typeface="Georgia" panose="02040502050405020303" pitchFamily="18" charset="0"/>
              </a:rPr>
              <a:t>)</a:t>
            </a:r>
          </a:p>
          <a:p>
            <a:pPr lvl="1"/>
            <a:r>
              <a:rPr lang="en-US" altLang="en-US" sz="2800" dirty="0" smtClean="0">
                <a:latin typeface="Georgia" panose="02040502050405020303" pitchFamily="18" charset="0"/>
              </a:rPr>
              <a:t>	*Infrastructure as a Service (</a:t>
            </a:r>
            <a:r>
              <a:rPr lang="en-US" altLang="en-US" sz="2800" dirty="0" err="1" smtClean="0">
                <a:latin typeface="Georgia" panose="02040502050405020303" pitchFamily="18" charset="0"/>
              </a:rPr>
              <a:t>IaaS</a:t>
            </a:r>
            <a:r>
              <a:rPr lang="en-US" altLang="en-US" sz="2800" dirty="0" smtClean="0">
                <a:latin typeface="Georgia" panose="02040502050405020303" pitchFamily="18" charset="0"/>
              </a:rPr>
              <a:t>)</a:t>
            </a:r>
          </a:p>
          <a:p>
            <a:pPr lvl="1"/>
            <a:r>
              <a:rPr lang="en-US" altLang="en-US" sz="2800" dirty="0" smtClean="0">
                <a:latin typeface="Georgia" panose="02040502050405020303" pitchFamily="18" charset="0"/>
              </a:rPr>
              <a:t>	 Storage as a Service (SaaS)</a:t>
            </a:r>
          </a:p>
          <a:p>
            <a:pPr lvl="1"/>
            <a:r>
              <a:rPr lang="en-US" altLang="en-US" sz="2800" dirty="0" smtClean="0">
                <a:latin typeface="Georgia" panose="02040502050405020303" pitchFamily="18" charset="0"/>
              </a:rPr>
              <a:t>	 Database as a Service (</a:t>
            </a:r>
            <a:r>
              <a:rPr lang="en-US" altLang="en-US" sz="2800" dirty="0" err="1" smtClean="0">
                <a:latin typeface="Georgia" panose="02040502050405020303" pitchFamily="18" charset="0"/>
              </a:rPr>
              <a:t>DaaS</a:t>
            </a:r>
            <a:r>
              <a:rPr lang="en-US" altLang="en-US" sz="2800" dirty="0" smtClean="0">
                <a:latin typeface="Georgia" panose="02040502050405020303" pitchFamily="18" charset="0"/>
              </a:rPr>
              <a:t>)</a:t>
            </a:r>
          </a:p>
          <a:p>
            <a:pPr lvl="1"/>
            <a:endParaRPr lang="en-US" altLang="en-US" sz="2800" dirty="0" smtClean="0">
              <a:latin typeface="Georgia" panose="02040502050405020303" pitchFamily="18" charset="0"/>
            </a:endParaRPr>
          </a:p>
          <a:p>
            <a:pPr lvl="1"/>
            <a:endParaRPr lang="en-US" altLang="en-US" sz="2800" dirty="0" smtClean="0">
              <a:latin typeface="Georgia" panose="02040502050405020303" pitchFamily="18" charset="0"/>
            </a:endParaRPr>
          </a:p>
        </p:txBody>
      </p:sp>
    </p:spTree>
    <p:extLst>
      <p:ext uri="{BB962C8B-B14F-4D97-AF65-F5344CB8AC3E}">
        <p14:creationId xmlns:p14="http://schemas.microsoft.com/office/powerpoint/2010/main" val="1140645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169483"/>
            <a:ext cx="7239000" cy="1143000"/>
          </a:xfrm>
        </p:spPr>
        <p:txBody>
          <a:bodyPr>
            <a:noAutofit/>
          </a:bodyPr>
          <a:lstStyle/>
          <a:p>
            <a:r>
              <a:rPr lang="en-GB" altLang="en-US" dirty="0" smtClean="0">
                <a:effectLst>
                  <a:outerShdw blurRad="38100" dist="38100" dir="2700000" algn="tl">
                    <a:srgbClr val="000000">
                      <a:alpha val="43137"/>
                    </a:srgbClr>
                  </a:outerShdw>
                </a:effectLst>
                <a:latin typeface="Georgia" panose="02040502050405020303" pitchFamily="18" charset="0"/>
              </a:rPr>
              <a:t>Cloud </a:t>
            </a:r>
            <a:br>
              <a:rPr lang="en-GB" altLang="en-US" dirty="0" smtClean="0">
                <a:effectLst>
                  <a:outerShdw blurRad="38100" dist="38100" dir="2700000" algn="tl">
                    <a:srgbClr val="000000">
                      <a:alpha val="43137"/>
                    </a:srgbClr>
                  </a:outerShdw>
                </a:effectLst>
                <a:latin typeface="Georgia" panose="02040502050405020303" pitchFamily="18" charset="0"/>
              </a:rPr>
            </a:br>
            <a:r>
              <a:rPr lang="en-GB" altLang="en-US" dirty="0" smtClean="0">
                <a:effectLst>
                  <a:outerShdw blurRad="38100" dist="38100" dir="2700000" algn="tl">
                    <a:srgbClr val="000000">
                      <a:alpha val="43137"/>
                    </a:srgbClr>
                  </a:outerShdw>
                </a:effectLst>
                <a:latin typeface="Georgia" panose="02040502050405020303" pitchFamily="18" charset="0"/>
              </a:rPr>
              <a:t>Taxonomy</a:t>
            </a:r>
          </a:p>
        </p:txBody>
      </p:sp>
      <p:pic>
        <p:nvPicPr>
          <p:cNvPr id="2560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46231" y="0"/>
            <a:ext cx="9345770" cy="68211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4" name="Slide Number Placeholder 4"/>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fld id="{026B4F38-DF9E-4431-8FCA-3F0BCFBFB543}" type="slidenum">
              <a:rPr lang="en-GB" altLang="en-US" sz="1200">
                <a:solidFill>
                  <a:schemeClr val="bg1"/>
                </a:solidFill>
              </a:rPr>
              <a:pPr/>
              <a:t>5</a:t>
            </a:fld>
            <a:endParaRPr lang="en-GB" altLang="en-US" sz="1200">
              <a:solidFill>
                <a:schemeClr val="bg1"/>
              </a:solidFill>
            </a:endParaRPr>
          </a:p>
        </p:txBody>
      </p:sp>
      <p:sp>
        <p:nvSpPr>
          <p:cNvPr id="2" name="Rectangle 1"/>
          <p:cNvSpPr/>
          <p:nvPr/>
        </p:nvSpPr>
        <p:spPr>
          <a:xfrm>
            <a:off x="0" y="6538912"/>
            <a:ext cx="6096000" cy="276999"/>
          </a:xfrm>
          <a:prstGeom prst="rect">
            <a:avLst/>
          </a:prstGeom>
        </p:spPr>
        <p:txBody>
          <a:bodyPr>
            <a:spAutoFit/>
          </a:bodyPr>
          <a:lstStyle/>
          <a:p>
            <a:r>
              <a:rPr lang="en-US" altLang="en-US" sz="1200" dirty="0" smtClean="0">
                <a:latin typeface="Times New Roman" panose="02020603050405020304" pitchFamily="18" charset="0"/>
              </a:rPr>
              <a:t>http://www.opencrowd.com/assets/images/views/views_cloud-tax-lrg.png</a:t>
            </a:r>
            <a:endParaRPr lang="en-GB" altLang="en-US" sz="1200" dirty="0" smtClean="0">
              <a:latin typeface="Times New Roman" panose="02020603050405020304" pitchFamily="18" charset="0"/>
            </a:endParaRPr>
          </a:p>
        </p:txBody>
      </p:sp>
    </p:spTree>
    <p:extLst>
      <p:ext uri="{BB962C8B-B14F-4D97-AF65-F5344CB8AC3E}">
        <p14:creationId xmlns:p14="http://schemas.microsoft.com/office/powerpoint/2010/main" val="3971504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effectLst>
                  <a:outerShdw blurRad="38100" dist="38100" dir="2700000" algn="tl">
                    <a:srgbClr val="000000">
                      <a:alpha val="43137"/>
                    </a:srgbClr>
                  </a:outerShdw>
                </a:effectLst>
                <a:latin typeface="Georgia" panose="02040502050405020303" pitchFamily="18" charset="0"/>
              </a:rPr>
              <a:t>Cloud Offerings by Service</a:t>
            </a:r>
          </a:p>
        </p:txBody>
      </p:sp>
      <p:sp>
        <p:nvSpPr>
          <p:cNvPr id="3" name="Content Placeholder 2"/>
          <p:cNvSpPr>
            <a:spLocks noGrp="1"/>
          </p:cNvSpPr>
          <p:nvPr>
            <p:ph idx="1"/>
          </p:nvPr>
        </p:nvSpPr>
        <p:spPr>
          <a:xfrm>
            <a:off x="1670879" y="2209800"/>
            <a:ext cx="8553874" cy="3886200"/>
          </a:xfrm>
          <a:effectLst>
            <a:outerShdw blurRad="50800" dist="50800" sx="1000" sy="1000" algn="ctr" rotWithShape="0">
              <a:srgbClr val="000000"/>
            </a:outerShdw>
          </a:effectLst>
        </p:spPr>
        <p:txBody>
          <a:bodyPr>
            <a:normAutofit fontScale="92500"/>
          </a:bodyPr>
          <a:lstStyle/>
          <a:p>
            <a:pPr marL="365760" indent="-256032">
              <a:buClr>
                <a:schemeClr val="accent3"/>
              </a:buClr>
              <a:buNone/>
              <a:defRPr/>
            </a:pPr>
            <a:r>
              <a:rPr lang="en-US" b="1" dirty="0" smtClean="0">
                <a:latin typeface="Georgia" panose="02040502050405020303" pitchFamily="18" charset="0"/>
              </a:rPr>
              <a:t>Software as a Service (SaaS)</a:t>
            </a:r>
          </a:p>
          <a:p>
            <a:pPr marL="365760" indent="-256032">
              <a:buClr>
                <a:schemeClr val="accent3"/>
              </a:buClr>
              <a:buNone/>
              <a:defRPr/>
            </a:pPr>
            <a:r>
              <a:rPr lang="en-US" dirty="0" smtClean="0">
                <a:latin typeface="Georgia" panose="02040502050405020303" pitchFamily="18" charset="0"/>
              </a:rPr>
              <a:t>		</a:t>
            </a:r>
            <a:r>
              <a:rPr lang="en-US" dirty="0" err="1">
                <a:latin typeface="Georgia" panose="02040502050405020303" pitchFamily="18" charset="0"/>
              </a:rPr>
              <a:t>Facebook</a:t>
            </a:r>
            <a:r>
              <a:rPr lang="en-US" dirty="0">
                <a:latin typeface="Georgia" panose="02040502050405020303" pitchFamily="18" charset="0"/>
              </a:rPr>
              <a:t>, SalesForce.com, Gmail</a:t>
            </a:r>
          </a:p>
          <a:p>
            <a:pPr marL="365760" indent="-256032">
              <a:buClr>
                <a:schemeClr val="accent3"/>
              </a:buClr>
              <a:buNone/>
              <a:defRPr/>
            </a:pPr>
            <a:endParaRPr lang="en-US" dirty="0" smtClean="0">
              <a:latin typeface="Georgia" panose="02040502050405020303" pitchFamily="18" charset="0"/>
            </a:endParaRPr>
          </a:p>
          <a:p>
            <a:pPr marL="365760" indent="-256032">
              <a:buClr>
                <a:schemeClr val="accent3"/>
              </a:buClr>
              <a:buNone/>
              <a:defRPr/>
            </a:pPr>
            <a:r>
              <a:rPr lang="en-US" b="1" dirty="0" smtClean="0">
                <a:latin typeface="Georgia" panose="02040502050405020303" pitchFamily="18" charset="0"/>
              </a:rPr>
              <a:t>Platform as a Service (</a:t>
            </a:r>
            <a:r>
              <a:rPr lang="en-US" b="1" dirty="0" err="1" smtClean="0">
                <a:latin typeface="Georgia" panose="02040502050405020303" pitchFamily="18" charset="0"/>
              </a:rPr>
              <a:t>PaaS</a:t>
            </a:r>
            <a:r>
              <a:rPr lang="en-US" b="1" dirty="0" smtClean="0">
                <a:latin typeface="Georgia" panose="02040502050405020303" pitchFamily="18" charset="0"/>
              </a:rPr>
              <a:t>)</a:t>
            </a:r>
          </a:p>
          <a:p>
            <a:pPr marL="365760" indent="-256032">
              <a:buClr>
                <a:schemeClr val="accent3"/>
              </a:buClr>
              <a:buNone/>
              <a:defRPr/>
            </a:pPr>
            <a:r>
              <a:rPr lang="en-US" dirty="0" smtClean="0">
                <a:latin typeface="Georgia" panose="02040502050405020303" pitchFamily="18" charset="0"/>
              </a:rPr>
              <a:t>		</a:t>
            </a:r>
            <a:r>
              <a:rPr lang="en-US" dirty="0">
                <a:latin typeface="Georgia" panose="02040502050405020303" pitchFamily="18" charset="0"/>
              </a:rPr>
              <a:t>Google App Engine, Microsoft </a:t>
            </a:r>
            <a:r>
              <a:rPr lang="en-US" dirty="0" smtClean="0">
                <a:latin typeface="Georgia" panose="02040502050405020303" pitchFamily="18" charset="0"/>
              </a:rPr>
              <a:t>Azure, IBM </a:t>
            </a:r>
            <a:r>
              <a:rPr lang="en-US" dirty="0" err="1" smtClean="0">
                <a:latin typeface="Georgia" panose="02040502050405020303" pitchFamily="18" charset="0"/>
              </a:rPr>
              <a:t>Bluemix</a:t>
            </a:r>
            <a:endParaRPr lang="en-US" dirty="0">
              <a:latin typeface="Georgia" panose="02040502050405020303" pitchFamily="18" charset="0"/>
            </a:endParaRPr>
          </a:p>
          <a:p>
            <a:pPr marL="365760" indent="-256032">
              <a:buClr>
                <a:schemeClr val="accent3"/>
              </a:buClr>
              <a:buNone/>
              <a:defRPr/>
            </a:pPr>
            <a:endParaRPr lang="en-US" dirty="0" smtClean="0">
              <a:latin typeface="Georgia" panose="02040502050405020303" pitchFamily="18" charset="0"/>
            </a:endParaRPr>
          </a:p>
          <a:p>
            <a:pPr marL="365760" indent="-256032">
              <a:buClr>
                <a:schemeClr val="accent3"/>
              </a:buClr>
              <a:buNone/>
              <a:defRPr/>
            </a:pPr>
            <a:r>
              <a:rPr lang="en-US" b="1" dirty="0" smtClean="0">
                <a:latin typeface="Georgia" panose="02040502050405020303" pitchFamily="18" charset="0"/>
              </a:rPr>
              <a:t>Infrastructure as a Service (IaaS)</a:t>
            </a:r>
          </a:p>
          <a:p>
            <a:pPr marL="365760" indent="-256032">
              <a:buClr>
                <a:schemeClr val="accent3"/>
              </a:buClr>
              <a:buNone/>
              <a:defRPr/>
            </a:pPr>
            <a:r>
              <a:rPr lang="en-US" dirty="0" smtClean="0">
                <a:latin typeface="Georgia" panose="02040502050405020303" pitchFamily="18" charset="0"/>
              </a:rPr>
              <a:t>		</a:t>
            </a:r>
            <a:r>
              <a:rPr lang="en-US" dirty="0">
                <a:latin typeface="Georgia" panose="02040502050405020303" pitchFamily="18" charset="0"/>
              </a:rPr>
              <a:t>3Tier, Amazon EC2, </a:t>
            </a:r>
            <a:r>
              <a:rPr lang="en-US" dirty="0" err="1">
                <a:latin typeface="Georgia" panose="02040502050405020303" pitchFamily="18" charset="0"/>
              </a:rPr>
              <a:t>Rackspace</a:t>
            </a:r>
            <a:r>
              <a:rPr lang="en-US" dirty="0">
                <a:latin typeface="Georgia" panose="02040502050405020303" pitchFamily="18" charset="0"/>
              </a:rPr>
              <a:t>, </a:t>
            </a:r>
            <a:r>
              <a:rPr lang="en-US" dirty="0" err="1">
                <a:latin typeface="Georgia" panose="02040502050405020303" pitchFamily="18" charset="0"/>
              </a:rPr>
              <a:t>GoGRID</a:t>
            </a:r>
            <a:endParaRPr lang="en-US" dirty="0">
              <a:latin typeface="Georgia" panose="02040502050405020303" pitchFamily="18" charset="0"/>
            </a:endParaRPr>
          </a:p>
          <a:p>
            <a:pPr marL="365760" indent="-256032">
              <a:buClr>
                <a:schemeClr val="accent3"/>
              </a:buClr>
              <a:buNone/>
              <a:defRPr/>
            </a:pPr>
            <a:endParaRPr lang="en-US" dirty="0" smtClean="0">
              <a:latin typeface="Georgia" panose="02040502050405020303" pitchFamily="18" charset="0"/>
            </a:endParaRPr>
          </a:p>
        </p:txBody>
      </p:sp>
      <p:sp>
        <p:nvSpPr>
          <p:cNvPr id="4" name="TextBox 3"/>
          <p:cNvSpPr txBox="1"/>
          <p:nvPr/>
        </p:nvSpPr>
        <p:spPr>
          <a:xfrm>
            <a:off x="52586" y="2362201"/>
            <a:ext cx="1640193" cy="830997"/>
          </a:xfrm>
          <a:prstGeom prst="rect">
            <a:avLst/>
          </a:prstGeom>
          <a:solidFill>
            <a:schemeClr val="bg2"/>
          </a:solidFill>
          <a:effectLst/>
        </p:spPr>
        <p:txBody>
          <a:bodyPr wrap="none">
            <a:spAutoFit/>
          </a:bodyPr>
          <a:lstStyle/>
          <a:p>
            <a:pPr>
              <a:defRPr/>
            </a:pPr>
            <a:r>
              <a:rPr lang="en-US" sz="2400" dirty="0">
                <a:latin typeface="Georgia" panose="02040502050405020303" pitchFamily="18" charset="0"/>
              </a:rPr>
              <a:t>More </a:t>
            </a:r>
          </a:p>
          <a:p>
            <a:pPr>
              <a:defRPr/>
            </a:pPr>
            <a:r>
              <a:rPr lang="en-US" sz="2400" dirty="0">
                <a:latin typeface="Georgia" panose="02040502050405020303" pitchFamily="18" charset="0"/>
              </a:rPr>
              <a:t>Structured</a:t>
            </a:r>
          </a:p>
        </p:txBody>
      </p:sp>
      <p:sp>
        <p:nvSpPr>
          <p:cNvPr id="5" name="TextBox 4"/>
          <p:cNvSpPr txBox="1"/>
          <p:nvPr/>
        </p:nvSpPr>
        <p:spPr>
          <a:xfrm>
            <a:off x="52586" y="5257801"/>
            <a:ext cx="1640193" cy="830997"/>
          </a:xfrm>
          <a:prstGeom prst="rect">
            <a:avLst/>
          </a:prstGeom>
          <a:solidFill>
            <a:schemeClr val="bg2"/>
          </a:solidFill>
        </p:spPr>
        <p:txBody>
          <a:bodyPr wrap="none">
            <a:spAutoFit/>
          </a:bodyPr>
          <a:lstStyle/>
          <a:p>
            <a:pPr>
              <a:defRPr/>
            </a:pPr>
            <a:r>
              <a:rPr lang="en-US" sz="2400" dirty="0">
                <a:latin typeface="Georgia" panose="02040502050405020303" pitchFamily="18" charset="0"/>
              </a:rPr>
              <a:t>Less</a:t>
            </a:r>
          </a:p>
          <a:p>
            <a:pPr>
              <a:defRPr/>
            </a:pPr>
            <a:r>
              <a:rPr lang="en-US" sz="2400" dirty="0">
                <a:latin typeface="Georgia" panose="02040502050405020303" pitchFamily="18" charset="0"/>
              </a:rPr>
              <a:t>Structured</a:t>
            </a:r>
          </a:p>
        </p:txBody>
      </p:sp>
      <p:sp>
        <p:nvSpPr>
          <p:cNvPr id="6" name="TextBox 5"/>
          <p:cNvSpPr txBox="1"/>
          <p:nvPr/>
        </p:nvSpPr>
        <p:spPr>
          <a:xfrm>
            <a:off x="10224752" y="2362201"/>
            <a:ext cx="1217000" cy="830997"/>
          </a:xfrm>
          <a:prstGeom prst="rect">
            <a:avLst/>
          </a:prstGeom>
          <a:solidFill>
            <a:schemeClr val="bg2"/>
          </a:solidFill>
        </p:spPr>
        <p:txBody>
          <a:bodyPr wrap="none">
            <a:spAutoFit/>
          </a:bodyPr>
          <a:lstStyle/>
          <a:p>
            <a:pPr>
              <a:defRPr/>
            </a:pPr>
            <a:r>
              <a:rPr lang="en-US" sz="2400" dirty="0">
                <a:latin typeface="Georgia" panose="02040502050405020303" pitchFamily="18" charset="0"/>
              </a:rPr>
              <a:t>Less</a:t>
            </a:r>
          </a:p>
          <a:p>
            <a:pPr>
              <a:defRPr/>
            </a:pPr>
            <a:r>
              <a:rPr lang="en-US" sz="2400" dirty="0">
                <a:latin typeface="Georgia" panose="02040502050405020303" pitchFamily="18" charset="0"/>
              </a:rPr>
              <a:t>Control</a:t>
            </a:r>
          </a:p>
        </p:txBody>
      </p:sp>
      <p:sp>
        <p:nvSpPr>
          <p:cNvPr id="7" name="TextBox 6"/>
          <p:cNvSpPr txBox="1"/>
          <p:nvPr/>
        </p:nvSpPr>
        <p:spPr>
          <a:xfrm>
            <a:off x="10300952" y="5181601"/>
            <a:ext cx="1217000" cy="830997"/>
          </a:xfrm>
          <a:prstGeom prst="rect">
            <a:avLst/>
          </a:prstGeom>
          <a:solidFill>
            <a:schemeClr val="bg2"/>
          </a:solidFill>
        </p:spPr>
        <p:txBody>
          <a:bodyPr wrap="none">
            <a:spAutoFit/>
          </a:bodyPr>
          <a:lstStyle/>
          <a:p>
            <a:pPr>
              <a:defRPr/>
            </a:pPr>
            <a:r>
              <a:rPr lang="en-US" sz="2400" dirty="0">
                <a:latin typeface="Georgia" panose="02040502050405020303" pitchFamily="18" charset="0"/>
              </a:rPr>
              <a:t>More</a:t>
            </a:r>
          </a:p>
          <a:p>
            <a:pPr>
              <a:defRPr/>
            </a:pPr>
            <a:r>
              <a:rPr lang="en-US" sz="2400" dirty="0">
                <a:latin typeface="Georgia" panose="02040502050405020303" pitchFamily="18" charset="0"/>
              </a:rPr>
              <a:t>Control</a:t>
            </a:r>
          </a:p>
        </p:txBody>
      </p:sp>
      <p:cxnSp>
        <p:nvCxnSpPr>
          <p:cNvPr id="9" name="Straight Arrow Connector 8"/>
          <p:cNvCxnSpPr/>
          <p:nvPr/>
        </p:nvCxnSpPr>
        <p:spPr>
          <a:xfrm rot="5400000">
            <a:off x="-316508" y="4160045"/>
            <a:ext cx="1905000" cy="1587"/>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9843752" y="4114801"/>
            <a:ext cx="1828800" cy="3175"/>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181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5"/>
          <p:cNvGrpSpPr>
            <a:grpSpLocks/>
          </p:cNvGrpSpPr>
          <p:nvPr/>
        </p:nvGrpSpPr>
        <p:grpSpPr bwMode="auto">
          <a:xfrm>
            <a:off x="1524000" y="219076"/>
            <a:ext cx="9144000" cy="6638925"/>
            <a:chOff x="0" y="219075"/>
            <a:chExt cx="9144000" cy="6638925"/>
          </a:xfrm>
        </p:grpSpPr>
        <p:pic>
          <p:nvPicPr>
            <p:cNvPr id="368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05125"/>
              <a:ext cx="4851400" cy="395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6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788" y="219075"/>
              <a:ext cx="5764212" cy="305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6867" name="TextBox 7"/>
          <p:cNvSpPr txBox="1">
            <a:spLocks noChangeArrowheads="1"/>
          </p:cNvSpPr>
          <p:nvPr/>
        </p:nvSpPr>
        <p:spPr bwMode="auto">
          <a:xfrm>
            <a:off x="4114800" y="6611938"/>
            <a:ext cx="647858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lr>
                <a:schemeClr val="accent2"/>
              </a:buClr>
              <a:buSzPct val="5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lr>
                <a:schemeClr val="accent2"/>
              </a:buClr>
              <a:buSzPct val="50000"/>
              <a:buFont typeface="Monotype Sorts" pitchFamily="2" charset="2"/>
              <a:buChar char="l"/>
              <a:defRPr kumimoji="1" sz="2800">
                <a:solidFill>
                  <a:schemeClr val="tx1"/>
                </a:solidFill>
                <a:latin typeface="Arial" panose="020B0604020202020204" pitchFamily="34" charset="0"/>
              </a:defRPr>
            </a:lvl2pPr>
            <a:lvl3pPr marL="1143000" indent="-228600">
              <a:spcBef>
                <a:spcPct val="20000"/>
              </a:spcBef>
              <a:buClr>
                <a:schemeClr val="accent2"/>
              </a:buClr>
              <a:buSzPct val="50000"/>
              <a:buFont typeface="Monotype Sorts" pitchFamily="2" charset="2"/>
              <a:buChar char="n"/>
              <a:defRPr kumimoji="1" sz="2400">
                <a:solidFill>
                  <a:schemeClr val="tx1"/>
                </a:solidFill>
                <a:latin typeface="Arial" panose="020B0604020202020204" pitchFamily="34" charset="0"/>
              </a:defRPr>
            </a:lvl3pPr>
            <a:lvl4pPr marL="1600200" indent="-228600">
              <a:spcBef>
                <a:spcPct val="20000"/>
              </a:spcBef>
              <a:buClr>
                <a:schemeClr val="accent2"/>
              </a:buClr>
              <a:buChar char="•"/>
              <a:defRPr kumimoji="1" sz="2000">
                <a:solidFill>
                  <a:schemeClr val="tx1"/>
                </a:solidFill>
                <a:latin typeface="Arial" panose="020B0604020202020204" pitchFamily="34" charset="0"/>
              </a:defRPr>
            </a:lvl4pPr>
            <a:lvl5pPr marL="2057400" indent="-228600">
              <a:spcBef>
                <a:spcPct val="20000"/>
              </a:spcBef>
              <a:buClr>
                <a:schemeClr val="accent2"/>
              </a:buClr>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Arial" panose="020B0604020202020204" pitchFamily="34" charset="0"/>
              </a:defRPr>
            </a:lvl9pPr>
          </a:lstStyle>
          <a:p>
            <a:pPr eaLnBrk="1" hangingPunct="1">
              <a:spcBef>
                <a:spcPct val="0"/>
              </a:spcBef>
              <a:buClrTx/>
              <a:buSzTx/>
              <a:buFontTx/>
              <a:buNone/>
            </a:pPr>
            <a:r>
              <a:rPr kumimoji="0" lang="en-US" altLang="en-US" sz="1000">
                <a:latin typeface="Times New Roman" panose="02020603050405020304" pitchFamily="18" charset="0"/>
              </a:rPr>
              <a:t>Source: http://www.ingurus.com/cloud-tsunami-saas-paas-iaas-private-public-and-hybrid-clouds-theres-one-for-everyone/</a:t>
            </a:r>
          </a:p>
        </p:txBody>
      </p:sp>
      <p:sp>
        <p:nvSpPr>
          <p:cNvPr id="6" name="Title 1"/>
          <p:cNvSpPr>
            <a:spLocks noGrp="1"/>
          </p:cNvSpPr>
          <p:nvPr>
            <p:ph type="title"/>
          </p:nvPr>
        </p:nvSpPr>
        <p:spPr>
          <a:xfrm>
            <a:off x="0" y="169483"/>
            <a:ext cx="7239000" cy="1143000"/>
          </a:xfrm>
        </p:spPr>
        <p:txBody>
          <a:bodyPr>
            <a:noAutofit/>
          </a:bodyPr>
          <a:lstStyle/>
          <a:p>
            <a:r>
              <a:rPr lang="en-GB" altLang="en-US" dirty="0" smtClean="0">
                <a:effectLst>
                  <a:outerShdw blurRad="38100" dist="38100" dir="2700000" algn="tl">
                    <a:srgbClr val="000000">
                      <a:alpha val="43137"/>
                    </a:srgbClr>
                  </a:outerShdw>
                </a:effectLst>
                <a:latin typeface="Georgia" panose="02040502050405020303" pitchFamily="18" charset="0"/>
              </a:rPr>
              <a:t>Cloud </a:t>
            </a:r>
            <a:br>
              <a:rPr lang="en-GB" altLang="en-US" dirty="0" smtClean="0">
                <a:effectLst>
                  <a:outerShdw blurRad="38100" dist="38100" dir="2700000" algn="tl">
                    <a:srgbClr val="000000">
                      <a:alpha val="43137"/>
                    </a:srgbClr>
                  </a:outerShdw>
                </a:effectLst>
                <a:latin typeface="Georgia" panose="02040502050405020303" pitchFamily="18" charset="0"/>
              </a:rPr>
            </a:br>
            <a:r>
              <a:rPr lang="en-GB" altLang="en-US" dirty="0" smtClean="0">
                <a:effectLst>
                  <a:outerShdw blurRad="38100" dist="38100" dir="2700000" algn="tl">
                    <a:srgbClr val="000000">
                      <a:alpha val="43137"/>
                    </a:srgbClr>
                  </a:outerShdw>
                </a:effectLst>
                <a:latin typeface="Georgia" panose="02040502050405020303" pitchFamily="18" charset="0"/>
              </a:rPr>
              <a:t>Taxonomy</a:t>
            </a:r>
          </a:p>
        </p:txBody>
      </p:sp>
    </p:spTree>
    <p:extLst>
      <p:ext uri="{BB962C8B-B14F-4D97-AF65-F5344CB8AC3E}">
        <p14:creationId xmlns:p14="http://schemas.microsoft.com/office/powerpoint/2010/main" val="2990226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Cloud: Service Model</a:t>
            </a:r>
            <a:endParaRPr lang="en-US" dirty="0">
              <a:latin typeface="Georgia" panose="02040502050405020303" pitchFamily="18" charset="0"/>
            </a:endParaRPr>
          </a:p>
        </p:txBody>
      </p:sp>
      <p:pic>
        <p:nvPicPr>
          <p:cNvPr id="5122" name="Picture 2" descr="CloudBenefi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9684" y="2441275"/>
            <a:ext cx="5508016" cy="284171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rviceModel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44" y="2441275"/>
            <a:ext cx="5981700" cy="29337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3464" y="6488668"/>
            <a:ext cx="4548040" cy="276999"/>
          </a:xfrm>
          <a:prstGeom prst="rect">
            <a:avLst/>
          </a:prstGeom>
          <a:noFill/>
        </p:spPr>
        <p:txBody>
          <a:bodyPr wrap="none" rtlCol="0">
            <a:spAutoFit/>
          </a:bodyPr>
          <a:lstStyle/>
          <a:p>
            <a:r>
              <a:rPr lang="en-US" sz="1200" dirty="0">
                <a:latin typeface="Georgia" panose="02040502050405020303" pitchFamily="18" charset="0"/>
              </a:rPr>
              <a:t>Source: http://</a:t>
            </a:r>
            <a:r>
              <a:rPr lang="en-US" sz="1200" dirty="0" smtClean="0">
                <a:latin typeface="Georgia" panose="02040502050405020303" pitchFamily="18" charset="0"/>
              </a:rPr>
              <a:t>www.infosysblogs.com/thought-floor/2012/02/c</a:t>
            </a:r>
            <a:endParaRPr lang="en-US" sz="1200" dirty="0">
              <a:latin typeface="Georgia" panose="02040502050405020303" pitchFamily="18" charset="0"/>
            </a:endParaRPr>
          </a:p>
        </p:txBody>
      </p:sp>
    </p:spTree>
    <p:extLst>
      <p:ext uri="{BB962C8B-B14F-4D97-AF65-F5344CB8AC3E}">
        <p14:creationId xmlns:p14="http://schemas.microsoft.com/office/powerpoint/2010/main" val="3082412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IaaS, PaaS, SaaS and Private Cloud</a:t>
            </a:r>
            <a:endParaRPr lang="en-US" dirty="0">
              <a:latin typeface="Georgia" panose="02040502050405020303" pitchFamily="18" charset="0"/>
            </a:endParaRPr>
          </a:p>
        </p:txBody>
      </p:sp>
      <p:pic>
        <p:nvPicPr>
          <p:cNvPr id="3074" name="Picture 2" descr="https://www.sevone.com/sites/default/files/sevone-hybrid-cloud-challen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665" y="1690688"/>
            <a:ext cx="10142101" cy="46308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7161" y="6488668"/>
            <a:ext cx="7838536" cy="276999"/>
          </a:xfrm>
          <a:prstGeom prst="rect">
            <a:avLst/>
          </a:prstGeom>
        </p:spPr>
        <p:txBody>
          <a:bodyPr wrap="square">
            <a:spAutoFit/>
          </a:bodyPr>
          <a:lstStyle/>
          <a:p>
            <a:r>
              <a:rPr lang="en-US" sz="1200" dirty="0" smtClean="0">
                <a:latin typeface="Georgia" panose="02040502050405020303" pitchFamily="18" charset="0"/>
              </a:rPr>
              <a:t>Source: https</a:t>
            </a:r>
            <a:r>
              <a:rPr lang="en-US" sz="1200" dirty="0">
                <a:latin typeface="Georgia" panose="02040502050405020303" pitchFamily="18" charset="0"/>
              </a:rPr>
              <a:t>://www.sevone.com/solutions/hybrid-cloud-infrastructure-monitoring</a:t>
            </a:r>
          </a:p>
        </p:txBody>
      </p:sp>
    </p:spTree>
    <p:extLst>
      <p:ext uri="{BB962C8B-B14F-4D97-AF65-F5344CB8AC3E}">
        <p14:creationId xmlns:p14="http://schemas.microsoft.com/office/powerpoint/2010/main" val="724341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3836</TotalTime>
  <Words>2363</Words>
  <Application>Microsoft Office PowerPoint</Application>
  <PresentationFormat>Widescreen</PresentationFormat>
  <Paragraphs>333</Paragraphs>
  <Slides>28</Slides>
  <Notes>17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28</vt:i4>
      </vt:variant>
    </vt:vector>
  </HeadingPairs>
  <TitlesOfParts>
    <vt:vector size="43" baseType="lpstr">
      <vt:lpstr>Monotype Sorts</vt:lpstr>
      <vt:lpstr>MS Gothic</vt:lpstr>
      <vt:lpstr>MS PGothic</vt:lpstr>
      <vt:lpstr>MS PGothic</vt:lpstr>
      <vt:lpstr>Myriad Pro</vt:lpstr>
      <vt:lpstr>Myriad Pro Bold</vt:lpstr>
      <vt:lpstr>Arial</vt:lpstr>
      <vt:lpstr>Arial</vt:lpstr>
      <vt:lpstr>Calibri</vt:lpstr>
      <vt:lpstr>Calibri Light</vt:lpstr>
      <vt:lpstr>Comic Sans MS</vt:lpstr>
      <vt:lpstr>Georgia</vt:lpstr>
      <vt:lpstr>Times New Roman</vt:lpstr>
      <vt:lpstr>Wingdings</vt:lpstr>
      <vt:lpstr>Office Theme</vt:lpstr>
      <vt:lpstr>CS5551 Advanced Software Engineering</vt:lpstr>
      <vt:lpstr>What is Cloud Computing?</vt:lpstr>
      <vt:lpstr>The Cloud Computing Model</vt:lpstr>
      <vt:lpstr>Cloud Service Models</vt:lpstr>
      <vt:lpstr>Cloud  Taxonomy</vt:lpstr>
      <vt:lpstr>Cloud Offerings by Service</vt:lpstr>
      <vt:lpstr>Cloud  Taxonomy</vt:lpstr>
      <vt:lpstr>Cloud: Service Model</vt:lpstr>
      <vt:lpstr>IaaS, PaaS, SaaS and Private Cloud</vt:lpstr>
      <vt:lpstr>PowerPoint Presentation</vt:lpstr>
      <vt:lpstr>Virtualization</vt:lpstr>
      <vt:lpstr>Virtual Machines</vt:lpstr>
      <vt:lpstr>Virtualization in General</vt:lpstr>
      <vt:lpstr>Virtualization in General</vt:lpstr>
      <vt:lpstr>Cloud Delivery Models</vt:lpstr>
      <vt:lpstr>PowerPoint Presentation</vt:lpstr>
      <vt:lpstr>Personal Cloud</vt:lpstr>
      <vt:lpstr>Cloud Concerns/Issues</vt:lpstr>
      <vt:lpstr>Some Cloud Myths</vt:lpstr>
      <vt:lpstr>PowerPoint Presentation</vt:lpstr>
      <vt:lpstr>Public Cloud Services Compound Annual Growth Rate (CAGR) 2011 - 2016</vt:lpstr>
      <vt:lpstr>Software as a Service (SaaS)</vt:lpstr>
      <vt:lpstr>Benefits of SaaS</vt:lpstr>
      <vt:lpstr>What’s being offered as SaaS?</vt:lpstr>
      <vt:lpstr>SaaS Adoption Concerns</vt:lpstr>
      <vt:lpstr>SaaS Implementation Strategy</vt:lpstr>
      <vt:lpstr>Ways We are Using the Cloud Services</vt:lpstr>
      <vt:lpstr>Summary</vt:lpstr>
    </vt:vector>
  </TitlesOfParts>
  <Company>UMKC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CS551 Advanced Software Engineering</dc:title>
  <dc:creator>Lee, Yugyung</dc:creator>
  <cp:lastModifiedBy>Lee, Yugyung</cp:lastModifiedBy>
  <cp:revision>42</cp:revision>
  <dcterms:created xsi:type="dcterms:W3CDTF">2015-03-17T04:24:24Z</dcterms:created>
  <dcterms:modified xsi:type="dcterms:W3CDTF">2016-04-05T18:08:37Z</dcterms:modified>
</cp:coreProperties>
</file>