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6"/>
  </p:notesMasterIdLst>
  <p:handoutMasterIdLst>
    <p:handoutMasterId r:id="rId67"/>
  </p:handout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97" r:id="rId9"/>
    <p:sldId id="320" r:id="rId10"/>
    <p:sldId id="298" r:id="rId11"/>
    <p:sldId id="321" r:id="rId12"/>
    <p:sldId id="299" r:id="rId13"/>
    <p:sldId id="322" r:id="rId14"/>
    <p:sldId id="300" r:id="rId15"/>
    <p:sldId id="323" r:id="rId16"/>
    <p:sldId id="301" r:id="rId17"/>
    <p:sldId id="324" r:id="rId18"/>
    <p:sldId id="270" r:id="rId19"/>
    <p:sldId id="271" r:id="rId20"/>
    <p:sldId id="302" r:id="rId21"/>
    <p:sldId id="325" r:id="rId22"/>
    <p:sldId id="303" r:id="rId23"/>
    <p:sldId id="326" r:id="rId24"/>
    <p:sldId id="304" r:id="rId25"/>
    <p:sldId id="327" r:id="rId26"/>
    <p:sldId id="305" r:id="rId27"/>
    <p:sldId id="328" r:id="rId28"/>
    <p:sldId id="306" r:id="rId29"/>
    <p:sldId id="329" r:id="rId30"/>
    <p:sldId id="307" r:id="rId31"/>
    <p:sldId id="330" r:id="rId32"/>
    <p:sldId id="308" r:id="rId33"/>
    <p:sldId id="331" r:id="rId34"/>
    <p:sldId id="272" r:id="rId35"/>
    <p:sldId id="273" r:id="rId36"/>
    <p:sldId id="274" r:id="rId37"/>
    <p:sldId id="309" r:id="rId38"/>
    <p:sldId id="332" r:id="rId39"/>
    <p:sldId id="310" r:id="rId40"/>
    <p:sldId id="333" r:id="rId41"/>
    <p:sldId id="311" r:id="rId42"/>
    <p:sldId id="334" r:id="rId43"/>
    <p:sldId id="312" r:id="rId44"/>
    <p:sldId id="335" r:id="rId45"/>
    <p:sldId id="313" r:id="rId46"/>
    <p:sldId id="336" r:id="rId47"/>
    <p:sldId id="314" r:id="rId48"/>
    <p:sldId id="337" r:id="rId49"/>
    <p:sldId id="315" r:id="rId50"/>
    <p:sldId id="338" r:id="rId51"/>
    <p:sldId id="316" r:id="rId52"/>
    <p:sldId id="339" r:id="rId53"/>
    <p:sldId id="317" r:id="rId54"/>
    <p:sldId id="340" r:id="rId55"/>
    <p:sldId id="318" r:id="rId56"/>
    <p:sldId id="341" r:id="rId57"/>
    <p:sldId id="319" r:id="rId58"/>
    <p:sldId id="342" r:id="rId59"/>
    <p:sldId id="275" r:id="rId60"/>
    <p:sldId id="276" r:id="rId61"/>
    <p:sldId id="277" r:id="rId62"/>
    <p:sldId id="278" r:id="rId63"/>
    <p:sldId id="279" r:id="rId64"/>
    <p:sldId id="296" r:id="rId6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576" autoAdjust="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7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defTabSz="91448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91448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defTabSz="91448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A1A5C73-4397-438D-B96A-A2418896F0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154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defTabSz="91448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91448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defTabSz="91448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C6DE945-0C94-49B5-85F7-3CBF23D2B7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966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30982F-2F09-4A0A-AE02-67D01930B04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7659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3A31AF-BC36-4EDE-931A-46886F17F50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09566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2F1D1F-99FD-4683-9557-E8EDA740EE4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98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1529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2F105D-6E2D-49B1-B722-E05438065E8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8165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E95381-BCCD-4D05-852E-E9A02145DE8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19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http://www.dofactory.com/Patterns/PatternFactory.aspx</a:t>
            </a:r>
          </a:p>
        </p:txBody>
      </p:sp>
    </p:spTree>
    <p:extLst>
      <p:ext uri="{BB962C8B-B14F-4D97-AF65-F5344CB8AC3E}">
        <p14:creationId xmlns:p14="http://schemas.microsoft.com/office/powerpoint/2010/main" val="2955398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97D2C0-5DF6-4245-906E-9771248A982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6515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731BD4-367B-4741-8284-FE62A0769E2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39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5719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DD4302-A16B-48D5-A523-1AC2CE74176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7961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3A8070-31AB-4EA0-B53B-35C1FCB5664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9550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9740F2-A282-4EE2-848E-C30B6A51ECC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4124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D7F84F-F371-4D43-A538-18D9B98D44D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80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781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703932-4CF1-453B-980B-B6D73FEF8CB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7621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CC6261-2362-4AF4-A704-D1962BE9CA8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7107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634B66-CE43-423C-8D13-11A2ACA1775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01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4686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62533B-FC9A-4534-95EF-A64EDA3BEC4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6049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330983-79F5-4AE5-9398-7118A9027FD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21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9271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F70737-2BE3-43D8-8F18-990FEAD4864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31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69790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93D5A3-4A18-408D-9A39-224357ADDD1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42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74538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8FC56F-4405-42CF-8611-30FF8E802E9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52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4811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16783D-F7C0-4484-9BC3-0406DB77E71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62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853399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3BEEEF-F5F3-4326-8C14-F4EAC48BBE5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4224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5BCC67-1622-48FD-9CBE-9C4C2408986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83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076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6A12DD-07B6-453B-973C-57B64DB9C26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364004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A01BAC-F599-4313-ABF1-0EC75BC8A9F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93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14687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C6D65B-4C46-4BBD-B464-99A65900F4C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003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2931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289123-78E3-43D2-914E-AB1035EE09DD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013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45124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47B6DE-1998-488C-94C2-2D1CD55B4D9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024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99034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0FFC9F-A148-4845-B1B8-B03B79C3775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034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30028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18D7D4-2560-4AD2-9A95-6D889F6C33F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044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69916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BE16FB-B4B5-472A-AA27-A872D30F79B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52742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FC2C4E-BA97-4FBF-8D0B-1A1E6AAA1B4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064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63427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7B6837-6B2E-489A-948E-4990909EE449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075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03462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16D8BE-4FC9-4384-AD11-32E1534D8F6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085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7073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D1F2FE-5E7A-4F39-BAF0-DA4670ED7B9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7092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D168BA-1312-4177-A86B-67FF11473CE4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095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99738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95EDE1-9959-4AE6-BC33-40FA1B4B8D62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105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20854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61DAB8-CCF3-4273-84B0-6EE285BB335A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116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79906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59B2DD-291E-4D01-8555-33CA7F06878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126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86085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A91671-2330-4A69-8C06-AFF7B7AD1469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136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06223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6B89E6-1CFC-4B12-B6B3-2653D44936CA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146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86426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DD321C-F91F-451C-BB54-2C4EBB2BC877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157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148778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43F93B-B43F-4752-8650-6CC3F3A15A23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167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94674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5AAD82-4849-4642-9DD2-0F2E4E610C42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177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64588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9E7C99-B5BF-477C-BFDE-6777FCB81D61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187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5741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093E63-0D35-447D-B08A-039B536DBFE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41090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C5A30C-D341-4EB6-867F-A61D9761F2E7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198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83503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4DA946-1CA6-46D0-BDED-5DC435EE0995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208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03300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2AEBDE-2AAB-4318-98A6-E2390A38D2EE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218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8619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EEAC77-6CA1-49BC-ACC0-B15DB52772E5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228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52948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53E90B-D08C-44EB-8D43-BFB399C66DE7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239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55221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F15CF8-2B60-4037-B5CE-FE7DDED5489A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249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5999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D63B9C-AFE1-495D-8FDE-BD369A4BB36A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259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864750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D9D252-A2D2-4CE4-BFCA-21B905205BA9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269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57756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15DC8D-1C81-415B-B874-742E1CA7F754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280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58534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E159BC-A082-46D9-979A-2503FEDE701E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290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84217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B454E4-B835-43CA-B2E6-B7575E4777A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94470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C8F6A3-39F3-4C56-83CC-34AE66E99E15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300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30117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CB8671-15BE-4C3B-AF35-A90BF5E3CDB4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310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80320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EF9E74-67BA-48E0-89CC-7093CF5AA909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32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08159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1F571E-569E-4E46-8C14-8D43E0327276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33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476782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D86D9D-7F14-4A39-852E-F9DD63C3E633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34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3152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431B1D-887D-41D6-B55B-27C42485112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1321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EE00CE-3828-4EAB-AD63-73287ED58FA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7316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39B5F4-F4AC-4B21-A55C-812BEB9042F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096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202B-38C7-40AA-B9D6-B0FDF1493E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7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42BC-CD6F-45FD-8133-CA138ED7F7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85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D0E7-2AFF-41C9-B7BE-0EFCA33446E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47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5EE1-5426-46E6-AF98-86F97A9D847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45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5985-88FC-4D41-9993-1A60782D7E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89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F878-A986-4844-86D3-B8829C84AB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77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6B26-2E94-440C-854C-745EE58CD1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5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E755-3E24-4FA5-8D21-F6C944F6684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219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BABD-3784-4491-BBD1-C4FC727CDD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02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3C15-E79F-4D21-85F1-E75D21EB7F2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40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527A-8CA5-423C-834E-4E2C255AE9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86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5B1A-F6B6-48F5-B464-A7F1A39B08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Patterns/PatternBuilder.aspx#U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Patterns/PatternFactory.asp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Patterns/PatternPrototype.asp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Patterns/PatternSingleton.aspx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Patterns/PatternAdapter.aspx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Patterns/PatternBridge.aspx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Patterns/PatternComposite.aspx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Patterns/PatternDecorator.aspx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Patterns/PatternFacade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Patterns/PatternFlyweight.aspx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Patterns/PatternProxy.aspx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Patterns/PatternChain.aspx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Patterns/PatternCommand.aspx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Patterns/PatternInterpreter.aspx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Patterns/PatternIterator.aspx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Patterns/PatternMediator.aspx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Patterns/PatternMemento.aspx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Patterns/PatternObserver.aspx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Patterns/PatternState.aspx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Patterns/PatternStrategy.aspx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Patterns/PatternTemplate.aspx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Patterns/PatternVisitor.aspx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factory.com/Patterns/PatternAbstract.aspx#cshar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15950"/>
            <a:ext cx="8610600" cy="4413250"/>
          </a:xfrm>
          <a:noFill/>
        </p:spPr>
        <p:txBody>
          <a:bodyPr lIns="92075" tIns="46038" rIns="92075" bIns="46038" anchor="ctr"/>
          <a:lstStyle/>
          <a:p>
            <a:pPr marL="952500" indent="-952500" algn="ctr"/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ko-KR" sz="4000" dirty="0" smtClean="0">
                <a:ea typeface="굴림" panose="020B0600000101010101" pitchFamily="34" charset="-127"/>
              </a:rPr>
              <a:t/>
            </a:r>
            <a:br>
              <a:rPr lang="en-US" altLang="ko-KR" sz="4000" dirty="0" smtClean="0">
                <a:ea typeface="굴림" panose="020B0600000101010101" pitchFamily="34" charset="-127"/>
              </a:rPr>
            </a:br>
            <a:r>
              <a:rPr lang="en-US" altLang="ko-KR" sz="4000" dirty="0" smtClean="0">
                <a:ea typeface="굴림" panose="020B0600000101010101" pitchFamily="34" charset="-127"/>
              </a:rPr>
              <a:t>CS5551 Advanced Software Engineering</a:t>
            </a:r>
            <a:br>
              <a:rPr lang="en-US" altLang="ko-KR" sz="4000" dirty="0" smtClean="0">
                <a:ea typeface="굴림" panose="020B0600000101010101" pitchFamily="34" charset="-127"/>
              </a:rPr>
            </a:br>
            <a:r>
              <a:rPr lang="en-US" altLang="ko-KR" sz="4000" dirty="0" smtClean="0">
                <a:ea typeface="굴림" panose="020B0600000101010101" pitchFamily="34" charset="-127"/>
              </a:rPr>
              <a:t/>
            </a:r>
            <a:br>
              <a:rPr lang="en-US" altLang="ko-KR" sz="4000" dirty="0" smtClean="0">
                <a:ea typeface="굴림" panose="020B0600000101010101" pitchFamily="34" charset="-127"/>
              </a:rPr>
            </a:br>
            <a:r>
              <a:rPr lang="en-US" altLang="ko-KR" sz="4000" dirty="0" smtClean="0">
                <a:ea typeface="굴림" panose="020B0600000101010101" pitchFamily="34" charset="-127"/>
              </a:rPr>
              <a:t>Design Patterns</a:t>
            </a:r>
            <a:r>
              <a:rPr lang="en-US" altLang="ko-KR" sz="4000" dirty="0" smtClean="0">
                <a:ea typeface="굴림" panose="020B0600000101010101" pitchFamily="34" charset="-127"/>
              </a:rPr>
              <a:t/>
            </a:r>
            <a:br>
              <a:rPr lang="en-US" altLang="ko-KR" sz="4000" dirty="0" smtClean="0">
                <a:ea typeface="굴림" panose="020B0600000101010101" pitchFamily="34" charset="-127"/>
              </a:rPr>
            </a:br>
            <a:r>
              <a:rPr lang="en-US" altLang="ko-KR" sz="4000" dirty="0" smtClean="0">
                <a:ea typeface="굴림" panose="020B0600000101010101" pitchFamily="34" charset="-127"/>
              </a:rPr>
              <a:t> </a:t>
            </a:r>
            <a:r>
              <a:rPr lang="en-US" altLang="ko-KR" sz="1200" dirty="0" smtClean="0">
                <a:solidFill>
                  <a:schemeClr val="folHlink"/>
                </a:solidFill>
                <a:ea typeface="굴림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chemeClr val="folHlink"/>
                </a:solidFill>
                <a:ea typeface="굴림" panose="020B0600000101010101" pitchFamily="34" charset="-127"/>
              </a:rPr>
            </a:br>
            <a:endParaRPr lang="en-US" altLang="en-US" sz="1200" dirty="0" smtClean="0">
              <a:solidFill>
                <a:schemeClr val="folHlink"/>
              </a:solidFill>
              <a:ea typeface="굴림" panose="020B0600000101010101" pitchFamily="34" charset="-127"/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609600" y="2514600"/>
            <a:ext cx="3733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190500" y="56576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 smtClean="0">
                <a:solidFill>
                  <a:schemeClr val="tx1"/>
                </a:solidFill>
              </a:rPr>
              <a:t>Design Patterns:   Elements of reusable  </a:t>
            </a:r>
            <a:r>
              <a:rPr lang="en-US" altLang="ko-KR" sz="1200" dirty="0" smtClean="0">
                <a:solidFill>
                  <a:schemeClr val="tx1"/>
                </a:solidFill>
                <a:ea typeface="굴림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ea typeface="굴림" panose="020B0600000101010101" pitchFamily="34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ea typeface="굴림" panose="020B0600000101010101" pitchFamily="34" charset="-127"/>
              </a:rPr>
              <a:t>   </a:t>
            </a:r>
            <a:r>
              <a:rPr lang="en-US" altLang="en-US" sz="1200" dirty="0" smtClean="0">
                <a:solidFill>
                  <a:schemeClr val="tx1"/>
                </a:solidFill>
              </a:rPr>
              <a:t>Object-oriented Software,</a:t>
            </a:r>
            <a:r>
              <a:rPr lang="en-US" altLang="ko-KR" sz="1200" dirty="0" smtClean="0">
                <a:solidFill>
                  <a:schemeClr val="tx1"/>
                </a:solidFill>
                <a:ea typeface="굴림" panose="020B0600000101010101" pitchFamily="34" charset="-127"/>
              </a:rPr>
              <a:t> </a:t>
            </a:r>
            <a:r>
              <a:rPr lang="en-US" altLang="en-US" sz="1200" dirty="0" smtClean="0">
                <a:solidFill>
                  <a:schemeClr val="tx1"/>
                </a:solidFill>
              </a:rPr>
              <a:t>E. Gamma, R. Helm, R. Johnson, J. </a:t>
            </a:r>
            <a:r>
              <a:rPr lang="en-US" altLang="en-US" sz="1200" dirty="0" err="1" smtClean="0">
                <a:solidFill>
                  <a:schemeClr val="tx1"/>
                </a:solidFill>
              </a:rPr>
              <a:t>Vlissides</a:t>
            </a:r>
            <a:r>
              <a:rPr lang="en-US" altLang="en-US" sz="1200" dirty="0" smtClean="0">
                <a:solidFill>
                  <a:schemeClr val="tx1"/>
                </a:solidFill>
              </a:rPr>
              <a:t>, 1994</a:t>
            </a:r>
            <a:br>
              <a:rPr lang="en-US" altLang="en-US" sz="1200" dirty="0" smtClean="0">
                <a:solidFill>
                  <a:schemeClr val="tx1"/>
                </a:solidFill>
              </a:rPr>
            </a:br>
            <a:r>
              <a:rPr lang="en-US" altLang="ko-KR" sz="1200" dirty="0" smtClean="0">
                <a:solidFill>
                  <a:schemeClr val="tx1"/>
                </a:solidFill>
                <a:ea typeface="굴림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ea typeface="굴림" panose="020B0600000101010101" pitchFamily="34" charset="-127"/>
              </a:rPr>
            </a:br>
            <a:r>
              <a:rPr lang="en-US" altLang="en-US" sz="1200" dirty="0" smtClean="0">
                <a:solidFill>
                  <a:schemeClr val="tx1"/>
                </a:solidFill>
              </a:rPr>
              <a:t>Pattern-Oriented Software Architecture: Applying Concurrent &amp; Networked</a:t>
            </a:r>
            <a:r>
              <a:rPr lang="en-US" altLang="ko-KR" sz="1200" dirty="0" smtClean="0">
                <a:solidFill>
                  <a:schemeClr val="tx1"/>
                </a:solidFill>
                <a:ea typeface="굴림" panose="020B0600000101010101" pitchFamily="34" charset="-127"/>
              </a:rPr>
              <a:t> o</a:t>
            </a:r>
            <a:r>
              <a:rPr lang="en-US" altLang="en-US" sz="1200" dirty="0" smtClean="0">
                <a:solidFill>
                  <a:schemeClr val="tx1"/>
                </a:solidFill>
              </a:rPr>
              <a:t>bjects to Develop </a:t>
            </a:r>
            <a:r>
              <a:rPr lang="en-US" altLang="ko-KR" sz="1200" dirty="0" smtClean="0">
                <a:solidFill>
                  <a:schemeClr val="tx1"/>
                </a:solidFill>
                <a:ea typeface="굴림" panose="020B0600000101010101" pitchFamily="34" charset="-127"/>
              </a:rPr>
              <a:t> </a:t>
            </a:r>
            <a:r>
              <a:rPr lang="en-US" altLang="en-US" sz="1200" dirty="0" smtClean="0">
                <a:solidFill>
                  <a:schemeClr val="tx1"/>
                </a:solidFill>
              </a:rPr>
              <a:t>&amp; Use Distributed Object Computing Middleware, </a:t>
            </a:r>
            <a:r>
              <a:rPr lang="en-US" altLang="en-US" sz="1200" dirty="0" smtClean="0"/>
              <a:t>Douglas Schmidt</a:t>
            </a:r>
            <a:r>
              <a:rPr lang="en-US" altLang="ko-KR" sz="1200" dirty="0" smtClean="0">
                <a:solidFill>
                  <a:srgbClr val="533EEE"/>
                </a:solidFill>
                <a:ea typeface="굴림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533EEE"/>
                </a:solidFill>
                <a:ea typeface="굴림" panose="020B0600000101010101" pitchFamily="34" charset="-127"/>
              </a:rPr>
            </a:b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Builder</a:t>
            </a:r>
          </a:p>
        </p:txBody>
      </p:sp>
      <p:pic>
        <p:nvPicPr>
          <p:cNvPr id="12291" name="Picture 5" descr="patexim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3" y="914400"/>
            <a:ext cx="6326187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76200" y="4724400"/>
            <a:ext cx="338296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Separate the construction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of a complex object from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its representation so that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the same construction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process can create different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representations.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Builder</a:t>
            </a:r>
          </a:p>
        </p:txBody>
      </p:sp>
      <p:pic>
        <p:nvPicPr>
          <p:cNvPr id="13315" name="Picture 2" descr="http://www.dofactory.com/Patterns/Diagrams/build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8189913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76200" y="5003800"/>
            <a:ext cx="6248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Separate the construction of a complex object from its representation so that the same construction </a:t>
            </a:r>
            <a:r>
              <a:rPr lang="en-US" altLang="en-US" sz="2000">
                <a:ea typeface="굴림" panose="020B0600000101010101" pitchFamily="34" charset="-127"/>
              </a:rPr>
              <a:t> </a:t>
            </a:r>
            <a:r>
              <a:rPr lang="en-US" altLang="en-US" sz="2000"/>
              <a:t>process can create different representations. 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514600" y="6324600"/>
            <a:ext cx="6629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hlinkClick r:id="rId4"/>
              </a:rPr>
              <a:t>http://www.dofactory.com/Patterns/PatternBuilder.aspx#UML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Factory Method </a:t>
            </a:r>
          </a:p>
        </p:txBody>
      </p:sp>
      <p:pic>
        <p:nvPicPr>
          <p:cNvPr id="14338" name="Picture 5" descr="pateximg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6200" y="762000"/>
            <a:ext cx="5183188" cy="5199063"/>
          </a:xfrm>
          <a:noFill/>
        </p:spPr>
      </p:pic>
      <p:sp>
        <p:nvSpPr>
          <p:cNvPr id="14340" name="Text Box 8"/>
          <p:cNvSpPr txBox="1">
            <a:spLocks noChangeArrowheads="1"/>
          </p:cNvSpPr>
          <p:nvPr/>
        </p:nvSpPr>
        <p:spPr bwMode="auto">
          <a:xfrm>
            <a:off x="76200" y="3287713"/>
            <a:ext cx="3902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Define an interface for creating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an object, but let subclasses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decide which class to instantiate.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Factory Method lets a class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defer instantiation to subclasses.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Factory Method </a:t>
            </a:r>
          </a:p>
        </p:txBody>
      </p:sp>
      <p:sp>
        <p:nvSpPr>
          <p:cNvPr id="15363" name="Text Box 8"/>
          <p:cNvSpPr txBox="1">
            <a:spLocks noChangeArrowheads="1"/>
          </p:cNvSpPr>
          <p:nvPr/>
        </p:nvSpPr>
        <p:spPr bwMode="auto">
          <a:xfrm>
            <a:off x="533400" y="4876800"/>
            <a:ext cx="8610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Define an interface for creating </a:t>
            </a:r>
            <a:r>
              <a:rPr lang="en-US" altLang="en-US" sz="2000">
                <a:ea typeface="굴림" panose="020B0600000101010101" pitchFamily="34" charset="-127"/>
              </a:rPr>
              <a:t> </a:t>
            </a:r>
            <a:r>
              <a:rPr lang="en-US" altLang="en-US" sz="2000"/>
              <a:t>an object, but let subclasses decide which class to instantiate. Factory Method lets a class defer instantiation to subclasses.</a:t>
            </a:r>
            <a:r>
              <a:rPr lang="en-US" altLang="en-US"/>
              <a:t> </a:t>
            </a:r>
          </a:p>
        </p:txBody>
      </p:sp>
      <p:pic>
        <p:nvPicPr>
          <p:cNvPr id="15364" name="Picture 2" descr="http://www.dofactory.com/Patterns/Diagrams/factor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5438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0" y="6172200"/>
            <a:ext cx="58674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4"/>
              </a:rPr>
              <a:t>http://www.dofactory.com/Patterns/PatternFactory.aspx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Prototype</a:t>
            </a:r>
          </a:p>
        </p:txBody>
      </p:sp>
      <p:pic>
        <p:nvPicPr>
          <p:cNvPr id="16387" name="Picture 5" descr="pateximg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752600"/>
            <a:ext cx="6399213" cy="4130675"/>
          </a:xfrm>
          <a:noFill/>
        </p:spPr>
      </p:pic>
      <p:sp>
        <p:nvSpPr>
          <p:cNvPr id="16388" name="Text Box 8"/>
          <p:cNvSpPr txBox="1">
            <a:spLocks noChangeArrowheads="1"/>
          </p:cNvSpPr>
          <p:nvPr/>
        </p:nvSpPr>
        <p:spPr bwMode="auto">
          <a:xfrm>
            <a:off x="381000" y="5383213"/>
            <a:ext cx="58102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Specify the kinds of objects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to create using a prototypical instance,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and create new objects by copying this prototype.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Prototype</a:t>
            </a:r>
          </a:p>
        </p:txBody>
      </p:sp>
      <p:sp>
        <p:nvSpPr>
          <p:cNvPr id="17411" name="Text Box 8"/>
          <p:cNvSpPr txBox="1">
            <a:spLocks noChangeArrowheads="1"/>
          </p:cNvSpPr>
          <p:nvPr/>
        </p:nvSpPr>
        <p:spPr bwMode="auto">
          <a:xfrm>
            <a:off x="381000" y="5383213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Specify the kinds of objects to create using a prototypical instance,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and create new objects by copying this prototype. </a:t>
            </a:r>
          </a:p>
        </p:txBody>
      </p:sp>
      <p:pic>
        <p:nvPicPr>
          <p:cNvPr id="17412" name="Picture 2" descr="http://www.dofactory.com/Patterns/Diagrams/prototyp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71691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914400" y="6183313"/>
            <a:ext cx="6400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hlinkClick r:id="rId4"/>
              </a:rPr>
              <a:t>http://www.dofactory.com/Patterns/PatternPrototype.aspx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Singleton </a:t>
            </a:r>
          </a:p>
        </p:txBody>
      </p:sp>
      <p:pic>
        <p:nvPicPr>
          <p:cNvPr id="18435" name="Picture 5" descr="pateximg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6326188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38100" y="5954713"/>
            <a:ext cx="9182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Ensure a class has only one instance, and provide a global point of access to it.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Singleton </a:t>
            </a:r>
          </a:p>
        </p:txBody>
      </p:sp>
      <p:sp>
        <p:nvSpPr>
          <p:cNvPr id="19459" name="Text Box 6"/>
          <p:cNvSpPr txBox="1">
            <a:spLocks noChangeArrowheads="1"/>
          </p:cNvSpPr>
          <p:nvPr/>
        </p:nvSpPr>
        <p:spPr bwMode="auto">
          <a:xfrm>
            <a:off x="-38100" y="4419600"/>
            <a:ext cx="9182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Ensure a class has only one instance, and provide a global point of access to it. </a:t>
            </a:r>
          </a:p>
        </p:txBody>
      </p:sp>
      <p:pic>
        <p:nvPicPr>
          <p:cNvPr id="19460" name="Picture 2" descr="http://www.dofactory.com/Patterns/Diagrams/singlet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7966075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600200" y="5715000"/>
            <a:ext cx="609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hlinkClick r:id="rId4"/>
              </a:rPr>
              <a:t>http://www.dofactory.com/Patterns/PatternSingleton.aspx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4600" smtClean="0">
                <a:latin typeface="Times New Roman" panose="02020603050405020304" pitchFamily="18" charset="0"/>
              </a:rPr>
              <a:t>Structural Patterns</a:t>
            </a:r>
            <a:endParaRPr lang="en-US" altLang="en-US" b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4625"/>
            <a:ext cx="8763000" cy="4575175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Adapter</a:t>
            </a:r>
          </a:p>
          <a:p>
            <a:pPr lvl="1" eaLnBrk="1" hangingPunct="1"/>
            <a:r>
              <a:rPr lang="en-US" altLang="en-US" sz="2400" smtClean="0"/>
              <a:t>Translator adapts a server interface for a client</a:t>
            </a:r>
          </a:p>
          <a:p>
            <a:pPr eaLnBrk="1" hangingPunct="1"/>
            <a:r>
              <a:rPr lang="en-US" altLang="en-US" sz="2600" smtClean="0"/>
              <a:t>Bridge </a:t>
            </a:r>
            <a:endParaRPr lang="en-US" altLang="en-US" sz="2600" b="1" smtClean="0"/>
          </a:p>
          <a:p>
            <a:pPr lvl="1" eaLnBrk="1" hangingPunct="1"/>
            <a:r>
              <a:rPr lang="en-US" altLang="en-US" sz="2400" smtClean="0"/>
              <a:t>Abstraction for binding one of many implementations</a:t>
            </a:r>
          </a:p>
          <a:p>
            <a:pPr eaLnBrk="1" hangingPunct="1"/>
            <a:r>
              <a:rPr lang="en-US" altLang="en-US" sz="2600" smtClean="0"/>
              <a:t>Composite </a:t>
            </a:r>
            <a:endParaRPr lang="en-US" altLang="en-US" sz="2600" b="1" smtClean="0"/>
          </a:p>
          <a:p>
            <a:pPr lvl="1" eaLnBrk="1" hangingPunct="1"/>
            <a:r>
              <a:rPr lang="en-US" altLang="en-US" sz="2400" smtClean="0"/>
              <a:t>Structure for building recursive aggregations</a:t>
            </a:r>
          </a:p>
          <a:p>
            <a:pPr eaLnBrk="1" hangingPunct="1"/>
            <a:r>
              <a:rPr lang="en-US" altLang="en-US" sz="2600" smtClean="0"/>
              <a:t>Decorator </a:t>
            </a:r>
            <a:endParaRPr lang="en-US" altLang="en-US" sz="2600" b="1" smtClean="0"/>
          </a:p>
          <a:p>
            <a:pPr lvl="1" eaLnBrk="1" hangingPunct="1"/>
            <a:r>
              <a:rPr lang="en-US" altLang="en-US" sz="2400" smtClean="0"/>
              <a:t>Decorator extends an object transparently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4600" smtClean="0">
                <a:latin typeface="Times New Roman" panose="02020603050405020304" pitchFamily="18" charset="0"/>
              </a:rPr>
              <a:t>Structural Patterns (cont’d)</a:t>
            </a:r>
            <a:endParaRPr lang="en-US" altLang="en-US" b="1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4625"/>
            <a:ext cx="8763000" cy="4575175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Façade</a:t>
            </a:r>
          </a:p>
          <a:p>
            <a:pPr lvl="1" eaLnBrk="1" hangingPunct="1"/>
            <a:r>
              <a:rPr lang="en-US" altLang="en-US" sz="2400" smtClean="0"/>
              <a:t>Facade simplifies the interface for a subsystem</a:t>
            </a:r>
          </a:p>
          <a:p>
            <a:pPr eaLnBrk="1" hangingPunct="1"/>
            <a:r>
              <a:rPr lang="en-US" altLang="en-US" sz="2600" smtClean="0"/>
              <a:t>Flyweight</a:t>
            </a:r>
          </a:p>
          <a:p>
            <a:pPr lvl="1" eaLnBrk="1" hangingPunct="1"/>
            <a:r>
              <a:rPr lang="en-US" altLang="en-US" sz="2400" smtClean="0"/>
              <a:t>Many fine-grained objects shared efficiently</a:t>
            </a:r>
          </a:p>
          <a:p>
            <a:pPr eaLnBrk="1" hangingPunct="1"/>
            <a:r>
              <a:rPr lang="en-US" altLang="en-US" sz="2600" smtClean="0"/>
              <a:t>Proxy</a:t>
            </a:r>
          </a:p>
          <a:p>
            <a:pPr lvl="1" eaLnBrk="1" hangingPunct="1"/>
            <a:r>
              <a:rPr lang="en-US" altLang="en-US" sz="2400" smtClean="0"/>
              <a:t>One object approximates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4600" smtClean="0">
                <a:latin typeface="Times New Roman" panose="02020603050405020304" pitchFamily="18" charset="0"/>
              </a:rPr>
              <a:t>Patterns of Learning</a:t>
            </a:r>
            <a:endParaRPr lang="en-US" altLang="en-US" b="1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4625"/>
            <a:ext cx="8763000" cy="4575175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latin typeface="Arial;Arial"/>
              </a:rPr>
              <a:t>Successful solutions to many areas of human endeavor are deeply rooted in patterns</a:t>
            </a:r>
          </a:p>
          <a:p>
            <a:pPr eaLnBrk="1" hangingPunct="1"/>
            <a:r>
              <a:rPr lang="en-US" altLang="en-US" sz="2800" smtClean="0">
                <a:latin typeface="Arial;Arial"/>
              </a:rPr>
              <a:t>In fact, an important goal of education is transmitting from generation to generation</a:t>
            </a:r>
          </a:p>
          <a:p>
            <a:pPr eaLnBrk="1" hangingPunct="1"/>
            <a:r>
              <a:rPr lang="en-US" altLang="en-US" sz="2800" smtClean="0">
                <a:latin typeface="Arial;Arial"/>
              </a:rPr>
              <a:t>How patterns are used </a:t>
            </a:r>
            <a:r>
              <a:rPr lang="en-US" altLang="en-US" sz="2800" u="sng" smtClean="0">
                <a:latin typeface="Arial;Arial"/>
              </a:rPr>
              <a:t>to learn chess</a:t>
            </a:r>
            <a:r>
              <a:rPr lang="en-US" altLang="en-US" sz="2800" smtClean="0">
                <a:latin typeface="Arial;Arial"/>
              </a:rPr>
              <a:t> vs. </a:t>
            </a:r>
            <a:r>
              <a:rPr lang="en-US" altLang="en-US" sz="2800" u="sng" smtClean="0">
                <a:latin typeface="Arial;Arial"/>
              </a:rPr>
              <a:t>to develop software</a:t>
            </a:r>
          </a:p>
          <a:p>
            <a:pPr lvl="1" eaLnBrk="1" hangingPunct="1"/>
            <a:r>
              <a:rPr lang="en-US" altLang="en-US" sz="2300" smtClean="0">
                <a:latin typeface="Arial;Arial"/>
              </a:rPr>
              <a:t>Learning to develop good software is similar to learning to play good chess</a:t>
            </a:r>
          </a:p>
          <a:p>
            <a:pPr lvl="1" eaLnBrk="1" hangingPunct="1"/>
            <a:r>
              <a:rPr lang="en-US" altLang="en-US" sz="2300" smtClean="0">
                <a:latin typeface="Arial;Arial"/>
              </a:rPr>
              <a:t>Though the consequences of failure are often far less dramatic!</a:t>
            </a:r>
            <a:endParaRPr lang="en-US" altLang="en-US" sz="2300" smtClean="0">
              <a:solidFill>
                <a:srgbClr val="000000"/>
              </a:solidFill>
              <a:latin typeface="Arial;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Adapter </a:t>
            </a:r>
          </a:p>
        </p:txBody>
      </p:sp>
      <p:pic>
        <p:nvPicPr>
          <p:cNvPr id="22531" name="Picture 5" descr="pateximg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3820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2041525" y="5573713"/>
            <a:ext cx="63023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Convert the interface of a class into another interface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clients expect. Adapter lets classes work together that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couldn't otherwise because of incompatible interfaces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Adapter </a:t>
            </a:r>
          </a:p>
        </p:txBody>
      </p:sp>
      <p:sp>
        <p:nvSpPr>
          <p:cNvPr id="23555" name="Text Box 6"/>
          <p:cNvSpPr txBox="1">
            <a:spLocks noChangeArrowheads="1"/>
          </p:cNvSpPr>
          <p:nvPr/>
        </p:nvSpPr>
        <p:spPr bwMode="auto">
          <a:xfrm>
            <a:off x="762000" y="4876800"/>
            <a:ext cx="7924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Convert the interface of a class into another interface clients expect. Adapter lets classes work together that couldn't otherwise because of incompatible interfaces</a:t>
            </a:r>
            <a:r>
              <a:rPr lang="en-US" altLang="en-US"/>
              <a:t>.</a:t>
            </a:r>
          </a:p>
        </p:txBody>
      </p:sp>
      <p:pic>
        <p:nvPicPr>
          <p:cNvPr id="23556" name="Picture 2" descr="http://www.dofactory.com/Patterns/Diagrams/adapt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61722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143000" y="6172200"/>
            <a:ext cx="6705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hlinkClick r:id="rId4"/>
              </a:rPr>
              <a:t>http://www.dofactory.com/Patterns/PatternAdapter.aspx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Bridge </a:t>
            </a:r>
          </a:p>
        </p:txBody>
      </p:sp>
      <p:pic>
        <p:nvPicPr>
          <p:cNvPr id="24579" name="Picture 5" descr="pateximg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5183188" cy="362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1584325" y="5802313"/>
            <a:ext cx="56848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Decouple an abstraction from its implementation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so that the two can vary independently.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Bridge </a:t>
            </a:r>
          </a:p>
        </p:txBody>
      </p:sp>
      <p:sp>
        <p:nvSpPr>
          <p:cNvPr id="25603" name="Text Box 6"/>
          <p:cNvSpPr txBox="1">
            <a:spLocks noChangeArrowheads="1"/>
          </p:cNvSpPr>
          <p:nvPr/>
        </p:nvSpPr>
        <p:spPr bwMode="auto">
          <a:xfrm>
            <a:off x="1143000" y="5181600"/>
            <a:ext cx="746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Decouple an abstraction from its implementation so that the two can vary independently.</a:t>
            </a:r>
          </a:p>
        </p:txBody>
      </p:sp>
      <p:pic>
        <p:nvPicPr>
          <p:cNvPr id="25604" name="Picture 2" descr="http://www.dofactory.com/Patterns/Diagrams/bridg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09600"/>
            <a:ext cx="6499225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371600" y="6248400"/>
            <a:ext cx="5715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hlinkClick r:id="rId4"/>
              </a:rPr>
              <a:t>http://www.dofactory.com/Patterns/PatternBridge.aspx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Composite </a:t>
            </a:r>
          </a:p>
        </p:txBody>
      </p:sp>
      <p:pic>
        <p:nvPicPr>
          <p:cNvPr id="26627" name="Picture 5" descr="pateximg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925513"/>
            <a:ext cx="6472237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425450" y="5713413"/>
            <a:ext cx="77279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Compose objects into tree structures to represent whole-part hierarchies. Composite lets clients treat individual objects and compositions of objects uniformly.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Composite 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685800" y="4953000"/>
            <a:ext cx="807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Compose objects into tree structures to represent whole-part hierarchies. Composite lets clients treat individual objects and compositions of objects uniformly. </a:t>
            </a:r>
          </a:p>
        </p:txBody>
      </p:sp>
      <p:pic>
        <p:nvPicPr>
          <p:cNvPr id="27652" name="Picture 2" descr="http://www.dofactory.com/Patterns/Diagrams/composit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33400"/>
            <a:ext cx="5961063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066800" y="6211888"/>
            <a:ext cx="6477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hlinkClick r:id="rId4"/>
              </a:rPr>
              <a:t>http://www.dofactory.com/Patterns/PatternComposite.aspx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Decorator </a:t>
            </a:r>
          </a:p>
        </p:txBody>
      </p:sp>
      <p:pic>
        <p:nvPicPr>
          <p:cNvPr id="28675" name="Picture 5" descr="pateximg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09600"/>
            <a:ext cx="4772025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76200" y="5394325"/>
            <a:ext cx="50815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Attach additional responsibilities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to an object dynamically. Decorators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provide a flexible alternative to subclassing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for extending functionality.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Decorator </a:t>
            </a:r>
          </a:p>
        </p:txBody>
      </p:sp>
      <p:pic>
        <p:nvPicPr>
          <p:cNvPr id="29699" name="Picture 2" descr="http://www.dofactory.com/Patterns/Diagrams/decora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33400"/>
            <a:ext cx="6011863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0" y="4495800"/>
            <a:ext cx="5334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Attach additional responsibilities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to an object dynamically. Decorators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provide a flexible alternative to subclassing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for extending functionality. 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914400" y="5943600"/>
            <a:ext cx="6553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hlinkClick r:id="rId4"/>
              </a:rPr>
              <a:t>http://www.dofactory.com/Patterns/PatternDecorator.aspx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Facade </a:t>
            </a:r>
          </a:p>
        </p:txBody>
      </p:sp>
      <p:pic>
        <p:nvPicPr>
          <p:cNvPr id="30723" name="Picture 5" descr="pateximg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219200"/>
            <a:ext cx="61150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304800" y="5715000"/>
            <a:ext cx="76438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Provide a unified interface to a set of interfaces in a subsystem.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Facade defines a higher-level interface that makes the subsystem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easier to use.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Facade </a:t>
            </a:r>
          </a:p>
        </p:txBody>
      </p:sp>
      <p:sp>
        <p:nvSpPr>
          <p:cNvPr id="31747" name="Text Box 6"/>
          <p:cNvSpPr txBox="1">
            <a:spLocks noChangeArrowheads="1"/>
          </p:cNvSpPr>
          <p:nvPr/>
        </p:nvSpPr>
        <p:spPr bwMode="auto">
          <a:xfrm>
            <a:off x="609600" y="5105400"/>
            <a:ext cx="76438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Provide a unified interface to a set of interfaces in a subsystem.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Facade defines a higher-level interface that makes the subsystem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easier to use. </a:t>
            </a:r>
          </a:p>
        </p:txBody>
      </p:sp>
      <p:pic>
        <p:nvPicPr>
          <p:cNvPr id="31748" name="Picture 2" descr="http://www.dofactory.com/Patterns/Diagrams/faca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"/>
            <a:ext cx="6353175" cy="45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600200" y="6211888"/>
            <a:ext cx="6248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hlinkClick r:id="rId4"/>
              </a:rPr>
              <a:t>http://www.dofactory.com/Patterns/PatternFacade.aspx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09600" y="762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600">
                <a:solidFill>
                  <a:schemeClr val="tx2"/>
                </a:solidFill>
                <a:latin typeface="Times New Roman" panose="02020603050405020304" pitchFamily="18" charset="0"/>
              </a:rPr>
              <a:t>Becoming a Chess Master</a:t>
            </a:r>
            <a:r>
              <a:rPr lang="en-US" altLang="en-US" sz="3800" b="1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1000" y="1295400"/>
            <a:ext cx="87630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en-US" sz="2800">
                <a:latin typeface="Arial;Arial"/>
              </a:rPr>
              <a:t>First learn rules and physical requirements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</a:pPr>
            <a:r>
              <a:rPr lang="en-US" altLang="en-US" sz="2300">
                <a:latin typeface="Arial;Arial"/>
              </a:rPr>
              <a:t>e.g., names of pieces, legal movements, chess board geometry and orientation,</a:t>
            </a:r>
            <a:r>
              <a:rPr lang="en-US" altLang="ko-KR" sz="2300">
                <a:latin typeface="Arial;Arial"/>
                <a:ea typeface="굴림" panose="020B0600000101010101" pitchFamily="34" charset="-127"/>
              </a:rPr>
              <a:t> </a:t>
            </a:r>
            <a:r>
              <a:rPr lang="en-US" altLang="en-US" sz="2300">
                <a:latin typeface="Arial;Arial"/>
              </a:rPr>
              <a:t>etc.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en-US" sz="2800">
                <a:latin typeface="Arial;Arial"/>
              </a:rPr>
              <a:t>Then learn principles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</a:pPr>
            <a:r>
              <a:rPr lang="en-US" altLang="en-US" sz="2300">
                <a:latin typeface="Arial;Arial"/>
              </a:rPr>
              <a:t>e.g., relative value of certain pieces, strategic value of center squares, power of a threat, etc.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en-US" sz="2800">
                <a:latin typeface="Arial;Arial"/>
              </a:rPr>
              <a:t>However, to become a master of chess, one must study the games of other masters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</a:pPr>
            <a:r>
              <a:rPr lang="en-US" altLang="en-US" sz="2300">
                <a:latin typeface="Arial;Arial"/>
              </a:rPr>
              <a:t>These games contain patterns that must be understood, memorized, and applied repeatedly</a:t>
            </a:r>
            <a:r>
              <a:rPr lang="en-US" altLang="en-US" sz="2400">
                <a:latin typeface="Arial;Arial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en-US" sz="2800">
                <a:latin typeface="Arial;Arial"/>
              </a:rPr>
              <a:t>There are hundreds of these patterns</a:t>
            </a:r>
            <a:endParaRPr lang="en-US" altLang="en-US" sz="2800">
              <a:solidFill>
                <a:srgbClr val="000000"/>
              </a:solidFill>
              <a:latin typeface="Arial;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Flyweight </a:t>
            </a:r>
          </a:p>
        </p:txBody>
      </p:sp>
      <p:pic>
        <p:nvPicPr>
          <p:cNvPr id="32771" name="Picture 4" descr="pateximg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8700" y="2133600"/>
            <a:ext cx="7277100" cy="3116263"/>
          </a:xfrm>
          <a:noFill/>
        </p:spPr>
      </p:pic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81000" y="5622925"/>
            <a:ext cx="8258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Use sharing to support large numbers of fine-grained objects efficiently.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Flyweight </a:t>
            </a:r>
          </a:p>
        </p:txBody>
      </p:sp>
      <p:sp>
        <p:nvSpPr>
          <p:cNvPr id="33795" name="Text Box 6"/>
          <p:cNvSpPr txBox="1">
            <a:spLocks noChangeArrowheads="1"/>
          </p:cNvSpPr>
          <p:nvPr/>
        </p:nvSpPr>
        <p:spPr bwMode="auto">
          <a:xfrm>
            <a:off x="381000" y="5622925"/>
            <a:ext cx="8258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Use sharing to support large numbers of fine-grained objects efficiently.</a:t>
            </a:r>
            <a:r>
              <a:rPr lang="en-US" altLang="en-US"/>
              <a:t> </a:t>
            </a:r>
          </a:p>
        </p:txBody>
      </p:sp>
      <p:pic>
        <p:nvPicPr>
          <p:cNvPr id="33796" name="Picture 2" descr="http://www.dofactory.com/Patterns/Diagrams/flyweigh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70025"/>
            <a:ext cx="662940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533400" y="6107113"/>
            <a:ext cx="6705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hlinkClick r:id="rId4"/>
              </a:rPr>
              <a:t>http://www.dofactory.com/Patterns/PatternFlyweight.aspx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Proxy </a:t>
            </a:r>
          </a:p>
        </p:txBody>
      </p:sp>
      <p:pic>
        <p:nvPicPr>
          <p:cNvPr id="34819" name="Picture 5" descr="pateximg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632700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304800" y="5726113"/>
            <a:ext cx="871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Provide a surrogate or placeholder for another object to control access to it.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Proxy </a:t>
            </a:r>
          </a:p>
        </p:txBody>
      </p:sp>
      <p:sp>
        <p:nvSpPr>
          <p:cNvPr id="35843" name="Text Box 6"/>
          <p:cNvSpPr txBox="1">
            <a:spLocks noChangeArrowheads="1"/>
          </p:cNvSpPr>
          <p:nvPr/>
        </p:nvSpPr>
        <p:spPr bwMode="auto">
          <a:xfrm>
            <a:off x="304800" y="5726113"/>
            <a:ext cx="871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Provide a surrogate or placeholder for another object to control access to it. </a:t>
            </a:r>
          </a:p>
        </p:txBody>
      </p:sp>
      <p:pic>
        <p:nvPicPr>
          <p:cNvPr id="35844" name="Picture 2" descr="http://www.dofactory.com/Patterns/Diagrams/prox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64293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295400" y="6288088"/>
            <a:ext cx="609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hlinkClick r:id="rId4"/>
              </a:rPr>
              <a:t>http://www.dofactory.com/Patterns/PatternProxy.aspx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4600" smtClean="0">
                <a:latin typeface="Times New Roman" panose="02020603050405020304" pitchFamily="18" charset="0"/>
              </a:rPr>
              <a:t>Behavioral Patterns</a:t>
            </a:r>
            <a:endParaRPr lang="en-US" altLang="en-US" b="1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4625"/>
            <a:ext cx="8763000" cy="4575175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Chain of Responsibility</a:t>
            </a:r>
          </a:p>
          <a:p>
            <a:pPr lvl="1" eaLnBrk="1" hangingPunct="1"/>
            <a:r>
              <a:rPr lang="en-US" altLang="en-US" sz="2400" smtClean="0"/>
              <a:t>Request delegated to the responsible service provider</a:t>
            </a:r>
          </a:p>
          <a:p>
            <a:pPr eaLnBrk="1" hangingPunct="1"/>
            <a:r>
              <a:rPr lang="en-US" altLang="en-US" sz="2600" smtClean="0"/>
              <a:t>Command</a:t>
            </a:r>
          </a:p>
          <a:p>
            <a:pPr lvl="1" eaLnBrk="1" hangingPunct="1"/>
            <a:r>
              <a:rPr lang="en-US" altLang="en-US" sz="2400" smtClean="0"/>
              <a:t>Request as first-class object</a:t>
            </a:r>
          </a:p>
          <a:p>
            <a:pPr eaLnBrk="1" hangingPunct="1"/>
            <a:r>
              <a:rPr lang="en-US" altLang="en-US" sz="2600" smtClean="0"/>
              <a:t>Interpreter</a:t>
            </a:r>
            <a:endParaRPr lang="en-US" altLang="en-US" sz="2600" b="1" smtClean="0"/>
          </a:p>
          <a:p>
            <a:pPr lvl="1" eaLnBrk="1" hangingPunct="1"/>
            <a:r>
              <a:rPr lang="en-US" altLang="en-US" sz="2400" smtClean="0"/>
              <a:t>Language interpreter for a small grammar</a:t>
            </a:r>
          </a:p>
          <a:p>
            <a:pPr eaLnBrk="1" hangingPunct="1"/>
            <a:r>
              <a:rPr lang="en-US" altLang="en-US" sz="2600" smtClean="0"/>
              <a:t>Iterator</a:t>
            </a:r>
          </a:p>
          <a:p>
            <a:pPr lvl="1" eaLnBrk="1" hangingPunct="1"/>
            <a:r>
              <a:rPr lang="en-US" altLang="en-US" sz="2400" smtClean="0"/>
              <a:t>Aggregate elements are accessed sequentially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4600" smtClean="0">
                <a:latin typeface="Times New Roman" panose="02020603050405020304" pitchFamily="18" charset="0"/>
              </a:rPr>
              <a:t>Behavioral Patterns (cont’d)</a:t>
            </a:r>
            <a:endParaRPr lang="en-US" altLang="en-US" b="1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4625"/>
            <a:ext cx="9067800" cy="4575175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Mediator</a:t>
            </a:r>
            <a:endParaRPr lang="en-US" altLang="en-US" sz="2600" b="1" smtClean="0"/>
          </a:p>
          <a:p>
            <a:pPr lvl="1" eaLnBrk="1" hangingPunct="1"/>
            <a:r>
              <a:rPr lang="en-US" altLang="en-US" sz="2400" smtClean="0"/>
              <a:t>Mediator coordinates interactions between its associates</a:t>
            </a:r>
          </a:p>
          <a:p>
            <a:pPr eaLnBrk="1" hangingPunct="1"/>
            <a:r>
              <a:rPr lang="en-US" altLang="en-US" sz="2600" smtClean="0"/>
              <a:t>Memento</a:t>
            </a:r>
          </a:p>
          <a:p>
            <a:pPr lvl="1" eaLnBrk="1" hangingPunct="1"/>
            <a:r>
              <a:rPr lang="en-US" altLang="en-US" sz="2400" smtClean="0"/>
              <a:t>Snapshot captures and restores object states privately</a:t>
            </a:r>
          </a:p>
          <a:p>
            <a:pPr eaLnBrk="1" hangingPunct="1"/>
            <a:r>
              <a:rPr lang="en-US" altLang="en-US" sz="2600" smtClean="0"/>
              <a:t>Observer</a:t>
            </a:r>
          </a:p>
          <a:p>
            <a:pPr lvl="1" eaLnBrk="1" hangingPunct="1"/>
            <a:r>
              <a:rPr lang="en-US" altLang="en-US" sz="2400" smtClean="0"/>
              <a:t>Dependents update automatically when a subject changes</a:t>
            </a:r>
          </a:p>
          <a:p>
            <a:pPr eaLnBrk="1" hangingPunct="1"/>
            <a:r>
              <a:rPr lang="en-US" altLang="en-US" sz="2600" smtClean="0"/>
              <a:t>State</a:t>
            </a:r>
          </a:p>
          <a:p>
            <a:pPr lvl="1" eaLnBrk="1" hangingPunct="1"/>
            <a:r>
              <a:rPr lang="en-US" altLang="en-US" sz="2400" smtClean="0"/>
              <a:t>Object whose behavior depends on its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4600" smtClean="0">
                <a:latin typeface="Times New Roman" panose="02020603050405020304" pitchFamily="18" charset="0"/>
              </a:rPr>
              <a:t>Behavioral Patterns (cont’d)</a:t>
            </a:r>
            <a:endParaRPr lang="en-US" altLang="en-US" b="1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4625"/>
            <a:ext cx="8763000" cy="4575175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Strategy </a:t>
            </a:r>
          </a:p>
          <a:p>
            <a:pPr lvl="1" eaLnBrk="1" hangingPunct="1"/>
            <a:r>
              <a:rPr lang="en-US" altLang="en-US" sz="2400" smtClean="0"/>
              <a:t>Abstraction for selecting one of many algorithms</a:t>
            </a:r>
          </a:p>
          <a:p>
            <a:pPr eaLnBrk="1" hangingPunct="1"/>
            <a:r>
              <a:rPr lang="en-US" altLang="en-US" sz="2600" smtClean="0"/>
              <a:t>Template Method </a:t>
            </a:r>
          </a:p>
          <a:p>
            <a:pPr lvl="1" eaLnBrk="1" hangingPunct="1"/>
            <a:r>
              <a:rPr lang="en-US" altLang="en-US" sz="2400" smtClean="0"/>
              <a:t>Algorithm with some steps supplied by a derived class</a:t>
            </a:r>
          </a:p>
          <a:p>
            <a:pPr eaLnBrk="1" hangingPunct="1"/>
            <a:r>
              <a:rPr lang="en-US" altLang="en-US" sz="2600" smtClean="0"/>
              <a:t>Visitor </a:t>
            </a:r>
          </a:p>
          <a:p>
            <a:pPr lvl="1" eaLnBrk="1" hangingPunct="1"/>
            <a:r>
              <a:rPr lang="en-US" altLang="en-US" sz="2400" smtClean="0"/>
              <a:t>Operations applied to elements of an heterogeneous object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Chain of Responsibility </a:t>
            </a:r>
          </a:p>
        </p:txBody>
      </p:sp>
      <p:pic>
        <p:nvPicPr>
          <p:cNvPr id="39939" name="Picture 5" descr="pateximg1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524000"/>
            <a:ext cx="5713413" cy="4170363"/>
          </a:xfrm>
          <a:noFill/>
        </p:spPr>
      </p:pic>
      <p:sp>
        <p:nvSpPr>
          <p:cNvPr id="39940" name="Text Box 8"/>
          <p:cNvSpPr txBox="1">
            <a:spLocks noChangeArrowheads="1"/>
          </p:cNvSpPr>
          <p:nvPr/>
        </p:nvSpPr>
        <p:spPr bwMode="auto">
          <a:xfrm>
            <a:off x="304800" y="5715000"/>
            <a:ext cx="866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Avoid coupling the sender of a request to its receiver by giving more than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one object a chance to handle the request. Chain the receiving objects and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pass the request along the chain until an object handles it. </a:t>
            </a:r>
          </a:p>
        </p:txBody>
      </p:sp>
      <p:sp>
        <p:nvSpPr>
          <p:cNvPr id="39941" name="Text Box 23"/>
          <p:cNvSpPr txBox="1">
            <a:spLocks noChangeArrowheads="1"/>
          </p:cNvSpPr>
          <p:nvPr/>
        </p:nvSpPr>
        <p:spPr bwMode="auto">
          <a:xfrm>
            <a:off x="746125" y="5675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Chain of Responsibility </a:t>
            </a:r>
          </a:p>
        </p:txBody>
      </p:sp>
      <p:sp>
        <p:nvSpPr>
          <p:cNvPr id="40963" name="Text Box 8"/>
          <p:cNvSpPr txBox="1">
            <a:spLocks noChangeArrowheads="1"/>
          </p:cNvSpPr>
          <p:nvPr/>
        </p:nvSpPr>
        <p:spPr bwMode="auto">
          <a:xfrm>
            <a:off x="304800" y="4953000"/>
            <a:ext cx="866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Avoid coupling the sender of a request to its receiver by giving more than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one object a chance to handle the request. Chain the receiving objects and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pass the request along the chain until an object handles it. </a:t>
            </a:r>
          </a:p>
        </p:txBody>
      </p:sp>
      <p:sp>
        <p:nvSpPr>
          <p:cNvPr id="40964" name="Text Box 23"/>
          <p:cNvSpPr txBox="1">
            <a:spLocks noChangeArrowheads="1"/>
          </p:cNvSpPr>
          <p:nvPr/>
        </p:nvSpPr>
        <p:spPr bwMode="auto">
          <a:xfrm>
            <a:off x="746125" y="5675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40965" name="Picture 2" descr="http://www.dofactory.com/Patterns/Diagrams/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752600"/>
            <a:ext cx="8123237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1066800" y="6211888"/>
            <a:ext cx="6172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hlinkClick r:id="rId4"/>
              </a:rPr>
              <a:t>http://www.dofactory.com/Patterns/PatternChain.aspx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Command </a:t>
            </a:r>
            <a:br>
              <a:rPr lang="en-US" altLang="en-US" sz="3400" smtClean="0"/>
            </a:br>
            <a:endParaRPr lang="en-US" altLang="en-US" sz="340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029200"/>
            <a:ext cx="8229600" cy="1101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Encapsulate a request as an object, thereby letting you parameterize clients with different requests, queue or log requests, and support undoable operations.</a:t>
            </a:r>
          </a:p>
        </p:txBody>
      </p:sp>
      <p:pic>
        <p:nvPicPr>
          <p:cNvPr id="41988" name="Picture 5" descr="pateximg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715250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Becoming a Software Design Master</a:t>
            </a:r>
            <a:endParaRPr lang="en-US" altLang="en-US" b="1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763000" cy="4575175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First learn the rules</a:t>
            </a:r>
            <a:endParaRPr lang="en-US" altLang="en-US" sz="2600" b="1" smtClean="0"/>
          </a:p>
          <a:p>
            <a:pPr lvl="1" eaLnBrk="1" hangingPunct="1"/>
            <a:r>
              <a:rPr lang="en-US" altLang="en-US" sz="2300" smtClean="0">
                <a:latin typeface="Arial;Arial"/>
              </a:rPr>
              <a:t>the algorithms, data structures and languages of software</a:t>
            </a:r>
          </a:p>
          <a:p>
            <a:pPr eaLnBrk="1" hangingPunct="1"/>
            <a:r>
              <a:rPr lang="en-US" altLang="en-US" sz="2600" smtClean="0"/>
              <a:t>Then learn the principles</a:t>
            </a:r>
            <a:r>
              <a:rPr lang="en-US" altLang="en-US" sz="2400" b="1" smtClean="0"/>
              <a:t> </a:t>
            </a:r>
          </a:p>
          <a:p>
            <a:pPr lvl="1" eaLnBrk="1" hangingPunct="1"/>
            <a:r>
              <a:rPr lang="en-US" altLang="en-US" sz="2300" smtClean="0">
                <a:latin typeface="Arial;Arial"/>
              </a:rPr>
              <a:t>structured programming, modular programming, object oriented programming, generic programming,</a:t>
            </a:r>
          </a:p>
          <a:p>
            <a:pPr eaLnBrk="1" hangingPunct="1"/>
            <a:r>
              <a:rPr lang="en-US" altLang="en-US" sz="2600" smtClean="0">
                <a:latin typeface="Arial;Arial"/>
              </a:rPr>
              <a:t>However, to truly master software design, one must study the designs of other masters</a:t>
            </a:r>
          </a:p>
          <a:p>
            <a:pPr lvl="1" eaLnBrk="1" hangingPunct="1"/>
            <a:r>
              <a:rPr lang="en-US" altLang="en-US" sz="2300" smtClean="0">
                <a:latin typeface="Arial;Arial"/>
              </a:rPr>
              <a:t>These designs contain must be understood, memorized, and applied repeatedly</a:t>
            </a:r>
          </a:p>
          <a:p>
            <a:pPr eaLnBrk="1" hangingPunct="1"/>
            <a:r>
              <a:rPr lang="en-US" altLang="en-US" sz="2600" smtClean="0">
                <a:latin typeface="Arial;Arial"/>
              </a:rPr>
              <a:t>There are hundreds of these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Command </a:t>
            </a:r>
            <a:br>
              <a:rPr lang="en-US" altLang="en-US" sz="3400" smtClean="0"/>
            </a:br>
            <a:endParaRPr lang="en-US" altLang="en-US" sz="340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0"/>
            <a:ext cx="8229600" cy="1101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Encapsulate a request as an object, thereby letting you parameterize clients with different requests, queue or log requests, and support undoable operations.</a:t>
            </a:r>
          </a:p>
        </p:txBody>
      </p:sp>
      <p:pic>
        <p:nvPicPr>
          <p:cNvPr id="43012" name="Picture 2" descr="http://www.dofactory.com/Patterns/Diagrams/comman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33400"/>
            <a:ext cx="60642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990600" y="5943600"/>
            <a:ext cx="6400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hlinkClick r:id="rId4"/>
              </a:rPr>
              <a:t>http://www.dofactory.com/Patterns/PatternCommand.aspx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Interpreter </a:t>
            </a:r>
          </a:p>
        </p:txBody>
      </p:sp>
      <p:pic>
        <p:nvPicPr>
          <p:cNvPr id="44035" name="Picture 5" descr="pateximg1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914400"/>
            <a:ext cx="6435725" cy="4991100"/>
          </a:xfrm>
          <a:noFill/>
        </p:spPr>
      </p:pic>
      <p:sp>
        <p:nvSpPr>
          <p:cNvPr id="44036" name="Text Box 8"/>
          <p:cNvSpPr txBox="1">
            <a:spLocks noChangeArrowheads="1"/>
          </p:cNvSpPr>
          <p:nvPr/>
        </p:nvSpPr>
        <p:spPr bwMode="auto">
          <a:xfrm>
            <a:off x="457200" y="34290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4037" name="Text Box 9"/>
          <p:cNvSpPr txBox="1">
            <a:spLocks noChangeArrowheads="1"/>
          </p:cNvSpPr>
          <p:nvPr/>
        </p:nvSpPr>
        <p:spPr bwMode="auto">
          <a:xfrm>
            <a:off x="212725" y="5791200"/>
            <a:ext cx="79676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Given a language, define a representation for its grammar along with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an interpreter that uses the representation to interpret sentences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in the language.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Interpreter </a:t>
            </a:r>
          </a:p>
        </p:txBody>
      </p:sp>
      <p:sp>
        <p:nvSpPr>
          <p:cNvPr id="45059" name="Text Box 8"/>
          <p:cNvSpPr txBox="1">
            <a:spLocks noChangeArrowheads="1"/>
          </p:cNvSpPr>
          <p:nvPr/>
        </p:nvSpPr>
        <p:spPr bwMode="auto">
          <a:xfrm>
            <a:off x="457200" y="34290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60" name="Text Box 9"/>
          <p:cNvSpPr txBox="1">
            <a:spLocks noChangeArrowheads="1"/>
          </p:cNvSpPr>
          <p:nvPr/>
        </p:nvSpPr>
        <p:spPr bwMode="auto">
          <a:xfrm>
            <a:off x="338138" y="5334000"/>
            <a:ext cx="7967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Given a language, define a representation for its grammar along with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an interpreter that uses the representation to interpret sentences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in the language. </a:t>
            </a:r>
          </a:p>
        </p:txBody>
      </p:sp>
      <p:pic>
        <p:nvPicPr>
          <p:cNvPr id="45061" name="Picture 2" descr="http://www.dofactory.com/Patterns/Diagrams/interpret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66294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1295400" y="6335713"/>
            <a:ext cx="7239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hlinkClick r:id="rId4"/>
              </a:rPr>
              <a:t>http://www.dofactory.com/Patterns/PatternInterpreter.aspx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Iterator </a:t>
            </a:r>
          </a:p>
        </p:txBody>
      </p:sp>
      <p:pic>
        <p:nvPicPr>
          <p:cNvPr id="46083" name="Picture 5" descr="pateximg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285038" cy="440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609600" y="5842000"/>
            <a:ext cx="7107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Provide a way to access the elements of an aggregate object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sequentially without exposing its underlying representation.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Iterator </a:t>
            </a:r>
          </a:p>
        </p:txBody>
      </p:sp>
      <p:sp>
        <p:nvSpPr>
          <p:cNvPr id="47107" name="Text Box 6"/>
          <p:cNvSpPr txBox="1">
            <a:spLocks noChangeArrowheads="1"/>
          </p:cNvSpPr>
          <p:nvPr/>
        </p:nvSpPr>
        <p:spPr bwMode="auto">
          <a:xfrm>
            <a:off x="762000" y="5334000"/>
            <a:ext cx="7107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Provide a way to access the elements of an aggregate object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sequentially without exposing its underlying representation. </a:t>
            </a:r>
          </a:p>
        </p:txBody>
      </p:sp>
      <p:pic>
        <p:nvPicPr>
          <p:cNvPr id="47108" name="Picture 2" descr="http://www.dofactory.com/Patterns/Diagrams/itera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85800"/>
            <a:ext cx="5943600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676400" y="6172200"/>
            <a:ext cx="6019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hlinkClick r:id="rId4"/>
              </a:rPr>
              <a:t>http://www.dofactory.com/Patterns/PatternIterator.aspx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Mediator </a:t>
            </a:r>
          </a:p>
        </p:txBody>
      </p:sp>
      <p:pic>
        <p:nvPicPr>
          <p:cNvPr id="48131" name="Picture 5" descr="pateximg1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828800"/>
            <a:ext cx="4725988" cy="2979738"/>
          </a:xfrm>
          <a:noFill/>
        </p:spPr>
      </p:pic>
      <p:sp>
        <p:nvSpPr>
          <p:cNvPr id="48132" name="Text Box 8"/>
          <p:cNvSpPr txBox="1">
            <a:spLocks noChangeArrowheads="1"/>
          </p:cNvSpPr>
          <p:nvPr/>
        </p:nvSpPr>
        <p:spPr bwMode="auto">
          <a:xfrm>
            <a:off x="609600" y="5384800"/>
            <a:ext cx="82661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Define an object that encapsulates how a set of objects interact.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Mediator promotes loose coupling by keeping objects from referring to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each other explicitly, and it lets you vary their interaction independently.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Mediator </a:t>
            </a:r>
          </a:p>
        </p:txBody>
      </p:sp>
      <p:sp>
        <p:nvSpPr>
          <p:cNvPr id="49155" name="Text Box 8"/>
          <p:cNvSpPr txBox="1">
            <a:spLocks noChangeArrowheads="1"/>
          </p:cNvSpPr>
          <p:nvPr/>
        </p:nvSpPr>
        <p:spPr bwMode="auto">
          <a:xfrm>
            <a:off x="609600" y="4784725"/>
            <a:ext cx="82661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Define an object that encapsulates how a set of objects interact.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Mediator promotes loose coupling by keeping objects from referring to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each other explicitly, and it lets you vary their interaction independently. </a:t>
            </a:r>
          </a:p>
        </p:txBody>
      </p:sp>
      <p:pic>
        <p:nvPicPr>
          <p:cNvPr id="49156" name="Picture 2" descr="http://www.dofactory.com/Patterns/Diagrams/media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8357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990600" y="6059488"/>
            <a:ext cx="6477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hlinkClick r:id="rId4"/>
              </a:rPr>
              <a:t>http://www.dofactory.com/Patterns/PatternMediator.aspx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Memento </a:t>
            </a:r>
          </a:p>
        </p:txBody>
      </p:sp>
      <p:pic>
        <p:nvPicPr>
          <p:cNvPr id="50179" name="Picture 5" descr="pateximg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499225" cy="361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163513" y="5689600"/>
            <a:ext cx="88280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Without violating encapsulation, capture and externalize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an object's internal state so that the object can be returned to this state later.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Memento </a:t>
            </a:r>
          </a:p>
        </p:txBody>
      </p:sp>
      <p:sp>
        <p:nvSpPr>
          <p:cNvPr id="51203" name="Text Box 6"/>
          <p:cNvSpPr txBox="1">
            <a:spLocks noChangeArrowheads="1"/>
          </p:cNvSpPr>
          <p:nvPr/>
        </p:nvSpPr>
        <p:spPr bwMode="auto">
          <a:xfrm>
            <a:off x="163513" y="5029200"/>
            <a:ext cx="88280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Without violating encapsulation, capture and externalize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an object's internal state so that the object can be returned to this state later. </a:t>
            </a:r>
          </a:p>
        </p:txBody>
      </p:sp>
      <p:pic>
        <p:nvPicPr>
          <p:cNvPr id="51204" name="Picture 2" descr="http://www.dofactory.com/Patterns/Diagrams/mement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501063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219200" y="5954713"/>
            <a:ext cx="6400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hlinkClick r:id="rId4"/>
              </a:rPr>
              <a:t>http://www.dofactory.com/Patterns/PatternMemento.aspx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Observer </a:t>
            </a:r>
          </a:p>
        </p:txBody>
      </p:sp>
      <p:pic>
        <p:nvPicPr>
          <p:cNvPr id="52227" name="Picture 5" descr="pateximg1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371600"/>
            <a:ext cx="4287838" cy="3944938"/>
          </a:xfrm>
          <a:noFill/>
        </p:spPr>
      </p:pic>
      <p:sp>
        <p:nvSpPr>
          <p:cNvPr id="52228" name="Text Box 8"/>
          <p:cNvSpPr txBox="1">
            <a:spLocks noChangeArrowheads="1"/>
          </p:cNvSpPr>
          <p:nvPr/>
        </p:nvSpPr>
        <p:spPr bwMode="auto">
          <a:xfrm>
            <a:off x="439738" y="5486400"/>
            <a:ext cx="75612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Define a one-to-many dependency between objects so that when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one object changes state, all its dependents are notified and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updated automatically.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4600" smtClean="0">
                <a:latin typeface="Times New Roman" panose="02020603050405020304" pitchFamily="18" charset="0"/>
              </a:rPr>
              <a:t>Design Patterns</a:t>
            </a:r>
            <a:endParaRPr lang="en-US" altLang="en-US" b="1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915400" cy="4575175"/>
          </a:xfrm>
        </p:spPr>
        <p:txBody>
          <a:bodyPr/>
          <a:lstStyle/>
          <a:p>
            <a:pPr eaLnBrk="1" hangingPunct="1"/>
            <a:r>
              <a:rPr lang="en-US" altLang="en-US" sz="2600" smtClean="0">
                <a:latin typeface="Arial;Arial"/>
              </a:rPr>
              <a:t>Design patterns represent solutions to problems that arise when developing software within a particular context</a:t>
            </a:r>
          </a:p>
          <a:p>
            <a:pPr lvl="1" eaLnBrk="1" hangingPunct="1"/>
            <a:r>
              <a:rPr lang="en-US" altLang="en-US" sz="2300" smtClean="0">
                <a:latin typeface="Arial;Arial"/>
              </a:rPr>
              <a:t>I.e., “Patterns == problem/ solution pairs in a context”</a:t>
            </a:r>
          </a:p>
          <a:p>
            <a:pPr eaLnBrk="1" hangingPunct="1"/>
            <a:r>
              <a:rPr lang="en-US" altLang="en-US" sz="2600" smtClean="0">
                <a:latin typeface="Arial;Arial"/>
              </a:rPr>
              <a:t>Patterns capture the static and dynamic structure and collaboration among key participants in software designs</a:t>
            </a:r>
          </a:p>
          <a:p>
            <a:pPr lvl="1" eaLnBrk="1" hangingPunct="1"/>
            <a:r>
              <a:rPr lang="en-US" altLang="en-US" sz="2300" smtClean="0">
                <a:latin typeface="Arial;Arial"/>
              </a:rPr>
              <a:t>They are particularly useful for articulating how and why to resolve non-functional requirements</a:t>
            </a:r>
          </a:p>
          <a:p>
            <a:pPr eaLnBrk="1" hangingPunct="1"/>
            <a:r>
              <a:rPr lang="en-US" altLang="en-US" sz="2600" smtClean="0">
                <a:latin typeface="Arial;Arial"/>
              </a:rPr>
              <a:t>Patterns facilitate reuse of successful software architectures and designs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Observer </a:t>
            </a:r>
          </a:p>
        </p:txBody>
      </p:sp>
      <p:sp>
        <p:nvSpPr>
          <p:cNvPr id="53251" name="Text Box 8"/>
          <p:cNvSpPr txBox="1">
            <a:spLocks noChangeArrowheads="1"/>
          </p:cNvSpPr>
          <p:nvPr/>
        </p:nvSpPr>
        <p:spPr bwMode="auto">
          <a:xfrm>
            <a:off x="439738" y="5181600"/>
            <a:ext cx="83994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Define a one-to-many dependency between objects so that when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one object changes state, all its dependents are notified and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updated automatically. </a:t>
            </a:r>
          </a:p>
        </p:txBody>
      </p:sp>
      <p:pic>
        <p:nvPicPr>
          <p:cNvPr id="53252" name="Picture 2" descr="http://www.dofactory.com/Patterns/Diagrams/observ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4800"/>
            <a:ext cx="6400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1676400" y="6211888"/>
            <a:ext cx="5943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hlinkClick r:id="rId4"/>
              </a:rPr>
              <a:t>http://www.dofactory.com/Patterns/PatternObserver.aspx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State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54276" name="Picture 5" descr="pateximg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145463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685800" y="6019800"/>
            <a:ext cx="7800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Allow an object to alter its behavior when its internal state changes.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The object will appear to change its class.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State </a:t>
            </a:r>
          </a:p>
        </p:txBody>
      </p:sp>
      <p:sp>
        <p:nvSpPr>
          <p:cNvPr id="55299" name="Text Box 6"/>
          <p:cNvSpPr txBox="1">
            <a:spLocks noChangeArrowheads="1"/>
          </p:cNvSpPr>
          <p:nvPr/>
        </p:nvSpPr>
        <p:spPr bwMode="auto">
          <a:xfrm>
            <a:off x="838200" y="5029200"/>
            <a:ext cx="7800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Allow an object to alter its behavior when its internal state changes.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The object will appear to change its class. </a:t>
            </a:r>
          </a:p>
        </p:txBody>
      </p:sp>
      <p:pic>
        <p:nvPicPr>
          <p:cNvPr id="55300" name="Picture 2" descr="http://www.dofactory.com/Patterns/Diagrams/stat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932613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1524000" y="6211888"/>
            <a:ext cx="6172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hlinkClick r:id="rId4"/>
              </a:rPr>
              <a:t>http://www.dofactory.com/Patterns/PatternState.aspx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Strategy </a:t>
            </a:r>
          </a:p>
        </p:txBody>
      </p:sp>
      <p:pic>
        <p:nvPicPr>
          <p:cNvPr id="56323" name="Picture 5" descr="pateximg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866188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Text Box 6"/>
          <p:cNvSpPr txBox="1">
            <a:spLocks noChangeArrowheads="1"/>
          </p:cNvSpPr>
          <p:nvPr/>
        </p:nvSpPr>
        <p:spPr bwMode="auto">
          <a:xfrm>
            <a:off x="654050" y="5689600"/>
            <a:ext cx="79676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Define a family of algorithms, encapsulate each one, and make them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interchangeable. Strategy lets the algorithm vary independently from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the clients that use it.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Strategy </a:t>
            </a:r>
          </a:p>
        </p:txBody>
      </p:sp>
      <p:sp>
        <p:nvSpPr>
          <p:cNvPr id="57347" name="Text Box 6"/>
          <p:cNvSpPr txBox="1">
            <a:spLocks noChangeArrowheads="1"/>
          </p:cNvSpPr>
          <p:nvPr/>
        </p:nvSpPr>
        <p:spPr bwMode="auto">
          <a:xfrm>
            <a:off x="685800" y="4876800"/>
            <a:ext cx="79676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Define a family of algorithms, encapsulate each one, and make them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interchangeable. Strategy lets the algorithm vary independently from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the clients that use it. </a:t>
            </a:r>
          </a:p>
        </p:txBody>
      </p:sp>
      <p:pic>
        <p:nvPicPr>
          <p:cNvPr id="57348" name="Picture 2" descr="http://www.dofactory.com/Patterns/Diagrams/strateg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80200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371600" y="6248400"/>
            <a:ext cx="6553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hlinkClick r:id="rId4"/>
              </a:rPr>
              <a:t>http://www.dofactory.com/Patterns/PatternStrategy.aspx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Template Method </a:t>
            </a:r>
          </a:p>
        </p:txBody>
      </p:sp>
      <p:pic>
        <p:nvPicPr>
          <p:cNvPr id="58371" name="Picture 5" descr="pateximg2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676400"/>
            <a:ext cx="5429250" cy="3400425"/>
          </a:xfrm>
          <a:noFill/>
        </p:spPr>
      </p:pic>
      <p:sp>
        <p:nvSpPr>
          <p:cNvPr id="58372" name="Text Box 9"/>
          <p:cNvSpPr txBox="1">
            <a:spLocks noChangeArrowheads="1"/>
          </p:cNvSpPr>
          <p:nvPr/>
        </p:nvSpPr>
        <p:spPr bwMode="auto">
          <a:xfrm>
            <a:off x="228600" y="5535613"/>
            <a:ext cx="88582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Define the skeleton of an algorithm in an operation, deferring some steps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to client subclasses. Template Method lets subclasses redefine certain steps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of an algorithm without changing the algorithm's structure.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Template Method </a:t>
            </a:r>
          </a:p>
        </p:txBody>
      </p:sp>
      <p:sp>
        <p:nvSpPr>
          <p:cNvPr id="59395" name="Text Box 9"/>
          <p:cNvSpPr txBox="1">
            <a:spLocks noChangeArrowheads="1"/>
          </p:cNvSpPr>
          <p:nvPr/>
        </p:nvSpPr>
        <p:spPr bwMode="auto">
          <a:xfrm>
            <a:off x="228600" y="5257800"/>
            <a:ext cx="88582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Define the skeleton of an algorithm in an operation, deferring some steps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to client subclasses. Template Method lets subclasses redefine certain steps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of an algorithm without changing the algorithm's structure. </a:t>
            </a:r>
          </a:p>
        </p:txBody>
      </p:sp>
      <p:pic>
        <p:nvPicPr>
          <p:cNvPr id="59396" name="Picture 2" descr="http://www.dofactory.com/Patterns/Diagrams/templat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081713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1524000" y="6324600"/>
            <a:ext cx="6553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hlinkClick r:id="rId4"/>
              </a:rPr>
              <a:t>http://www.dofactory.com/Patterns/PatternTemplate.aspx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Visitor </a:t>
            </a:r>
          </a:p>
        </p:txBody>
      </p:sp>
      <p:pic>
        <p:nvPicPr>
          <p:cNvPr id="60419" name="Picture 5" descr="pateximg2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219200"/>
            <a:ext cx="6691313" cy="4014788"/>
          </a:xfrm>
          <a:noFill/>
        </p:spPr>
      </p:pic>
      <p:sp>
        <p:nvSpPr>
          <p:cNvPr id="60420" name="Text Box 8"/>
          <p:cNvSpPr txBox="1">
            <a:spLocks noChangeArrowheads="1"/>
          </p:cNvSpPr>
          <p:nvPr/>
        </p:nvSpPr>
        <p:spPr bwMode="auto">
          <a:xfrm>
            <a:off x="76200" y="5486400"/>
            <a:ext cx="91471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Represent an operation to be performed on the elements of an object structure.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Visitor lets you define a new operation without changing the classes of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the elements on which it operates.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Visitor </a:t>
            </a:r>
          </a:p>
        </p:txBody>
      </p:sp>
      <p:pic>
        <p:nvPicPr>
          <p:cNvPr id="61443" name="Picture 2" descr="http://www.dofactory.com/Patterns/Diagrams/visi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0"/>
            <a:ext cx="49530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Text Box 8"/>
          <p:cNvSpPr txBox="1">
            <a:spLocks noChangeArrowheads="1"/>
          </p:cNvSpPr>
          <p:nvPr/>
        </p:nvSpPr>
        <p:spPr bwMode="auto">
          <a:xfrm>
            <a:off x="76200" y="5486400"/>
            <a:ext cx="91471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Represent an operation to be performed on the elements of an object structure.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Visitor lets you define a new operation without changing the classes of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the elements on which it operates.</a:t>
            </a:r>
            <a:r>
              <a:rPr lang="en-US" altLang="en-US"/>
              <a:t> </a:t>
            </a:r>
          </a:p>
        </p:txBody>
      </p:sp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914400" y="6400800"/>
            <a:ext cx="609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hlinkClick r:id="rId4"/>
              </a:rPr>
              <a:t>http://www.dofactory.com/Patterns/PatternVisitor.aspx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4600" smtClean="0">
                <a:latin typeface="Times New Roman" panose="02020603050405020304" pitchFamily="18" charset="0"/>
              </a:rPr>
              <a:t>When to Use Patterns</a:t>
            </a:r>
            <a:endParaRPr lang="en-US" altLang="en-US" b="1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763000" cy="4575175"/>
          </a:xfrm>
        </p:spPr>
        <p:txBody>
          <a:bodyPr/>
          <a:lstStyle/>
          <a:p>
            <a:pPr eaLnBrk="1" hangingPunct="1"/>
            <a:r>
              <a:rPr lang="en-US" altLang="en-US" sz="2700" smtClean="0"/>
              <a:t>Solutions to problems that recur with variations</a:t>
            </a:r>
            <a:endParaRPr lang="en-US" altLang="en-US" sz="2800" smtClean="0"/>
          </a:p>
          <a:p>
            <a:pPr lvl="1" eaLnBrk="1" hangingPunct="1"/>
            <a:r>
              <a:rPr lang="en-US" altLang="en-US" sz="2300" smtClean="0"/>
              <a:t>No need for reuse if the problem only arises in one context</a:t>
            </a:r>
          </a:p>
          <a:p>
            <a:pPr eaLnBrk="1" hangingPunct="1"/>
            <a:r>
              <a:rPr lang="en-US" altLang="en-US" sz="2700" smtClean="0"/>
              <a:t>Solutions that require several steps</a:t>
            </a:r>
            <a:endParaRPr lang="en-US" altLang="en-US" sz="2800" smtClean="0"/>
          </a:p>
          <a:p>
            <a:pPr lvl="1" eaLnBrk="1" hangingPunct="1"/>
            <a:r>
              <a:rPr lang="en-US" altLang="en-US" sz="2300" smtClean="0"/>
              <a:t>Not all problems need all steps </a:t>
            </a:r>
          </a:p>
          <a:p>
            <a:pPr lvl="1" eaLnBrk="1" hangingPunct="1"/>
            <a:r>
              <a:rPr lang="en-US" altLang="en-US" sz="2300" smtClean="0"/>
              <a:t>Patterns can be overkill if solution is simple linear set of instructions</a:t>
            </a:r>
          </a:p>
          <a:p>
            <a:pPr eaLnBrk="1" hangingPunct="1"/>
            <a:r>
              <a:rPr lang="en-US" altLang="en-US" sz="2700" smtClean="0"/>
              <a:t>Solutions where the solver is more interested in the existence of the solution than its complete derivation</a:t>
            </a:r>
          </a:p>
          <a:p>
            <a:pPr lvl="1" eaLnBrk="1" hangingPunct="1"/>
            <a:r>
              <a:rPr lang="en-US" altLang="en-US" sz="2300" smtClean="0"/>
              <a:t>Patterns leave out too much to be useful to someone who really wants to understand </a:t>
            </a:r>
          </a:p>
          <a:p>
            <a:pPr lvl="1" eaLnBrk="1" hangingPunct="1"/>
            <a:r>
              <a:rPr lang="en-US" altLang="en-US" sz="2300" smtClean="0"/>
              <a:t>They can be a temporary bridge, however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3400" smtClean="0">
                <a:latin typeface="Times New Roman" panose="02020603050405020304" pitchFamily="18" charset="0"/>
              </a:rPr>
              <a:t>Design Pattern Space [Gamma et al.]</a:t>
            </a:r>
            <a:endParaRPr lang="en-US" altLang="en-US" sz="34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4625"/>
            <a:ext cx="8763000" cy="4575175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;Arial"/>
              </a:rPr>
              <a:t>Creational patterns</a:t>
            </a:r>
          </a:p>
          <a:p>
            <a:pPr lvl="1" eaLnBrk="1" hangingPunct="1"/>
            <a:r>
              <a:rPr lang="en-US" altLang="en-US" smtClean="0">
                <a:latin typeface="Arial;Arial"/>
              </a:rPr>
              <a:t>Deal with initializing and configuring classes and objects</a:t>
            </a:r>
          </a:p>
          <a:p>
            <a:pPr eaLnBrk="1" hangingPunct="1"/>
            <a:r>
              <a:rPr lang="en-US" altLang="en-US" smtClean="0"/>
              <a:t>Structural patterns</a:t>
            </a:r>
          </a:p>
          <a:p>
            <a:pPr lvl="1" eaLnBrk="1" hangingPunct="1"/>
            <a:r>
              <a:rPr lang="en-US" altLang="en-US" smtClean="0">
                <a:latin typeface="Arial;Arial"/>
              </a:rPr>
              <a:t>Deal with decoupling interface and implementation of classes and objects</a:t>
            </a:r>
          </a:p>
          <a:p>
            <a:pPr eaLnBrk="1" hangingPunct="1"/>
            <a:r>
              <a:rPr lang="en-US" altLang="en-US" smtClean="0"/>
              <a:t>Behavioral patterns</a:t>
            </a:r>
          </a:p>
          <a:p>
            <a:pPr lvl="1" eaLnBrk="1" hangingPunct="1"/>
            <a:r>
              <a:rPr lang="en-US" altLang="en-US" smtClean="0">
                <a:latin typeface="Arial;Arial"/>
              </a:rPr>
              <a:t>Deal with dynamic interactions among societies of classes and objects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04800" y="6172200"/>
            <a:ext cx="8507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E. Gamma, R. Helm, R. Johnson, J. Vlissides, Design Patterns: Elements of reusable Object-oriented Software, 1994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4600" smtClean="0">
                <a:latin typeface="Times New Roman" panose="02020603050405020304" pitchFamily="18" charset="0"/>
              </a:rPr>
              <a:t>What Makes it a Pattern?</a:t>
            </a:r>
            <a:endParaRPr lang="en-US" altLang="en-US" b="1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763000" cy="4575175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 pattern must:</a:t>
            </a:r>
          </a:p>
          <a:p>
            <a:pPr lvl="1" eaLnBrk="1" hangingPunct="1"/>
            <a:r>
              <a:rPr lang="en-US" altLang="en-US" sz="2300" smtClean="0"/>
              <a:t>Solve a problem (common software </a:t>
            </a:r>
            <a:r>
              <a:rPr lang="en-US" altLang="en-US" sz="2300" i="1" smtClean="0"/>
              <a:t>problems</a:t>
            </a:r>
            <a:r>
              <a:rPr lang="en-US" altLang="en-US" sz="2300" smtClean="0"/>
              <a:t> arising within a certain </a:t>
            </a:r>
            <a:r>
              <a:rPr lang="en-US" altLang="en-US" sz="2300" i="1" smtClean="0"/>
              <a:t>context)</a:t>
            </a:r>
            <a:r>
              <a:rPr lang="en-US" altLang="en-US" sz="2300" smtClean="0"/>
              <a:t>: it must be useful!</a:t>
            </a:r>
          </a:p>
          <a:p>
            <a:pPr lvl="1" eaLnBrk="1" hangingPunct="1"/>
            <a:r>
              <a:rPr lang="en-US" altLang="en-US" sz="2300" smtClean="0"/>
              <a:t>Have a context: it must describe where the solution can be used.</a:t>
            </a:r>
          </a:p>
          <a:p>
            <a:pPr lvl="1" eaLnBrk="1" hangingPunct="1"/>
            <a:r>
              <a:rPr lang="en-US" altLang="en-US" sz="2300" smtClean="0"/>
              <a:t>Recur (capture recurring structures &amp; dynamics among software participants to facilitate reuse of successful designs): it must be relevant in other situations</a:t>
            </a:r>
          </a:p>
          <a:p>
            <a:pPr lvl="1" eaLnBrk="1" hangingPunct="1"/>
            <a:r>
              <a:rPr lang="en-US" altLang="en-US" sz="2300" smtClean="0"/>
              <a:t>Teach (generally codify expert knowledge of design constraints &amp; “best practices”): it must provide sufficient understanding to tailor the solution.</a:t>
            </a:r>
          </a:p>
          <a:p>
            <a:pPr lvl="1" eaLnBrk="1" hangingPunct="1"/>
            <a:r>
              <a:rPr lang="en-US" altLang="en-US" sz="2300" smtClean="0"/>
              <a:t>Have a name: it must be referred to consistently.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4600" smtClean="0">
                <a:latin typeface="Times New Roman" panose="02020603050405020304" pitchFamily="18" charset="0"/>
              </a:rPr>
              <a:t>Benefits of Design Patterns</a:t>
            </a:r>
            <a:endParaRPr lang="en-US" altLang="en-US" b="1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763000" cy="457517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Design patterns enable large-scale reuse of software architectures.</a:t>
            </a:r>
          </a:p>
          <a:p>
            <a:pPr lvl="1" eaLnBrk="1" hangingPunct="1"/>
            <a:r>
              <a:rPr lang="en-US" altLang="en-US" sz="2300" smtClean="0"/>
              <a:t>They also help document systems to enhance understanding.</a:t>
            </a:r>
          </a:p>
          <a:p>
            <a:pPr eaLnBrk="1" hangingPunct="1"/>
            <a:r>
              <a:rPr lang="en-US" altLang="en-US" sz="2400" smtClean="0"/>
              <a:t>Patterns explicitly capture expert knowledge and design tradeoffs, and make this expertise more widely available.</a:t>
            </a:r>
          </a:p>
          <a:p>
            <a:pPr eaLnBrk="1" hangingPunct="1"/>
            <a:r>
              <a:rPr lang="en-US" altLang="en-US" sz="2400" smtClean="0"/>
              <a:t>Patterns help improve developer communication.</a:t>
            </a:r>
          </a:p>
          <a:p>
            <a:pPr lvl="1" eaLnBrk="1" hangingPunct="1"/>
            <a:r>
              <a:rPr lang="en-US" altLang="en-US" sz="2300" smtClean="0"/>
              <a:t>Pattern names form a vocabulary </a:t>
            </a:r>
          </a:p>
          <a:p>
            <a:pPr eaLnBrk="1" hangingPunct="1"/>
            <a:r>
              <a:rPr lang="en-US" altLang="en-US" sz="2400" smtClean="0"/>
              <a:t>Patterns help ease the transition to object-oriented technology </a:t>
            </a:r>
          </a:p>
          <a:p>
            <a:pPr lvl="1" eaLnBrk="1" hangingPunct="1"/>
            <a:r>
              <a:rPr lang="en-US" altLang="en-US" sz="2300" smtClean="0"/>
              <a:t>Help resolve key design forces</a:t>
            </a:r>
          </a:p>
          <a:p>
            <a:pPr eaLnBrk="1" hangingPunct="1"/>
            <a:r>
              <a:rPr lang="en-US" altLang="en-US" sz="2400" i="1" smtClean="0"/>
              <a:t>Flexibility, Extensibility, Dependability, Predictability, Scalability, Efficiency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Drawbacks to Design Patterns</a:t>
            </a:r>
            <a:endParaRPr lang="en-US" altLang="en-US" b="1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4625"/>
            <a:ext cx="8763000" cy="4575175"/>
          </a:xfrm>
        </p:spPr>
        <p:txBody>
          <a:bodyPr/>
          <a:lstStyle/>
          <a:p>
            <a:pPr eaLnBrk="1" hangingPunct="1"/>
            <a:r>
              <a:rPr lang="en-US" altLang="en-US" smtClean="0"/>
              <a:t>Patterns do not lead to direct code reuse.</a:t>
            </a:r>
          </a:p>
          <a:p>
            <a:pPr eaLnBrk="1" hangingPunct="1"/>
            <a:r>
              <a:rPr lang="en-US" altLang="en-US" smtClean="0"/>
              <a:t>Patterns are deceptively simple.</a:t>
            </a:r>
          </a:p>
          <a:p>
            <a:pPr eaLnBrk="1" hangingPunct="1"/>
            <a:r>
              <a:rPr lang="en-US" altLang="en-US" smtClean="0"/>
              <a:t>Teams may suffer from pattern overload.</a:t>
            </a:r>
          </a:p>
          <a:p>
            <a:pPr eaLnBrk="1" hangingPunct="1"/>
            <a:r>
              <a:rPr lang="en-US" altLang="en-US" smtClean="0"/>
              <a:t>Patterns are validated by experience and discussion rather than by automated testing.</a:t>
            </a:r>
          </a:p>
          <a:p>
            <a:pPr eaLnBrk="1" hangingPunct="1"/>
            <a:r>
              <a:rPr lang="en-US" altLang="en-US" smtClean="0"/>
              <a:t>Integrating patterns into a software development process is a human-intensive activity.</a:t>
            </a:r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en-US" sz="4600" smtClean="0">
                <a:latin typeface="Times New Roman" panose="02020603050405020304" pitchFamily="18" charset="0"/>
              </a:rPr>
              <a:t>Suggestions for Using Patterns</a:t>
            </a:r>
            <a:endParaRPr lang="en-US" altLang="en-US" b="1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4625"/>
            <a:ext cx="8763000" cy="4575175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Do not recast everything as a pattern.</a:t>
            </a:r>
          </a:p>
          <a:p>
            <a:pPr lvl="1" eaLnBrk="1" hangingPunct="1"/>
            <a:r>
              <a:rPr lang="en-US" altLang="en-US" smtClean="0"/>
              <a:t>Instead, develop strategic domain patterns and reuse existing tactical patterns.</a:t>
            </a:r>
          </a:p>
          <a:p>
            <a:pPr eaLnBrk="1" hangingPunct="1"/>
            <a:r>
              <a:rPr lang="en-US" altLang="en-US" sz="2800" smtClean="0"/>
              <a:t>Institutionalize rewards for developing patterns.</a:t>
            </a:r>
          </a:p>
          <a:p>
            <a:pPr eaLnBrk="1" hangingPunct="1"/>
            <a:r>
              <a:rPr lang="en-US" altLang="en-US" sz="2800" smtClean="0"/>
              <a:t>Directly involve pattern authors with application developers and domain experts.</a:t>
            </a:r>
          </a:p>
          <a:p>
            <a:pPr eaLnBrk="1" hangingPunct="1"/>
            <a:r>
              <a:rPr lang="en-US" altLang="en-US" sz="2800" smtClean="0"/>
              <a:t>Clearly document when patterns apply and do not apply.</a:t>
            </a:r>
          </a:p>
          <a:p>
            <a:pPr eaLnBrk="1" hangingPunct="1"/>
            <a:r>
              <a:rPr lang="en-US" altLang="en-US" sz="2800" smtClean="0"/>
              <a:t>Manage expectations carefully.</a:t>
            </a:r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References</a:t>
            </a:r>
            <a:endParaRPr lang="en-US" altLang="en-US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US" altLang="ko-KR" sz="1600" smtClean="0">
              <a:ea typeface="굴림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latin typeface="Times New Roman" panose="02020603050405020304" pitchFamily="18" charset="0"/>
                <a:ea typeface="굴림" panose="020B0600000101010101" pitchFamily="34" charset="-127"/>
              </a:rPr>
              <a:t>Ali Arsanjani, Chief Architect, SOA and Web services Center of Excellence, IBM, Toward a Pattern Language for Service-oriented Architecture and Integration, Part 1: Build a Service Eco-system, 13 Jul 2005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anose="02020603050405020304" pitchFamily="18" charset="0"/>
              </a:rPr>
              <a:t>E. Gamma, R. Helm, R. Johnson, J. Vlissides, Design Patterns:   </a:t>
            </a:r>
            <a:r>
              <a:rPr lang="en-US" altLang="en-US" sz="2400" smtClean="0">
                <a:latin typeface="Times New Roman" panose="02020603050405020304" pitchFamily="18" charset="0"/>
                <a:ea typeface="Batang" panose="02030600000101010101" pitchFamily="18" charset="-127"/>
              </a:rPr>
              <a:t>Elements of reusable  </a:t>
            </a:r>
            <a:r>
              <a:rPr lang="en-US" altLang="ko-KR" sz="2400" smtClean="0"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  <a:r>
              <a:rPr lang="en-US" altLang="en-US" sz="2400" smtClean="0">
                <a:latin typeface="Times New Roman" panose="02020603050405020304" pitchFamily="18" charset="0"/>
                <a:ea typeface="Batang" panose="02030600000101010101" pitchFamily="18" charset="-127"/>
              </a:rPr>
              <a:t>Object-oriented Software,</a:t>
            </a:r>
            <a:r>
              <a:rPr lang="en-US" altLang="ko-KR" sz="2400" smtClean="0"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  <a:r>
              <a:rPr lang="en-US" altLang="en-US" sz="2400" smtClean="0">
                <a:latin typeface="Times New Roman" panose="02020603050405020304" pitchFamily="18" charset="0"/>
                <a:ea typeface="Batang" panose="02030600000101010101" pitchFamily="18" charset="-127"/>
              </a:rPr>
              <a:t>1994</a:t>
            </a:r>
            <a:endParaRPr lang="en-US" altLang="ko-KR" sz="2400" smtClean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anose="02020603050405020304" pitchFamily="18" charset="0"/>
                <a:ea typeface="Batang" panose="02030600000101010101" pitchFamily="18" charset="-127"/>
              </a:rPr>
              <a:t>Douglas Schmidt</a:t>
            </a:r>
            <a:r>
              <a:rPr lang="en-US" altLang="ko-KR" sz="2400" smtClean="0">
                <a:latin typeface="Times New Roman" panose="02020603050405020304" pitchFamily="18" charset="0"/>
                <a:ea typeface="Batang" panose="02030600000101010101" pitchFamily="18" charset="-127"/>
              </a:rPr>
              <a:t>, </a:t>
            </a:r>
            <a:r>
              <a:rPr lang="en-US" altLang="en-US" sz="2400" smtClean="0">
                <a:latin typeface="Times New Roman" panose="02020603050405020304" pitchFamily="18" charset="0"/>
                <a:ea typeface="Batang" panose="02030600000101010101" pitchFamily="18" charset="-127"/>
              </a:rPr>
              <a:t>Pattern-Oriented Software Architecture: Applying Concurrent &amp; Networked</a:t>
            </a:r>
            <a:r>
              <a:rPr lang="en-US" altLang="ko-KR" sz="2400" smtClean="0">
                <a:latin typeface="Times New Roman" panose="02020603050405020304" pitchFamily="18" charset="0"/>
                <a:ea typeface="Batang" panose="02030600000101010101" pitchFamily="18" charset="-127"/>
              </a:rPr>
              <a:t> o</a:t>
            </a:r>
            <a:r>
              <a:rPr lang="en-US" altLang="en-US" sz="2400" smtClean="0">
                <a:latin typeface="Times New Roman" panose="02020603050405020304" pitchFamily="18" charset="0"/>
                <a:ea typeface="Batang" panose="02030600000101010101" pitchFamily="18" charset="-127"/>
              </a:rPr>
              <a:t>bjects to Develop &amp; Use Distributed Object Computing Middleware</a:t>
            </a:r>
            <a:endParaRPr lang="en-US" altLang="ko-KR" sz="2400" smtClean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anose="02020603050405020304" pitchFamily="18" charset="0"/>
                <a:ea typeface="Batang" panose="02030600000101010101" pitchFamily="18" charset="-127"/>
              </a:rPr>
              <a:t>Design Patterns</a:t>
            </a:r>
            <a:r>
              <a:rPr lang="en-US" altLang="en-US" sz="2400" b="1" smtClean="0"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  <a:r>
              <a:rPr lang="en-US" altLang="en-US" sz="2400" smtClean="0">
                <a:latin typeface="Times New Roman" panose="02020603050405020304" pitchFamily="18" charset="0"/>
                <a:ea typeface="Batang" panose="02030600000101010101" pitchFamily="18" charset="-127"/>
              </a:rPr>
              <a:t/>
            </a:r>
            <a:br>
              <a:rPr lang="en-US" altLang="en-US" sz="2400" smtClean="0">
                <a:latin typeface="Times New Roman" panose="02020603050405020304" pitchFamily="18" charset="0"/>
                <a:ea typeface="Batang" panose="02030600000101010101" pitchFamily="18" charset="-127"/>
              </a:rPr>
            </a:br>
            <a:r>
              <a:rPr lang="en-US" altLang="en-US" sz="2400" smtClean="0">
                <a:latin typeface="Times New Roman" panose="02020603050405020304" pitchFamily="18" charset="0"/>
                <a:ea typeface="Batang" panose="02030600000101010101" pitchFamily="18" charset="-127"/>
              </a:rPr>
              <a:t> http://www.vincehuston.org/dp/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4600" smtClean="0">
                <a:latin typeface="Times New Roman" panose="02020603050405020304" pitchFamily="18" charset="0"/>
              </a:rPr>
              <a:t>Creational Patterns</a:t>
            </a:r>
            <a:r>
              <a:rPr lang="en-US" altLang="en-US" b="1" smtClean="0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763000" cy="4575175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Abstract Factory</a:t>
            </a:r>
          </a:p>
          <a:p>
            <a:pPr lvl="1" eaLnBrk="1" hangingPunct="1"/>
            <a:r>
              <a:rPr lang="en-US" altLang="en-US" sz="2400" smtClean="0"/>
              <a:t> Factory for building related objects </a:t>
            </a:r>
          </a:p>
          <a:p>
            <a:pPr eaLnBrk="1" hangingPunct="1"/>
            <a:r>
              <a:rPr lang="en-US" altLang="en-US" sz="2600" smtClean="0"/>
              <a:t>Builder</a:t>
            </a:r>
          </a:p>
          <a:p>
            <a:pPr lvl="1" eaLnBrk="1" hangingPunct="1"/>
            <a:r>
              <a:rPr lang="en-US" altLang="en-US" sz="2400" smtClean="0"/>
              <a:t> Factory for building complex objects incrementally </a:t>
            </a:r>
          </a:p>
          <a:p>
            <a:pPr eaLnBrk="1" hangingPunct="1"/>
            <a:r>
              <a:rPr lang="en-US" altLang="en-US" sz="2600" smtClean="0"/>
              <a:t>Factory Method </a:t>
            </a:r>
          </a:p>
          <a:p>
            <a:pPr lvl="1" eaLnBrk="1" hangingPunct="1"/>
            <a:r>
              <a:rPr lang="en-US" altLang="en-US" sz="2400" smtClean="0"/>
              <a:t>Method in a derived class creates associates </a:t>
            </a:r>
          </a:p>
          <a:p>
            <a:pPr eaLnBrk="1" hangingPunct="1"/>
            <a:r>
              <a:rPr lang="en-US" altLang="en-US" sz="2600" smtClean="0"/>
              <a:t>Prototype </a:t>
            </a:r>
          </a:p>
          <a:p>
            <a:pPr lvl="1" eaLnBrk="1" hangingPunct="1"/>
            <a:r>
              <a:rPr lang="en-US" altLang="en-US" sz="2400" smtClean="0"/>
              <a:t>Factory for cloning new instances from a prototype </a:t>
            </a:r>
          </a:p>
          <a:p>
            <a:pPr eaLnBrk="1" hangingPunct="1"/>
            <a:r>
              <a:rPr lang="en-US" altLang="en-US" sz="2600" smtClean="0"/>
              <a:t>Singleton </a:t>
            </a:r>
            <a:endParaRPr lang="en-US" altLang="en-US" sz="2600" b="1" smtClean="0"/>
          </a:p>
          <a:p>
            <a:pPr lvl="1" eaLnBrk="1" hangingPunct="1"/>
            <a:r>
              <a:rPr lang="en-US" altLang="en-US" sz="2400" smtClean="0"/>
              <a:t>Factory for a singular (sole) 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atexim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152400"/>
            <a:ext cx="7321550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b="1" smtClean="0"/>
              <a:t>Abstract Factory </a:t>
            </a:r>
            <a:br>
              <a:rPr lang="en-US" altLang="en-US" sz="3400" b="1" smtClean="0"/>
            </a:br>
            <a:endParaRPr lang="en-US" altLang="en-US" sz="3400" b="1" smtClean="0"/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152400" y="5489575"/>
            <a:ext cx="48529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Provide an interface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for creating families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of related or dependent objects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without specifying their concrete classes.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dofactory.com/Patterns/Diagrams/abstrac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09600"/>
            <a:ext cx="5295900" cy="570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b="1" smtClean="0"/>
              <a:t>Abstract Factory </a:t>
            </a:r>
            <a:br>
              <a:rPr lang="en-US" altLang="en-US" sz="3400" b="1" smtClean="0"/>
            </a:br>
            <a:endParaRPr lang="en-US" altLang="en-US" sz="3400" b="1" smtClean="0"/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176213" y="1295400"/>
            <a:ext cx="378618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Provide an interface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for creating families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of related or dependent objects </a:t>
            </a:r>
            <a:endParaRPr lang="en-US" altLang="ko-KR" sz="2000">
              <a:ea typeface="굴림" panose="020B0600000101010101" pitchFamily="34" charset="-127"/>
            </a:endParaRPr>
          </a:p>
          <a:p>
            <a:r>
              <a:rPr lang="en-US" altLang="en-US" sz="2000"/>
              <a:t>without specifying </a:t>
            </a:r>
          </a:p>
          <a:p>
            <a:r>
              <a:rPr lang="en-US" altLang="en-US" sz="2000"/>
              <a:t>their concrete classes. </a:t>
            </a:r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914400" y="6248400"/>
            <a:ext cx="6694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hlinkClick r:id="rId4"/>
              </a:rPr>
              <a:t>http://www.dofactory.com/Patterns/PatternAbstract.aspx#csharp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2016</TotalTime>
  <Words>2293</Words>
  <Application>Microsoft Office PowerPoint</Application>
  <PresentationFormat>On-screen Show (4:3)</PresentationFormat>
  <Paragraphs>380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Wingdings</vt:lpstr>
      <vt:lpstr>Times New Roman</vt:lpstr>
      <vt:lpstr>굴림</vt:lpstr>
      <vt:lpstr>Arial;Arial</vt:lpstr>
      <vt:lpstr>Batang</vt:lpstr>
      <vt:lpstr>Office Theme</vt:lpstr>
      <vt:lpstr>  CS5551 Advanced Software Engineering  Design Patterns   </vt:lpstr>
      <vt:lpstr>Patterns of Learning</vt:lpstr>
      <vt:lpstr>PowerPoint Presentation</vt:lpstr>
      <vt:lpstr>Becoming a Software Design Master</vt:lpstr>
      <vt:lpstr>Design Patterns</vt:lpstr>
      <vt:lpstr>Design Pattern Space [Gamma et al.]</vt:lpstr>
      <vt:lpstr>Creational Patterns </vt:lpstr>
      <vt:lpstr>Abstract Factory  </vt:lpstr>
      <vt:lpstr>Abstract Factory  </vt:lpstr>
      <vt:lpstr>Builder</vt:lpstr>
      <vt:lpstr>Builder</vt:lpstr>
      <vt:lpstr>Factory Method </vt:lpstr>
      <vt:lpstr>Factory Method </vt:lpstr>
      <vt:lpstr>Prototype</vt:lpstr>
      <vt:lpstr>Prototype</vt:lpstr>
      <vt:lpstr>Singleton </vt:lpstr>
      <vt:lpstr>Singleton </vt:lpstr>
      <vt:lpstr>Structural Patterns</vt:lpstr>
      <vt:lpstr>Structural Patterns (cont’d)</vt:lpstr>
      <vt:lpstr>Adapter </vt:lpstr>
      <vt:lpstr>Adapter </vt:lpstr>
      <vt:lpstr>Bridge </vt:lpstr>
      <vt:lpstr>Bridge </vt:lpstr>
      <vt:lpstr>Composite </vt:lpstr>
      <vt:lpstr>Composite </vt:lpstr>
      <vt:lpstr>Decorator </vt:lpstr>
      <vt:lpstr>Decorator </vt:lpstr>
      <vt:lpstr>Facade </vt:lpstr>
      <vt:lpstr>Facade </vt:lpstr>
      <vt:lpstr>Flyweight </vt:lpstr>
      <vt:lpstr>Flyweight </vt:lpstr>
      <vt:lpstr>Proxy </vt:lpstr>
      <vt:lpstr>Proxy </vt:lpstr>
      <vt:lpstr>Behavioral Patterns</vt:lpstr>
      <vt:lpstr>Behavioral Patterns (cont’d)</vt:lpstr>
      <vt:lpstr>Behavioral Patterns (cont’d)</vt:lpstr>
      <vt:lpstr>Chain of Responsibility </vt:lpstr>
      <vt:lpstr>Chain of Responsibility </vt:lpstr>
      <vt:lpstr>Command  </vt:lpstr>
      <vt:lpstr>Command  </vt:lpstr>
      <vt:lpstr>Interpreter </vt:lpstr>
      <vt:lpstr>Interpreter </vt:lpstr>
      <vt:lpstr>Iterator </vt:lpstr>
      <vt:lpstr>Iterator </vt:lpstr>
      <vt:lpstr>Mediator </vt:lpstr>
      <vt:lpstr>Mediator </vt:lpstr>
      <vt:lpstr>Memento </vt:lpstr>
      <vt:lpstr>Memento </vt:lpstr>
      <vt:lpstr>Observer </vt:lpstr>
      <vt:lpstr>Observer </vt:lpstr>
      <vt:lpstr>State </vt:lpstr>
      <vt:lpstr>State </vt:lpstr>
      <vt:lpstr>Strategy </vt:lpstr>
      <vt:lpstr>Strategy </vt:lpstr>
      <vt:lpstr>Template Method </vt:lpstr>
      <vt:lpstr>Template Method </vt:lpstr>
      <vt:lpstr>Visitor </vt:lpstr>
      <vt:lpstr>Visitor </vt:lpstr>
      <vt:lpstr>When to Use Patterns</vt:lpstr>
      <vt:lpstr>What Makes it a Pattern?</vt:lpstr>
      <vt:lpstr>Benefits of Design Patterns</vt:lpstr>
      <vt:lpstr>Drawbacks to Design Patterns</vt:lpstr>
      <vt:lpstr>Suggestions for Using Patterns</vt:lpstr>
      <vt:lpstr>References</vt:lpstr>
    </vt:vector>
  </TitlesOfParts>
  <Company>UMKC SICE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for Service-oriented Architecture</dc:title>
  <dc:creator>Yugi Lee</dc:creator>
  <cp:lastModifiedBy>Lee, Yugyung</cp:lastModifiedBy>
  <cp:revision>163</cp:revision>
  <dcterms:created xsi:type="dcterms:W3CDTF">2005-09-29T03:27:56Z</dcterms:created>
  <dcterms:modified xsi:type="dcterms:W3CDTF">2015-10-29T20:16:55Z</dcterms:modified>
</cp:coreProperties>
</file>