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4" r:id="rId12"/>
    <p:sldId id="265" r:id="rId13"/>
    <p:sldId id="272" r:id="rId14"/>
    <p:sldId id="273" r:id="rId15"/>
    <p:sldId id="266" r:id="rId16"/>
    <p:sldId id="267" r:id="rId17"/>
    <p:sldId id="268" r:id="rId18"/>
    <p:sldId id="269" r:id="rId19"/>
    <p:sldId id="270" r:id="rId20"/>
  </p:sldIdLst>
  <p:sldSz cx="13546138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64" d="100"/>
          <a:sy n="64" d="100"/>
        </p:scale>
        <p:origin x="67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267" y="1247070"/>
            <a:ext cx="10159604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267" y="4002264"/>
            <a:ext cx="10159604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A6DC-D5EE-4EB3-9AB8-28A31CF991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23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B846-AC83-4459-A5E4-A21BF0CAB2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3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3955" y="405694"/>
            <a:ext cx="2920886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297" y="405694"/>
            <a:ext cx="8593331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3EAF-D12E-4A15-B649-8B92815BAD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0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5A83-CD05-4E0C-8CE1-C564CB84A5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45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42" y="1899709"/>
            <a:ext cx="11683544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242" y="5099404"/>
            <a:ext cx="11683544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B172-2411-4277-9F29-E1085294E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297" y="2028472"/>
            <a:ext cx="5757109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732" y="2028472"/>
            <a:ext cx="5757109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37CE-F804-4CC8-8FA9-E4CFCCCC75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9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1" y="405695"/>
            <a:ext cx="11683544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2" y="1867959"/>
            <a:ext cx="5730651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2" y="2783417"/>
            <a:ext cx="5730651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732" y="1867959"/>
            <a:ext cx="5758873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7732" y="2783417"/>
            <a:ext cx="575887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C0-CBC0-4356-9E60-9B3042045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9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E8FA-5DE7-4EA2-9094-56F4471091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3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08EB-B77B-438E-9B01-85E8DA5744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0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2" y="508000"/>
            <a:ext cx="4368982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873" y="1097139"/>
            <a:ext cx="6857732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62" y="2286000"/>
            <a:ext cx="4368982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82F8-39BA-4982-86BB-1E2719F37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1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62" y="508000"/>
            <a:ext cx="4368982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8873" y="1097139"/>
            <a:ext cx="6857732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3062" y="2286000"/>
            <a:ext cx="4368982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9C5-8A83-4EA8-88E8-402AC15642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1297" y="405695"/>
            <a:ext cx="11683544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297" y="2028472"/>
            <a:ext cx="11683544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297" y="7062612"/>
            <a:ext cx="3047881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158" y="7062612"/>
            <a:ext cx="4571822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6960" y="7062612"/>
            <a:ext cx="3047881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FFC0-F796-492F-906E-3F806F54A9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7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yahooapis.com/forecastrss" TargetMode="External"/><Relationship Id="rId2" Type="http://schemas.openxmlformats.org/officeDocument/2006/relationships/hyperlink" Target="http://weather.yahooapis.com/forecastrss?p=GMXX0007&amp;u=c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ablewe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000songs.ebotunes.com/" TargetMode="External"/><Relationship Id="rId2" Type="http://schemas.openxmlformats.org/officeDocument/2006/relationships/hyperlink" Target="http://www.22book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ogrammableweb.com/api/lyricwiki" TargetMode="External"/><Relationship Id="rId5" Type="http://schemas.openxmlformats.org/officeDocument/2006/relationships/hyperlink" Target="http://www.programmableweb.com/api/last.fm" TargetMode="External"/><Relationship Id="rId4" Type="http://schemas.openxmlformats.org/officeDocument/2006/relationships/hyperlink" Target="http://www.programmableweb.com/api/guar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656682" y="2100265"/>
            <a:ext cx="8547100" cy="1341437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Mashups and Web Services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9469" y="6781800"/>
            <a:ext cx="929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Sources: Adrian </a:t>
            </a:r>
            <a:r>
              <a:rPr lang="en-US" altLang="en-US" sz="20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Giurca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Emilian </a:t>
            </a:r>
            <a:r>
              <a:rPr lang="en-US" altLang="en-US" sz="2000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Pascalau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, Mashups and Web Services</a:t>
            </a:r>
          </a:p>
          <a:p>
            <a:pPr>
              <a:lnSpc>
                <a:spcPct val="95000"/>
              </a:lnSpc>
            </a:pPr>
            <a:endParaRPr lang="en-US" altLang="en-US" sz="20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Web Application: Client/Server with REST-based APIs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7410" name="Picture 2" descr="Image result for REST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9" y="2209800"/>
            <a:ext cx="108013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99" y="404934"/>
            <a:ext cx="11683544" cy="889705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REST Web Services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20482" name="Picture 2" descr="Image result for REST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9" y="1528736"/>
            <a:ext cx="8839200" cy="60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541" y="4413221"/>
            <a:ext cx="2400300" cy="2028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16269" y="484151"/>
            <a:ext cx="3538537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8" lvl="1">
              <a:lnSpc>
                <a:spcPct val="95000"/>
              </a:lnSpc>
              <a:buClr>
                <a:srgbClr val="000000"/>
              </a:buClr>
            </a:pPr>
            <a:r>
              <a:rPr lang="en-US" altLang="en-US" b="1" i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Representational State Transfer</a:t>
            </a:r>
            <a:r>
              <a:rPr lang="en-US" alt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(REST): </a:t>
            </a: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new representation places the client application into yet another state. Thus, the </a:t>
            </a:r>
            <a:r>
              <a:rPr lang="en-US" alt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client application changes (transfers) state with each resource representation 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REST (</a:t>
            </a:r>
            <a:r>
              <a:rPr lang="en-US" sz="3600" b="1" dirty="0">
                <a:latin typeface="Georgia" panose="02040502050405020303" pitchFamily="18" charset="0"/>
              </a:rPr>
              <a:t>Representational State </a:t>
            </a:r>
            <a:r>
              <a:rPr lang="en-US" sz="3600" b="1" dirty="0" smtClean="0">
                <a:latin typeface="Georgia" panose="02040502050405020303" pitchFamily="18" charset="0"/>
              </a:rPr>
              <a:t>Transfer)</a:t>
            </a:r>
            <a:r>
              <a:rPr lang="en-US" altLang="en-US" sz="3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(1)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72269" y="1139826"/>
            <a:ext cx="12039600" cy="56165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sz="2800" dirty="0" smtClean="0">
                <a:latin typeface="Georgia" panose="02040502050405020303" pitchFamily="18" charset="0"/>
              </a:rPr>
              <a:t>REST is an </a:t>
            </a:r>
            <a:r>
              <a:rPr lang="en-US" sz="2800" u="sng" dirty="0">
                <a:latin typeface="Georgia" panose="02040502050405020303" pitchFamily="18" charset="0"/>
              </a:rPr>
              <a:t>architectural style for networked hypermedia applications</a:t>
            </a:r>
            <a:r>
              <a:rPr lang="en-US" sz="2800" dirty="0">
                <a:latin typeface="Georgia" panose="02040502050405020303" pitchFamily="18" charset="0"/>
              </a:rPr>
              <a:t>, </a:t>
            </a:r>
            <a:r>
              <a:rPr lang="en-US" sz="2800" dirty="0" smtClean="0">
                <a:latin typeface="Georgia" panose="02040502050405020303" pitchFamily="18" charset="0"/>
              </a:rPr>
              <a:t>used to </a:t>
            </a:r>
            <a:r>
              <a:rPr lang="en-US" sz="2800" dirty="0">
                <a:latin typeface="Georgia" panose="02040502050405020303" pitchFamily="18" charset="0"/>
              </a:rPr>
              <a:t>build </a:t>
            </a:r>
            <a:r>
              <a:rPr lang="en-US" sz="2800" dirty="0" smtClean="0">
                <a:latin typeface="Georgia" panose="02040502050405020303" pitchFamily="18" charset="0"/>
              </a:rPr>
              <a:t>Web </a:t>
            </a:r>
            <a:r>
              <a:rPr lang="en-US" sz="2800" b="1" dirty="0" smtClean="0">
                <a:latin typeface="Georgia" panose="02040502050405020303" pitchFamily="18" charset="0"/>
              </a:rPr>
              <a:t>services</a:t>
            </a:r>
            <a:r>
              <a:rPr lang="en-US" sz="2800" dirty="0">
                <a:latin typeface="Georgia" panose="02040502050405020303" pitchFamily="18" charset="0"/>
              </a:rPr>
              <a:t> </a:t>
            </a:r>
            <a:r>
              <a:rPr lang="en-US" sz="2800" dirty="0" smtClean="0">
                <a:latin typeface="Georgia" panose="02040502050405020303" pitchFamily="18" charset="0"/>
              </a:rPr>
              <a:t>(restful services) that </a:t>
            </a:r>
            <a:r>
              <a:rPr lang="en-US" sz="2800" dirty="0">
                <a:latin typeface="Georgia" panose="02040502050405020303" pitchFamily="18" charset="0"/>
              </a:rPr>
              <a:t>are lightweight, maintainable, and scalable.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alt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For 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example, Yahoo weather defines a </a:t>
            </a:r>
            <a:r>
              <a:rPr lang="en-US" altLang="en-US" sz="2800" i="1" dirty="0" err="1">
                <a:solidFill>
                  <a:srgbClr val="000000"/>
                </a:solidFill>
                <a:latin typeface="Georgia" panose="02040502050405020303" pitchFamily="18" charset="0"/>
              </a:rPr>
              <a:t>forecastrss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resource. 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Clients may access this resource with the </a:t>
            </a:r>
            <a:r>
              <a:rPr lang="en-US" altLang="en-US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URI: http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://weather.yahooapis.com/forecastrss?p=GMXX0007&amp;u=c 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When a client requests this URI, a </a:t>
            </a:r>
            <a:r>
              <a:rPr lang="en-US" altLang="en-US" sz="2800" i="1" dirty="0">
                <a:solidFill>
                  <a:srgbClr val="000000"/>
                </a:solidFill>
                <a:latin typeface="Georgia" panose="02040502050405020303" pitchFamily="18" charset="0"/>
              </a:rPr>
              <a:t>representation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of the resource is returned, in this case an RSS 2.0 XML file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en-US" sz="28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representation places the client application in a state. The result of the client traversing an existent hyperlink in the representation is another resource that is accessed. </a:t>
            </a:r>
            <a:endParaRPr lang="en-US" altLang="en-US" sz="28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altLang="en-US" sz="2800" dirty="0">
              <a:latin typeface="Georgia" panose="02040502050405020303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alt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REST between Client and Server 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18434" name="Picture 2" descr="Image result for REST javascript xm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7" y="1965434"/>
            <a:ext cx="696846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REST javascript xml j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69" y="1612804"/>
            <a:ext cx="5486400" cy="45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mage result for REST javascript xml j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69" y="3884619"/>
            <a:ext cx="474337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97" y="405695"/>
            <a:ext cx="12471172" cy="1472848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REST between Client/Server (AJAX)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19458" name="Picture 2" descr="Image result for REST javascript xm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69" y="1981200"/>
            <a:ext cx="9829800" cy="53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RESTful Service: Example (2</a:t>
            </a: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0869" y="1139827"/>
            <a:ext cx="12573000" cy="197961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</a:pPr>
            <a:r>
              <a:rPr lang="en-US" altLang="en-US" u="sng" dirty="0">
                <a:solidFill>
                  <a:srgbClr val="009999"/>
                </a:solidFill>
                <a:latin typeface="Georgia" panose="02040502050405020303" pitchFamily="18" charset="0"/>
                <a:hlinkClick r:id="rId2"/>
              </a:rPr>
              <a:t>http://weather.yahooapis.com/forecastrss?p=GMXX0007&amp;u=c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endParaRPr lang="en-US" altLang="en-US" sz="20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 "/>
            </a:pP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This 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is a GET query to the </a:t>
            </a:r>
            <a:r>
              <a:rPr lang="en-US" altLang="en-US" sz="2000" u="sng" dirty="0">
                <a:solidFill>
                  <a:srgbClr val="009999"/>
                </a:solidFill>
                <a:latin typeface="Georgia" panose="02040502050405020303" pitchFamily="18" charset="0"/>
                <a:hlinkClick r:id="rId3"/>
              </a:rPr>
              <a:t>Yahoo Weather REST service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The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answer 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is RSS and looks like (When making a request to a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REST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WS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, usually the data is returned in XML format. REST has no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standard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structure 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for the data. A REST Web Service returns an (XML)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response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defined 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by the service provider):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97884" y="3219450"/>
            <a:ext cx="9431337" cy="22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rss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version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2.0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xmlns:yweather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http://xml.weather.yahoo.com/ns/rss/1.0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xmlns:geo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http://www.w3.org/2003/01/geo/wgs84_pos#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channel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title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Yahoo! Weather - Berlin, GM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title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link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http://us.rd.yahoo.com/dailynews/rss/weather/Berlin__GM/*http://weather.yahoo.com/forecast/GMXX0007_c.html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link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yweather:location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city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Berlin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region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country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GM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"/&gt;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yweather:units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temperature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distance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km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pressure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mb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speed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kph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"/&gt;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yweather:wind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chill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30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direction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150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speed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12.87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"/&gt;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yweather:atmosphere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humidity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31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visibility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9.99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pressure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1015.92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</a:t>
            </a:r>
            <a:r>
              <a:rPr lang="en-US" altLang="en-US" sz="1300">
                <a:solidFill>
                  <a:srgbClr val="008000"/>
                </a:solidFill>
                <a:latin typeface="Arial" panose="020B0604020202020204" pitchFamily="34" charset="0"/>
              </a:rPr>
              <a:t> rising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="</a:t>
            </a:r>
            <a:r>
              <a:rPr lang="en-US" altLang="en-US" sz="13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"/&gt;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....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channel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  <a:endParaRPr lang="en-US" altLang="en-US"/>
          </a:p>
          <a:p>
            <a:pPr>
              <a:lnSpc>
                <a:spcPct val="95000"/>
              </a:lnSpc>
            </a:pP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300">
                <a:solidFill>
                  <a:srgbClr val="FF0000"/>
                </a:solidFill>
                <a:latin typeface="Arial" panose="020B0604020202020204" pitchFamily="34" charset="0"/>
              </a:rPr>
              <a:t>rss</a:t>
            </a:r>
            <a:r>
              <a:rPr lang="en-US" altLang="en-US" sz="1300">
                <a:solidFill>
                  <a:srgbClr val="004000"/>
                </a:solidFill>
                <a:latin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817383" y="424657"/>
            <a:ext cx="9403373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Data Mashups and REST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669" y="1981200"/>
            <a:ext cx="13250069" cy="3098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Data Mashups combine different data (feeds) to obtain new data (feeds)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But typically the feeds are accessed in a REST way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So we can say that by orchestrating REST services we can do data mashups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21" y="4518025"/>
            <a:ext cx="553561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7557" y="4900614"/>
            <a:ext cx="2392362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REST Services Orchestrations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70" y="5080000"/>
            <a:ext cx="2106613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577808" y="5381625"/>
            <a:ext cx="18319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Data Mashups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820069" y="360994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Software Mashups and REST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89784" y="1452563"/>
            <a:ext cx="12039600" cy="56165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Typically combine different services and data to obtain a new service.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This looks like Web Service orchestration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44" y="3163889"/>
            <a:ext cx="721995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417221" y="3621090"/>
            <a:ext cx="2392363" cy="6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REST Services Orchestrations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71" y="4041775"/>
            <a:ext cx="4022725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738144" y="4260851"/>
            <a:ext cx="23114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Software Mashups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07" y="4676775"/>
            <a:ext cx="2106612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296945" y="4979988"/>
            <a:ext cx="183197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Data Mashups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Server </a:t>
            </a:r>
            <a:r>
              <a:rPr lang="en-US" altLang="en-US" sz="3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Side </a:t>
            </a: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Mashups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0869" y="1376363"/>
            <a:ext cx="11430000" cy="17399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Orchestrating Web Services (both REST and SOAP) is performed for a long time.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The server side mashup do the same usually accessing (REST) services via public APIs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71" y="3533776"/>
            <a:ext cx="5503863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53269" y="3702051"/>
            <a:ext cx="5319715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One may argue that is not only about REST, but look on the above classification at </a:t>
            </a:r>
            <a:r>
              <a:rPr lang="en-US" altLang="en-US" u="sng" dirty="0">
                <a:solidFill>
                  <a:srgbClr val="009999"/>
                </a:solidFill>
                <a:latin typeface="Georgia" panose="02040502050405020303" pitchFamily="18" charset="0"/>
                <a:hlinkClick r:id="rId3"/>
              </a:rPr>
              <a:t>http://programmableweb.com/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All involved services provide REST interfaces!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600" b="1" dirty="0">
                <a:solidFill>
                  <a:srgbClr val="000000"/>
                </a:solidFill>
                <a:latin typeface="Georgia" panose="02040502050405020303" pitchFamily="18" charset="0"/>
              </a:rPr>
              <a:t>Client Side Mashups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3269" y="1409700"/>
            <a:ext cx="11811000" cy="44577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Orchestrating (</a:t>
            </a:r>
            <a:r>
              <a:rPr lang="en-US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SOA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) </a:t>
            </a:r>
            <a:r>
              <a:rPr lang="en-US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REST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Web Services in the Web browser.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Handle the user activities on the page and use it to obtain much more capabilities.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FontTx/>
              <a:buChar char="•"/>
            </a:pPr>
            <a:r>
              <a:rPr lang="en-US" altLang="en-US" sz="2400" i="1" dirty="0">
                <a:solidFill>
                  <a:srgbClr val="000000"/>
                </a:solidFill>
                <a:latin typeface="Georgia" panose="02040502050405020303" pitchFamily="18" charset="0"/>
              </a:rPr>
              <a:t>Involve users in mashup creation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(</a:t>
            </a:r>
            <a:r>
              <a:rPr lang="en-US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Web 2.0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) by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Allowing users </a:t>
            </a:r>
            <a:r>
              <a:rPr lang="en-US" altLang="en-US" sz="2400" b="1" dirty="0">
                <a:latin typeface="Georgia" panose="02040502050405020303" pitchFamily="18" charset="0"/>
              </a:rPr>
              <a:t>to choose services 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they want to use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Allowing users </a:t>
            </a:r>
            <a:r>
              <a:rPr lang="en-US" altLang="en-US" sz="2400" b="1" dirty="0">
                <a:latin typeface="Georgia" panose="02040502050405020303" pitchFamily="18" charset="0"/>
              </a:rPr>
              <a:t>to design 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the orchestration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Most of the mashups do not allow users to change the behavior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400" u="sng" dirty="0">
                <a:solidFill>
                  <a:srgbClr val="009999"/>
                </a:solidFill>
                <a:latin typeface="Georgia" panose="02040502050405020303" pitchFamily="18" charset="0"/>
                <a:hlinkClick r:id="rId2"/>
              </a:rPr>
              <a:t>http://www.22books.com/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allows users to create and share book lists using the Amazon services. But the users are not allowed to change this service.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pPr marL="857228" lvl="2" indent="-285743" algn="l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9999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2400" u="sng" dirty="0">
                <a:solidFill>
                  <a:srgbClr val="009999"/>
                </a:solidFill>
                <a:latin typeface="Georgia" panose="02040502050405020303" pitchFamily="18" charset="0"/>
                <a:hlinkClick r:id="rId3"/>
              </a:rPr>
              <a:t>http://1000songs.ebotunes.com/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just show you "1000 songs" and provide us some search capabilities. They use </a:t>
            </a:r>
            <a:r>
              <a:rPr lang="en-US" altLang="en-US" sz="2400" u="sng" dirty="0">
                <a:solidFill>
                  <a:srgbClr val="009999"/>
                </a:solidFill>
                <a:latin typeface="Georgia" panose="02040502050405020303" pitchFamily="18" charset="0"/>
                <a:hlinkClick r:id="rId4"/>
              </a:rPr>
              <a:t>Guardian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2400" u="sng" dirty="0">
                <a:solidFill>
                  <a:srgbClr val="009999"/>
                </a:solidFill>
                <a:latin typeface="Georgia" panose="02040502050405020303" pitchFamily="18" charset="0"/>
                <a:hlinkClick r:id="rId5"/>
              </a:rPr>
              <a:t>Last.fm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, and </a:t>
            </a:r>
            <a:r>
              <a:rPr lang="en-US" altLang="en-US" sz="2400" u="sng" dirty="0" err="1">
                <a:solidFill>
                  <a:srgbClr val="009999"/>
                </a:solidFill>
                <a:latin typeface="Georgia" panose="02040502050405020303" pitchFamily="18" charset="0"/>
                <a:hlinkClick r:id="rId6"/>
              </a:rPr>
              <a:t>LyricWiki</a:t>
            </a: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APIs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10669" y="5867400"/>
            <a:ext cx="7032625" cy="4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3100" dirty="0">
                <a:solidFill>
                  <a:srgbClr val="FF3300"/>
                </a:solidFill>
                <a:latin typeface="Georgia" panose="02040502050405020303" pitchFamily="18" charset="0"/>
              </a:rPr>
              <a:t>Mashups = (REST + SOA) * Web 2.0</a:t>
            </a:r>
            <a:r>
              <a:rPr lang="en-US" altLang="en-US" sz="20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81869" y="742126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What is a </a:t>
            </a:r>
            <a:r>
              <a:rPr lang="en-US" altLang="en-US" sz="4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Mashup</a:t>
            </a: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72269" y="2438400"/>
            <a:ext cx="6302375" cy="316389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i="1" dirty="0">
                <a:solidFill>
                  <a:srgbClr val="000000"/>
                </a:solidFill>
                <a:latin typeface="Georgia" panose="02040502050405020303" pitchFamily="18" charset="0"/>
              </a:rPr>
              <a:t>A </a:t>
            </a:r>
            <a:r>
              <a:rPr lang="en-US" altLang="en-US" sz="3100" b="1" dirty="0">
                <a:latin typeface="Georgia" panose="02040502050405020303" pitchFamily="18" charset="0"/>
              </a:rPr>
              <a:t>mashup</a:t>
            </a:r>
            <a:r>
              <a:rPr lang="en-US" altLang="en-US" sz="3100" i="1" dirty="0">
                <a:solidFill>
                  <a:srgbClr val="000000"/>
                </a:solidFill>
                <a:latin typeface="Georgia" panose="02040502050405020303" pitchFamily="18" charset="0"/>
              </a:rPr>
              <a:t> is a new song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 that is mixed from the vocal and instrumental tracks from different source songs (usually belonging to different genres).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5" y="1565277"/>
            <a:ext cx="4414838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77069" y="6123816"/>
            <a:ext cx="10375901" cy="4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808080"/>
              </a:buClr>
              <a:buSzPct val="100000"/>
              <a:buFontTx/>
              <a:buChar char="•"/>
            </a:pPr>
            <a:r>
              <a:rPr lang="en-US" altLang="en-US" sz="3100" b="1" dirty="0">
                <a:latin typeface="Georgia" panose="02040502050405020303" pitchFamily="18" charset="0"/>
              </a:rPr>
              <a:t>How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 the mixing is done gives the value of the mashup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29469" y="574292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What is a Web Mashup?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6069" y="2382274"/>
            <a:ext cx="7956552" cy="375602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A </a:t>
            </a:r>
            <a:r>
              <a:rPr lang="en-US" altLang="en-US" sz="3100" dirty="0">
                <a:solidFill>
                  <a:srgbClr val="808080"/>
                </a:solidFill>
                <a:latin typeface="Georgia" panose="02040502050405020303" pitchFamily="18" charset="0"/>
              </a:rPr>
              <a:t>Web Mashup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 is a web application that is mixed from different other web applications (usually belonging to different domains).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69" y="1436742"/>
            <a:ext cx="2954338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05669" y="5486400"/>
            <a:ext cx="9067800" cy="39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700" b="1" dirty="0">
                <a:solidFill>
                  <a:srgbClr val="808080"/>
                </a:solidFill>
                <a:latin typeface="Arial" panose="020B0604020202020204" pitchFamily="34" charset="0"/>
              </a:rPr>
              <a:t>How</a:t>
            </a:r>
            <a:r>
              <a:rPr lang="en-US" alt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 the mixing is done </a:t>
            </a:r>
            <a:r>
              <a:rPr lang="en-US" altLang="en-US" sz="2700" dirty="0" smtClean="0">
                <a:solidFill>
                  <a:srgbClr val="000000"/>
                </a:solidFill>
                <a:latin typeface="Arial" panose="020B0604020202020204" pitchFamily="34" charset="0"/>
              </a:rPr>
              <a:t>gives</a:t>
            </a:r>
            <a:r>
              <a:rPr lang="en-US" altLang="en-US" dirty="0" smtClean="0"/>
              <a:t> </a:t>
            </a:r>
            <a:r>
              <a:rPr lang="en-US" altLang="en-US" sz="27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700" dirty="0">
                <a:solidFill>
                  <a:srgbClr val="000000"/>
                </a:solidFill>
                <a:latin typeface="Arial" panose="020B0604020202020204" pitchFamily="34" charset="0"/>
              </a:rPr>
              <a:t>value of the mashup.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820069" y="609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Why </a:t>
            </a:r>
            <a:r>
              <a:rPr lang="en-US" altLang="en-US" sz="4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Do We Need Mashups</a:t>
            </a:r>
            <a:endParaRPr lang="en-US" altLang="en-US" sz="40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9469" y="1752600"/>
            <a:ext cx="12268200" cy="5311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679453" lvl="1" indent="-514350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altLang="en-US" sz="3100" b="1" i="1" dirty="0">
                <a:latin typeface="Georgia" panose="02040502050405020303" pitchFamily="18" charset="0"/>
              </a:rPr>
              <a:t>To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b="1" i="1" dirty="0">
                <a:latin typeface="Georgia" panose="02040502050405020303" pitchFamily="18" charset="0"/>
              </a:rPr>
              <a:t>foster innovation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by unlocking and remixing information in ways </a:t>
            </a:r>
            <a:r>
              <a:rPr lang="en-US" altLang="en-US" sz="3100" i="1" dirty="0">
                <a:solidFill>
                  <a:srgbClr val="000000"/>
                </a:solidFill>
                <a:latin typeface="Georgia" panose="02040502050405020303" pitchFamily="18" charset="0"/>
              </a:rPr>
              <a:t>not originally planned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 for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679453" lvl="1" indent="-514350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altLang="en-US" sz="3100" b="1" i="1" dirty="0">
                <a:latin typeface="Georgia" panose="02040502050405020303" pitchFamily="18" charset="0"/>
              </a:rPr>
              <a:t>To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b="1" i="1" dirty="0">
                <a:latin typeface="Georgia" panose="02040502050405020303" pitchFamily="18" charset="0"/>
              </a:rPr>
              <a:t>uncover new business insights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by easily assembling information from multiple sources 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679453" lvl="1" indent="-514350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altLang="en-US" sz="3100" b="1" i="1" dirty="0">
                <a:latin typeface="Georgia" panose="02040502050405020303" pitchFamily="18" charset="0"/>
              </a:rPr>
              <a:t>To increase agility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by supporting dynamic assembly and configuration of applications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679453" lvl="1" indent="-514350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altLang="en-US" sz="3100" b="1" i="1" dirty="0">
                <a:latin typeface="Georgia" panose="02040502050405020303" pitchFamily="18" charset="0"/>
              </a:rPr>
              <a:t>To speed up the development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endParaRPr lang="en-US" altLang="en-US" sz="2800" b="1" dirty="0">
              <a:latin typeface="Georgia" panose="02040502050405020303" pitchFamily="18" charset="0"/>
            </a:endParaRPr>
          </a:p>
          <a:p>
            <a:pPr marL="679453" lvl="1" indent="-514350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  <a:buFont typeface="+mj-lt"/>
              <a:buAutoNum type="arabicPeriod"/>
            </a:pPr>
            <a:r>
              <a:rPr lang="en-US" altLang="en-US" sz="3100" b="1" i="1" dirty="0">
                <a:latin typeface="Georgia" panose="02040502050405020303" pitchFamily="18" charset="0"/>
              </a:rPr>
              <a:t>To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b="1" i="1" dirty="0">
                <a:latin typeface="Georgia" panose="02040502050405020303" pitchFamily="18" charset="0"/>
              </a:rPr>
              <a:t>reduce development costs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 through lightweight integration, reuse and 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820069" y="5334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Server-Side Mashups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0869" y="1676400"/>
            <a:ext cx="10699751" cy="50800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</a:pPr>
            <a:r>
              <a:rPr lang="en-US" altLang="en-US" sz="3100" b="1" i="1" dirty="0">
                <a:latin typeface="Georgia" panose="02040502050405020303" pitchFamily="18" charset="0"/>
              </a:rPr>
              <a:t>Server-Side Data Mashup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- it’s still hard to mashup up data across databases from different vendors. This points out that many applications we have today are early forms of mashups, despite the term. 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en-US" sz="3100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</a:pPr>
            <a:r>
              <a:rPr lang="en-US" altLang="en-US" sz="3100" b="1" i="1" dirty="0">
                <a:latin typeface="Georgia" panose="02040502050405020303" pitchFamily="18" charset="0"/>
              </a:rPr>
              <a:t>Server-Side Software Mashup</a:t>
            </a:r>
            <a:r>
              <a:rPr lang="en-US" altLang="en-US" sz="3100" b="1" dirty="0">
                <a:latin typeface="Georgia" panose="02040502050405020303" pitchFamily="18" charset="0"/>
              </a:rPr>
              <a:t> </a:t>
            </a:r>
            <a:r>
              <a:rPr lang="en-US" altLang="en-US" sz="3100" dirty="0">
                <a:solidFill>
                  <a:srgbClr val="000000"/>
                </a:solidFill>
                <a:latin typeface="Georgia" panose="02040502050405020303" pitchFamily="18" charset="0"/>
              </a:rPr>
              <a:t>- Combining server-side is easier right now since Web Services can use other Web Services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IBM Trip Planner (server-side)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91469" y="6096000"/>
            <a:ext cx="9899648" cy="109855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Many similarities with typical web applications (what's new?)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Low or none user innovation/creativity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59" y="1089027"/>
            <a:ext cx="8574087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43869" y="3810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Client-side Mashups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05669" y="1620838"/>
            <a:ext cx="12115799" cy="509905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</a:pPr>
            <a:r>
              <a:rPr lang="en-US" altLang="en-US" sz="2700" b="1" i="1" dirty="0">
                <a:latin typeface="Georgia" panose="02040502050405020303" pitchFamily="18" charset="0"/>
              </a:rPr>
              <a:t>Client-Side Data Mashup</a:t>
            </a:r>
            <a:r>
              <a:rPr lang="en-US" altLang="en-US" sz="2700" b="1" dirty="0">
                <a:latin typeface="Georgia" panose="02040502050405020303" pitchFamily="18" charset="0"/>
              </a:rPr>
              <a:t> 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- takes remote information (from Web services, feeds, or even just plain HTML ) and combines it with data from another source. New information that didn’t exist before can result.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en-US" sz="2700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</a:pPr>
            <a:r>
              <a:rPr lang="en-US" altLang="en-US" sz="2700" b="1" i="1" dirty="0">
                <a:latin typeface="Georgia" panose="02040502050405020303" pitchFamily="18" charset="0"/>
              </a:rPr>
              <a:t>Client-Side Software Mashup</a:t>
            </a:r>
            <a:r>
              <a:rPr lang="en-US" altLang="en-US" sz="2700" b="1" dirty="0">
                <a:latin typeface="Georgia" panose="02040502050405020303" pitchFamily="18" charset="0"/>
              </a:rPr>
              <a:t> 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- the code is directly integrated in the browser to result in a distinct new capability. There is considerable potential in being able to easily wire together services into new functionality.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en-US" sz="2700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65103" lvl="1" algn="l">
              <a:lnSpc>
                <a:spcPct val="95000"/>
              </a:lnSpc>
              <a:spcBef>
                <a:spcPct val="0"/>
              </a:spcBef>
              <a:buClr>
                <a:srgbClr val="808080"/>
              </a:buClr>
            </a:pPr>
            <a:r>
              <a:rPr lang="en-US" altLang="en-US" sz="2700" b="1" i="1" dirty="0">
                <a:latin typeface="Georgia" panose="02040502050405020303" pitchFamily="18" charset="0"/>
              </a:rPr>
              <a:t>Presentation Mashup</a:t>
            </a:r>
            <a:r>
              <a:rPr lang="en-US" altLang="en-US" sz="2700" b="1" dirty="0">
                <a:latin typeface="Georgia" panose="02040502050405020303" pitchFamily="18" charset="0"/>
              </a:rPr>
              <a:t> 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- Showing existent information in another way (e.g. Ajax Based “desktops”).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45519" y="355600"/>
            <a:ext cx="9055100" cy="6032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Georgia" panose="02040502050405020303" pitchFamily="18" charset="0"/>
              </a:rPr>
              <a:t>Real Mashups are Client-Side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8069" y="1524000"/>
            <a:ext cx="11582399" cy="48815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b="1" dirty="0">
                <a:solidFill>
                  <a:srgbClr val="000000"/>
                </a:solidFill>
                <a:latin typeface="Georgia" panose="02040502050405020303" pitchFamily="18" charset="0"/>
              </a:rPr>
              <a:t>Server-side mashups 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looks like classical server applications but using Data and API’s/Services offered by many platforms (Google, Amazon, Yahoo, YouTube, Flickr, Reuters, CNN, …). They have to be </a:t>
            </a:r>
            <a:r>
              <a:rPr lang="en-US" altLang="en-US" sz="2700" b="1" dirty="0">
                <a:solidFill>
                  <a:srgbClr val="808080"/>
                </a:solidFill>
                <a:latin typeface="Georgia" panose="02040502050405020303" pitchFamily="18" charset="0"/>
              </a:rPr>
              <a:t>built by skilled programmers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en-US" sz="27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1" indent="-342892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700" b="1" dirty="0">
                <a:solidFill>
                  <a:srgbClr val="000000"/>
                </a:solidFill>
                <a:latin typeface="Georgia" panose="02040502050405020303" pitchFamily="18" charset="0"/>
              </a:rPr>
              <a:t>Client-side mashups 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are </a:t>
            </a:r>
            <a:r>
              <a:rPr lang="en-US" altLang="en-US" sz="2700" b="1" dirty="0">
                <a:solidFill>
                  <a:srgbClr val="808080"/>
                </a:solidFill>
                <a:latin typeface="Georgia" panose="02040502050405020303" pitchFamily="18" charset="0"/>
              </a:rPr>
              <a:t>created by simple users</a:t>
            </a:r>
            <a:r>
              <a:rPr lang="en-US" altLang="en-US" sz="2700" dirty="0">
                <a:solidFill>
                  <a:srgbClr val="000000"/>
                </a:solidFill>
                <a:latin typeface="Georgia" panose="02040502050405020303" pitchFamily="18" charset="0"/>
              </a:rPr>
              <a:t> (business people), typically using widgets and feeds.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016920" y="260351"/>
            <a:ext cx="9123363" cy="61912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4000" b="1" dirty="0" err="1">
                <a:latin typeface="Georgia" panose="02040502050405020303" pitchFamily="18" charset="0"/>
              </a:rPr>
              <a:t>iGoogle</a:t>
            </a:r>
            <a:endParaRPr lang="en-US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07" y="879476"/>
            <a:ext cx="5853113" cy="38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32007" y="1180364"/>
            <a:ext cx="6629400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probably </a:t>
            </a:r>
            <a:r>
              <a:rPr lang="en-US" altLang="en-US" sz="2800" dirty="0">
                <a:latin typeface="Georgia" panose="02040502050405020303" pitchFamily="18" charset="0"/>
              </a:rPr>
              <a:t>the most complex user-defined mashup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is </a:t>
            </a:r>
            <a:r>
              <a:rPr lang="en-US" altLang="en-US" sz="2800" dirty="0">
                <a:latin typeface="Georgia" panose="02040502050405020303" pitchFamily="18" charset="0"/>
              </a:rPr>
              <a:t>a collection of Gadgets 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but </a:t>
            </a:r>
            <a:r>
              <a:rPr lang="en-US" altLang="en-US" sz="2800" dirty="0">
                <a:latin typeface="Georgia" panose="02040502050405020303" pitchFamily="18" charset="0"/>
              </a:rPr>
              <a:t>Gadgets are proprietary applications 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as </a:t>
            </a:r>
            <a:r>
              <a:rPr lang="en-US" altLang="en-US" sz="2800" dirty="0">
                <a:latin typeface="Georgia" panose="02040502050405020303" pitchFamily="18" charset="0"/>
              </a:rPr>
              <a:t>well Microsoft Gadgets, Apple Widgets, ...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8469" y="6400800"/>
            <a:ext cx="12725400" cy="8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However, users would like to build mashups by </a:t>
            </a:r>
            <a:r>
              <a:rPr lang="en-US" altLang="en-US" sz="2800" i="1" dirty="0">
                <a:latin typeface="Georgia" panose="02040502050405020303" pitchFamily="18" charset="0"/>
              </a:rPr>
              <a:t>aggregating </a:t>
            </a:r>
            <a:r>
              <a:rPr lang="en-US" altLang="en-US" sz="2800" i="1" dirty="0" smtClean="0">
                <a:latin typeface="Georgia" panose="02040502050405020303" pitchFamily="18" charset="0"/>
              </a:rPr>
              <a:t>from</a:t>
            </a:r>
            <a:r>
              <a:rPr lang="en-US" altLang="en-US" sz="2800" dirty="0" smtClean="0">
                <a:latin typeface="Georgia" panose="02040502050405020303" pitchFamily="18" charset="0"/>
              </a:rPr>
              <a:t> </a:t>
            </a:r>
            <a:r>
              <a:rPr lang="en-US" altLang="en-US" sz="2800" i="1" dirty="0" smtClean="0">
                <a:latin typeface="Georgia" panose="02040502050405020303" pitchFamily="18" charset="0"/>
              </a:rPr>
              <a:t>different </a:t>
            </a:r>
            <a:r>
              <a:rPr lang="en-US" altLang="en-US" sz="2800" i="1" dirty="0">
                <a:latin typeface="Georgia" panose="02040502050405020303" pitchFamily="18" charset="0"/>
              </a:rPr>
              <a:t>services and platforms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77901" y="4970930"/>
            <a:ext cx="11201400" cy="8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for any service you want to </a:t>
            </a:r>
            <a:r>
              <a:rPr lang="en-US" altLang="en-US" sz="2800" dirty="0" smtClean="0">
                <a:latin typeface="Georgia" panose="02040502050405020303" pitchFamily="18" charset="0"/>
              </a:rPr>
              <a:t>use, </a:t>
            </a:r>
            <a:r>
              <a:rPr lang="en-US" altLang="en-US" sz="2800" dirty="0">
                <a:latin typeface="Georgia" panose="02040502050405020303" pitchFamily="18" charset="0"/>
              </a:rPr>
              <a:t>you have to built/reuse a Gadget ...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en-US" sz="2800" dirty="0" err="1">
                <a:latin typeface="Georgia" panose="02040502050405020303" pitchFamily="18" charset="0"/>
              </a:rPr>
              <a:t>iGoogle</a:t>
            </a:r>
            <a:r>
              <a:rPr lang="en-US" altLang="en-US" sz="2800" dirty="0">
                <a:latin typeface="Georgia" panose="02040502050405020303" pitchFamily="18" charset="0"/>
              </a:rPr>
              <a:t> aims to be the (Google) user interaction page with the Web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995</Words>
  <Application>Microsoft Office PowerPoint</Application>
  <PresentationFormat>Custom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Courier New</vt:lpstr>
      <vt:lpstr>Default Design</vt:lpstr>
      <vt:lpstr>Mashups and Web Services</vt:lpstr>
      <vt:lpstr>What is a Mashup?</vt:lpstr>
      <vt:lpstr>What is a Web Mashup?</vt:lpstr>
      <vt:lpstr>Why Do We Need Mashups</vt:lpstr>
      <vt:lpstr>Server-Side Mashups</vt:lpstr>
      <vt:lpstr>IBM Trip Planner (server-side)</vt:lpstr>
      <vt:lpstr>Client-side Mashups </vt:lpstr>
      <vt:lpstr>Real Mashups are Client-Side</vt:lpstr>
      <vt:lpstr>iGoogle</vt:lpstr>
      <vt:lpstr>Web Application: Client/Server with REST-based APIs</vt:lpstr>
      <vt:lpstr>REST Web Services</vt:lpstr>
      <vt:lpstr>REST (Representational State Transfer) (1)</vt:lpstr>
      <vt:lpstr>REST between Client and Server </vt:lpstr>
      <vt:lpstr>REST between Client/Server (AJAX)</vt:lpstr>
      <vt:lpstr>RESTful Service: Example (2)</vt:lpstr>
      <vt:lpstr>Data Mashups and REST</vt:lpstr>
      <vt:lpstr>Software Mashups and REST </vt:lpstr>
      <vt:lpstr>Server Side Mashups</vt:lpstr>
      <vt:lpstr>Client Side Mashups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Lee, Yugyung</cp:lastModifiedBy>
  <cp:revision>18</cp:revision>
  <dcterms:created xsi:type="dcterms:W3CDTF">2004-05-06T09:28:21Z</dcterms:created>
  <dcterms:modified xsi:type="dcterms:W3CDTF">2016-09-13T20:50:02Z</dcterms:modified>
</cp:coreProperties>
</file>