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57" r:id="rId5"/>
    <p:sldId id="259" r:id="rId6"/>
    <p:sldId id="260" r:id="rId7"/>
    <p:sldId id="258" r:id="rId8"/>
    <p:sldId id="267"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95" d="100"/>
          <a:sy n="95" d="100"/>
        </p:scale>
        <p:origin x="3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E5766-97FF-42C0-86E9-C7A043A1B796}" type="datetimeFigureOut">
              <a:rPr lang="en-US" smtClean="0"/>
              <a:t>2/16/2016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4CD9B-71E2-4E6D-A49E-D894CFB6E857}" type="slidenum">
              <a:rPr lang="en-US" smtClean="0"/>
              <a:t>‹#›</a:t>
            </a:fld>
            <a:endParaRPr lang="en-US"/>
          </a:p>
        </p:txBody>
      </p:sp>
    </p:spTree>
    <p:extLst>
      <p:ext uri="{BB962C8B-B14F-4D97-AF65-F5344CB8AC3E}">
        <p14:creationId xmlns:p14="http://schemas.microsoft.com/office/powerpoint/2010/main" val="354087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Quality_attributes" TargetMode="External"/><Relationship Id="rId13" Type="http://schemas.openxmlformats.org/officeDocument/2006/relationships/hyperlink" Target="https://en.wikipedia.org/wiki/Maintainability" TargetMode="External"/><Relationship Id="rId18" Type="http://schemas.openxmlformats.org/officeDocument/2006/relationships/hyperlink" Target="https://en.wikipedia.org/wiki/Software_architecture#cite_note-FAIRBANKS2010-10" TargetMode="External"/><Relationship Id="rId3" Type="http://schemas.openxmlformats.org/officeDocument/2006/relationships/hyperlink" Target="https://en.wikipedia.org/wiki/Software_architecture#cite_note-SAP2-3" TargetMode="External"/><Relationship Id="rId21" Type="http://schemas.openxmlformats.org/officeDocument/2006/relationships/hyperlink" Target="https://en.wikipedia.org/wiki/Software_architecture#cite_note-REFARCHCLASS-13" TargetMode="External"/><Relationship Id="rId7" Type="http://schemas.openxmlformats.org/officeDocument/2006/relationships/hyperlink" Target="https://en.wikipedia.org/wiki/Jackson_Structured_Programming" TargetMode="External"/><Relationship Id="rId12" Type="http://schemas.openxmlformats.org/officeDocument/2006/relationships/hyperlink" Target="https://en.wikipedia.org/wiki/Reliability_(engineering)" TargetMode="External"/><Relationship Id="rId17" Type="http://schemas.openxmlformats.org/officeDocument/2006/relationships/hyperlink" Target="https://en.wikipedia.org/wiki/Non-functional_requirements" TargetMode="External"/><Relationship Id="rId25" Type="http://schemas.openxmlformats.org/officeDocument/2006/relationships/hyperlink" Target="https://en.wikipedia.org/wiki/Software_architecture#cite_note-BROOKS-14" TargetMode="External"/><Relationship Id="rId2" Type="http://schemas.openxmlformats.org/officeDocument/2006/relationships/slide" Target="../slides/slide2.xml"/><Relationship Id="rId16" Type="http://schemas.openxmlformats.org/officeDocument/2006/relationships/hyperlink" Target="https://en.wikipedia.org/wiki/Requirements" TargetMode="External"/><Relationship Id="rId20" Type="http://schemas.openxmlformats.org/officeDocument/2006/relationships/hyperlink" Target="https://en.wikipedia.org/wiki/Software_architecture#cite_note-REFARCHPRIMER-12" TargetMode="External"/><Relationship Id="rId1" Type="http://schemas.openxmlformats.org/officeDocument/2006/relationships/notesMaster" Target="../notesMasters/notesMaster1.xml"/><Relationship Id="rId6" Type="http://schemas.openxmlformats.org/officeDocument/2006/relationships/hyperlink" Target="https://en.wikipedia.org/wiki/Software_design" TargetMode="External"/><Relationship Id="rId11" Type="http://schemas.openxmlformats.org/officeDocument/2006/relationships/hyperlink" Target="https://en.wikipedia.org/wiki/Extensibility" TargetMode="External"/><Relationship Id="rId24" Type="http://schemas.openxmlformats.org/officeDocument/2006/relationships/hyperlink" Target="https://en.wikipedia.org/wiki/The_Mythical_Man-Month#Conceptual_integrity" TargetMode="External"/><Relationship Id="rId5" Type="http://schemas.openxmlformats.org/officeDocument/2006/relationships/hyperlink" Target="https://en.wikipedia.org/wiki/4+1_Architectural_View_Model" TargetMode="External"/><Relationship Id="rId15" Type="http://schemas.openxmlformats.org/officeDocument/2006/relationships/hyperlink" Target="https://en.wikipedia.org/wiki/Ilities" TargetMode="External"/><Relationship Id="rId23" Type="http://schemas.openxmlformats.org/officeDocument/2006/relationships/hyperlink" Target="https://en.wikipedia.org/wiki/The_Mythical_Man-Month" TargetMode="External"/><Relationship Id="rId10" Type="http://schemas.openxmlformats.org/officeDocument/2006/relationships/hyperlink" Target="https://en.wikipedia.org/wiki/Backward_compatibility" TargetMode="External"/><Relationship Id="rId19" Type="http://schemas.openxmlformats.org/officeDocument/2006/relationships/hyperlink" Target="https://en.wikipedia.org/wiki/Reference_architecture" TargetMode="External"/><Relationship Id="rId4" Type="http://schemas.openxmlformats.org/officeDocument/2006/relationships/hyperlink" Target="https://en.wikipedia.org/wiki/Software_architecture#cite_note-ISO42010-11" TargetMode="External"/><Relationship Id="rId9" Type="http://schemas.openxmlformats.org/officeDocument/2006/relationships/hyperlink" Target="https://en.wikipedia.org/wiki/Fault-tolerance" TargetMode="External"/><Relationship Id="rId14" Type="http://schemas.openxmlformats.org/officeDocument/2006/relationships/hyperlink" Target="https://en.wikipedia.org/wiki/Availability" TargetMode="External"/><Relationship Id="rId22" Type="http://schemas.openxmlformats.org/officeDocument/2006/relationships/hyperlink" Target="https://en.wikipedia.org/wiki/Architectural_patter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Multitude of stakeholders:</a:t>
            </a:r>
            <a:r>
              <a:rPr lang="en-US" sz="1200" b="0" i="0" kern="1200" dirty="0" smtClean="0">
                <a:solidFill>
                  <a:schemeClr val="tx1"/>
                </a:solidFill>
                <a:effectLst/>
                <a:latin typeface="+mn-lt"/>
                <a:ea typeface="+mn-ea"/>
                <a:cs typeface="+mn-cs"/>
              </a:rPr>
              <a:t> software systems have to cater to a variety of stakeholders such as business managers, owners, users and operators. These stakeholders all have their own concerns with respect to the system. Balancing these concerns and demonstrating how they are addressed is part of designing the system.</a:t>
            </a:r>
            <a:r>
              <a:rPr lang="en-US" sz="1200" b="0" i="0" u="none" strike="noStrike" kern="1200" baseline="30000" dirty="0" smtClean="0">
                <a:solidFill>
                  <a:schemeClr val="tx1"/>
                </a:solidFill>
                <a:effectLst/>
                <a:latin typeface="+mn-lt"/>
                <a:ea typeface="+mn-ea"/>
                <a:cs typeface="+mn-cs"/>
                <a:hlinkClick r:id="rId3"/>
              </a:rPr>
              <a:t>[3]</a:t>
            </a:r>
            <a:r>
              <a:rPr lang="en-US" sz="1200" b="0" i="0" kern="1200" baseline="30000" dirty="0" smtClean="0">
                <a:solidFill>
                  <a:schemeClr val="tx1"/>
                </a:solidFill>
                <a:effectLst/>
                <a:latin typeface="+mn-lt"/>
                <a:ea typeface="+mn-ea"/>
                <a:cs typeface="+mn-cs"/>
              </a:rPr>
              <a:t>:pp.29–31</a:t>
            </a:r>
            <a:r>
              <a:rPr lang="en-US" sz="1200" b="0" i="0" kern="1200" dirty="0" smtClean="0">
                <a:solidFill>
                  <a:schemeClr val="tx1"/>
                </a:solidFill>
                <a:effectLst/>
                <a:latin typeface="+mn-lt"/>
                <a:ea typeface="+mn-ea"/>
                <a:cs typeface="+mn-cs"/>
              </a:rPr>
              <a:t> This implies that architecture involves dealing with a broad variety of concerns and stakeholders, and has a multidisciplinary nature.</a:t>
            </a:r>
          </a:p>
          <a:p>
            <a:r>
              <a:rPr lang="en-US" sz="1200" b="1" i="0" kern="1200" dirty="0" smtClean="0">
                <a:solidFill>
                  <a:schemeClr val="tx1"/>
                </a:solidFill>
                <a:effectLst/>
                <a:latin typeface="+mn-lt"/>
                <a:ea typeface="+mn-ea"/>
                <a:cs typeface="+mn-cs"/>
              </a:rPr>
              <a:t>Separation of concerns:</a:t>
            </a:r>
            <a:r>
              <a:rPr lang="en-US" sz="1200" b="0" i="0" kern="1200" dirty="0" smtClean="0">
                <a:solidFill>
                  <a:schemeClr val="tx1"/>
                </a:solidFill>
                <a:effectLst/>
                <a:latin typeface="+mn-lt"/>
                <a:ea typeface="+mn-ea"/>
                <a:cs typeface="+mn-cs"/>
              </a:rPr>
              <a:t> the established way for architects to reduce complexity is to separate the concerns that drive the design. Architecture documentation shows that all stakeholder concerns are addressed by modeling and describing the architecture from separate points of view associated with the various stakeholder concerns.</a:t>
            </a:r>
            <a:r>
              <a:rPr lang="en-US" sz="1200" b="0" i="0" u="none" strike="noStrike" kern="1200" baseline="30000" dirty="0" smtClean="0">
                <a:solidFill>
                  <a:schemeClr val="tx1"/>
                </a:solidFill>
                <a:effectLst/>
                <a:latin typeface="+mn-lt"/>
                <a:ea typeface="+mn-ea"/>
                <a:cs typeface="+mn-cs"/>
                <a:hlinkClick r:id="rId4"/>
              </a:rPr>
              <a:t>[11]</a:t>
            </a:r>
            <a:r>
              <a:rPr lang="en-US" sz="1200" b="0" i="0" kern="1200" dirty="0" smtClean="0">
                <a:solidFill>
                  <a:schemeClr val="tx1"/>
                </a:solidFill>
                <a:effectLst/>
                <a:latin typeface="+mn-lt"/>
                <a:ea typeface="+mn-ea"/>
                <a:cs typeface="+mn-cs"/>
              </a:rPr>
              <a:t> These separate descriptions are called architectural views (see for example the </a:t>
            </a:r>
            <a:r>
              <a:rPr lang="en-US" sz="1200" b="0" i="0" u="sng" kern="1200" dirty="0" smtClean="0">
                <a:solidFill>
                  <a:schemeClr val="tx1"/>
                </a:solidFill>
                <a:effectLst/>
                <a:latin typeface="+mn-lt"/>
                <a:ea typeface="+mn-ea"/>
                <a:cs typeface="+mn-cs"/>
                <a:hlinkClick r:id="rId5" tooltip="4+1 Architectural View Model"/>
              </a:rPr>
              <a:t>4+1 Architectural View Model</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Quality-driven:</a:t>
            </a:r>
            <a:r>
              <a:rPr lang="en-US" sz="1200" b="0" i="0" kern="1200" dirty="0" smtClean="0">
                <a:solidFill>
                  <a:schemeClr val="tx1"/>
                </a:solidFill>
                <a:effectLst/>
                <a:latin typeface="+mn-lt"/>
                <a:ea typeface="+mn-ea"/>
                <a:cs typeface="+mn-cs"/>
              </a:rPr>
              <a:t> classic </a:t>
            </a:r>
            <a:r>
              <a:rPr lang="en-US" sz="1200" b="0" i="0" u="none" strike="noStrike" kern="1200" dirty="0" smtClean="0">
                <a:solidFill>
                  <a:schemeClr val="tx1"/>
                </a:solidFill>
                <a:effectLst/>
                <a:latin typeface="+mn-lt"/>
                <a:ea typeface="+mn-ea"/>
                <a:cs typeface="+mn-cs"/>
                <a:hlinkClick r:id="rId6" tooltip="Software design"/>
              </a:rPr>
              <a:t>software design</a:t>
            </a:r>
            <a:r>
              <a:rPr lang="en-US" sz="1200" b="0" i="0" kern="1200" dirty="0" smtClean="0">
                <a:solidFill>
                  <a:schemeClr val="tx1"/>
                </a:solidFill>
                <a:effectLst/>
                <a:latin typeface="+mn-lt"/>
                <a:ea typeface="+mn-ea"/>
                <a:cs typeface="+mn-cs"/>
              </a:rPr>
              <a:t> approaches (e.g. </a:t>
            </a:r>
            <a:r>
              <a:rPr lang="en-US" sz="1200" b="0" i="0" u="none" strike="noStrike" kern="1200" dirty="0" smtClean="0">
                <a:solidFill>
                  <a:schemeClr val="tx1"/>
                </a:solidFill>
                <a:effectLst/>
                <a:latin typeface="+mn-lt"/>
                <a:ea typeface="+mn-ea"/>
                <a:cs typeface="+mn-cs"/>
                <a:hlinkClick r:id="rId7" tooltip="Jackson Structured Programming"/>
              </a:rPr>
              <a:t>Jackson Structured Programming</a:t>
            </a:r>
            <a:r>
              <a:rPr lang="en-US" sz="1200" b="0" i="0" kern="1200" dirty="0" smtClean="0">
                <a:solidFill>
                  <a:schemeClr val="tx1"/>
                </a:solidFill>
                <a:effectLst/>
                <a:latin typeface="+mn-lt"/>
                <a:ea typeface="+mn-ea"/>
                <a:cs typeface="+mn-cs"/>
              </a:rPr>
              <a:t>) were driven by required functionality and the flow of data through the system, but the current insight</a:t>
            </a:r>
            <a:r>
              <a:rPr lang="en-US" sz="1200" b="0" i="0" u="none" strike="noStrike" kern="1200" baseline="30000" dirty="0" smtClean="0">
                <a:solidFill>
                  <a:schemeClr val="tx1"/>
                </a:solidFill>
                <a:effectLst/>
                <a:latin typeface="+mn-lt"/>
                <a:ea typeface="+mn-ea"/>
                <a:cs typeface="+mn-cs"/>
                <a:hlinkClick r:id="rId3"/>
              </a:rPr>
              <a:t>[3]</a:t>
            </a:r>
            <a:r>
              <a:rPr lang="en-US" sz="1200" b="0" i="0" kern="1200" baseline="30000" dirty="0" smtClean="0">
                <a:solidFill>
                  <a:schemeClr val="tx1"/>
                </a:solidFill>
                <a:effectLst/>
                <a:latin typeface="+mn-lt"/>
                <a:ea typeface="+mn-ea"/>
                <a:cs typeface="+mn-cs"/>
              </a:rPr>
              <a:t>:pp.26–28</a:t>
            </a:r>
            <a:r>
              <a:rPr lang="en-US" sz="1200" b="0" i="0" kern="1200" dirty="0" smtClean="0">
                <a:solidFill>
                  <a:schemeClr val="tx1"/>
                </a:solidFill>
                <a:effectLst/>
                <a:latin typeface="+mn-lt"/>
                <a:ea typeface="+mn-ea"/>
                <a:cs typeface="+mn-cs"/>
              </a:rPr>
              <a:t> is that the architecture of a software system is more closely related to its </a:t>
            </a:r>
            <a:r>
              <a:rPr lang="en-US" sz="1200" b="0" i="0" u="none" strike="noStrike" kern="1200" dirty="0" smtClean="0">
                <a:solidFill>
                  <a:schemeClr val="tx1"/>
                </a:solidFill>
                <a:effectLst/>
                <a:latin typeface="+mn-lt"/>
                <a:ea typeface="+mn-ea"/>
                <a:cs typeface="+mn-cs"/>
                <a:hlinkClick r:id="rId8" tooltip="Quality attributes"/>
              </a:rPr>
              <a:t>quality attributes</a:t>
            </a:r>
            <a:r>
              <a:rPr lang="en-US" sz="1200" b="0" i="0" kern="1200" dirty="0" smtClean="0">
                <a:solidFill>
                  <a:schemeClr val="tx1"/>
                </a:solidFill>
                <a:effectLst/>
                <a:latin typeface="+mn-lt"/>
                <a:ea typeface="+mn-ea"/>
                <a:cs typeface="+mn-cs"/>
              </a:rPr>
              <a:t> such as </a:t>
            </a:r>
            <a:r>
              <a:rPr lang="en-US" sz="1200" b="0" i="0" u="none" strike="noStrike" kern="1200" dirty="0" smtClean="0">
                <a:solidFill>
                  <a:schemeClr val="tx1"/>
                </a:solidFill>
                <a:effectLst/>
                <a:latin typeface="+mn-lt"/>
                <a:ea typeface="+mn-ea"/>
                <a:cs typeface="+mn-cs"/>
                <a:hlinkClick r:id="rId9" tooltip="Fault-tolerance"/>
              </a:rPr>
              <a:t>fault-tolerance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Backward compatibility"/>
              </a:rPr>
              <a:t>backward compatibility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Extensibility"/>
              </a:rPr>
              <a:t>extensibility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2" tooltip="Reliability (engineering)"/>
              </a:rPr>
              <a:t>reliability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tooltip="Maintainability"/>
              </a:rPr>
              <a:t>maintainability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tooltip="Availability"/>
              </a:rPr>
              <a:t>availability</a:t>
            </a:r>
            <a:r>
              <a:rPr lang="en-US" sz="1200" b="0" i="0" kern="1200" dirty="0" smtClean="0">
                <a:solidFill>
                  <a:schemeClr val="tx1"/>
                </a:solidFill>
                <a:effectLst/>
                <a:latin typeface="+mn-lt"/>
                <a:ea typeface="+mn-ea"/>
                <a:cs typeface="+mn-cs"/>
              </a:rPr>
              <a:t>, security, usability, and other such –</a:t>
            </a:r>
            <a:r>
              <a:rPr lang="en-US" sz="1200" b="0" i="0" u="none" strike="noStrike" kern="1200" dirty="0" err="1" smtClean="0">
                <a:solidFill>
                  <a:schemeClr val="tx1"/>
                </a:solidFill>
                <a:effectLst/>
                <a:latin typeface="+mn-lt"/>
                <a:ea typeface="+mn-ea"/>
                <a:cs typeface="+mn-cs"/>
                <a:hlinkClick r:id="rId15" tooltip="Ilities"/>
              </a:rPr>
              <a:t>ilities</a:t>
            </a:r>
            <a:r>
              <a:rPr lang="en-US" sz="1200" b="0" i="0" kern="1200" dirty="0" smtClean="0">
                <a:solidFill>
                  <a:schemeClr val="tx1"/>
                </a:solidFill>
                <a:effectLst/>
                <a:latin typeface="+mn-lt"/>
                <a:ea typeface="+mn-ea"/>
                <a:cs typeface="+mn-cs"/>
              </a:rPr>
              <a:t>. Stakeholder concerns often translate into </a:t>
            </a:r>
            <a:r>
              <a:rPr lang="en-US" sz="1200" b="0" i="0" u="none" strike="noStrike" kern="1200" dirty="0" smtClean="0">
                <a:solidFill>
                  <a:schemeClr val="tx1"/>
                </a:solidFill>
                <a:effectLst/>
                <a:latin typeface="+mn-lt"/>
                <a:ea typeface="+mn-ea"/>
                <a:cs typeface="+mn-cs"/>
                <a:hlinkClick r:id="rId16" tooltip="Requirements"/>
              </a:rPr>
              <a:t>requirements</a:t>
            </a:r>
            <a:r>
              <a:rPr lang="en-US" sz="1200" b="0" i="0" kern="1200" dirty="0" smtClean="0">
                <a:solidFill>
                  <a:schemeClr val="tx1"/>
                </a:solidFill>
                <a:effectLst/>
                <a:latin typeface="+mn-lt"/>
                <a:ea typeface="+mn-ea"/>
                <a:cs typeface="+mn-cs"/>
              </a:rPr>
              <a:t> on these quality attributes, which are variously called </a:t>
            </a:r>
            <a:r>
              <a:rPr lang="en-US" sz="1200" b="0" i="0" u="none" strike="noStrike" kern="1200" dirty="0" smtClean="0">
                <a:solidFill>
                  <a:schemeClr val="tx1"/>
                </a:solidFill>
                <a:effectLst/>
                <a:latin typeface="+mn-lt"/>
                <a:ea typeface="+mn-ea"/>
                <a:cs typeface="+mn-cs"/>
                <a:hlinkClick r:id="rId17" tooltip="Non-functional requirements"/>
              </a:rPr>
              <a:t>non-functional requirements</a:t>
            </a:r>
            <a:r>
              <a:rPr lang="en-US" sz="1200" b="0" i="0" kern="1200" dirty="0" smtClean="0">
                <a:solidFill>
                  <a:schemeClr val="tx1"/>
                </a:solidFill>
                <a:effectLst/>
                <a:latin typeface="+mn-lt"/>
                <a:ea typeface="+mn-ea"/>
                <a:cs typeface="+mn-cs"/>
              </a:rPr>
              <a:t>, extra-functional requirements, behavioral requirements, or quality attribute requirements.</a:t>
            </a:r>
          </a:p>
          <a:p>
            <a:r>
              <a:rPr lang="en-US" sz="1200" b="1" i="0" kern="1200" dirty="0" smtClean="0">
                <a:solidFill>
                  <a:schemeClr val="tx1"/>
                </a:solidFill>
                <a:effectLst/>
                <a:latin typeface="+mn-lt"/>
                <a:ea typeface="+mn-ea"/>
                <a:cs typeface="+mn-cs"/>
              </a:rPr>
              <a:t>Recurring styles:</a:t>
            </a:r>
            <a:r>
              <a:rPr lang="en-US" sz="1200" b="0" i="0" kern="1200" dirty="0" smtClean="0">
                <a:solidFill>
                  <a:schemeClr val="tx1"/>
                </a:solidFill>
                <a:effectLst/>
                <a:latin typeface="+mn-lt"/>
                <a:ea typeface="+mn-ea"/>
                <a:cs typeface="+mn-cs"/>
              </a:rPr>
              <a:t> like building architecture, the software architecture discipline has developed standard ways to address recurring concerns. These "standard ways" are called by various names at various levels of abstraction. Common terms for recurring solutions are architectural style,</a:t>
            </a:r>
            <a:r>
              <a:rPr lang="en-US" sz="1200" b="0" i="0" u="none" strike="noStrike" kern="1200" baseline="30000" dirty="0" smtClean="0">
                <a:solidFill>
                  <a:schemeClr val="tx1"/>
                </a:solidFill>
                <a:effectLst/>
                <a:latin typeface="+mn-lt"/>
                <a:ea typeface="+mn-ea"/>
                <a:cs typeface="+mn-cs"/>
                <a:hlinkClick r:id="rId18"/>
              </a:rPr>
              <a:t>[10]</a:t>
            </a:r>
            <a:r>
              <a:rPr lang="en-US" sz="1200" b="0" i="0" kern="1200" baseline="30000" dirty="0" smtClean="0">
                <a:solidFill>
                  <a:schemeClr val="tx1"/>
                </a:solidFill>
                <a:effectLst/>
                <a:latin typeface="+mn-lt"/>
                <a:ea typeface="+mn-ea"/>
                <a:cs typeface="+mn-cs"/>
              </a:rPr>
              <a:t>:pp.273–277</a:t>
            </a:r>
            <a:r>
              <a:rPr lang="en-US" sz="1200" b="0" i="0" kern="1200" dirty="0" smtClean="0">
                <a:solidFill>
                  <a:schemeClr val="tx1"/>
                </a:solidFill>
                <a:effectLst/>
                <a:latin typeface="+mn-lt"/>
                <a:ea typeface="+mn-ea"/>
                <a:cs typeface="+mn-cs"/>
              </a:rPr>
              <a:t> tactic,</a:t>
            </a:r>
            <a:r>
              <a:rPr lang="en-US" sz="1200" b="0" i="0" u="none" strike="noStrike" kern="1200" baseline="30000" dirty="0" smtClean="0">
                <a:solidFill>
                  <a:schemeClr val="tx1"/>
                </a:solidFill>
                <a:effectLst/>
                <a:latin typeface="+mn-lt"/>
                <a:ea typeface="+mn-ea"/>
                <a:cs typeface="+mn-cs"/>
                <a:hlinkClick r:id="rId3"/>
              </a:rPr>
              <a:t>[3]</a:t>
            </a:r>
            <a:r>
              <a:rPr lang="en-US" sz="1200" b="0" i="0" kern="1200" baseline="30000" dirty="0" smtClean="0">
                <a:solidFill>
                  <a:schemeClr val="tx1"/>
                </a:solidFill>
                <a:effectLst/>
                <a:latin typeface="+mn-lt"/>
                <a:ea typeface="+mn-ea"/>
                <a:cs typeface="+mn-cs"/>
              </a:rPr>
              <a:t>:pp.70–72</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9" tooltip="Reference architecture"/>
              </a:rPr>
              <a:t>reference architecture</a:t>
            </a:r>
            <a:r>
              <a:rPr lang="en-US" sz="1200" b="0" i="0" u="none" strike="noStrike" kern="1200" baseline="30000" dirty="0" smtClean="0">
                <a:solidFill>
                  <a:schemeClr val="tx1"/>
                </a:solidFill>
                <a:effectLst/>
                <a:latin typeface="+mn-lt"/>
                <a:ea typeface="+mn-ea"/>
                <a:cs typeface="+mn-cs"/>
                <a:hlinkClick r:id="rId20"/>
              </a:rPr>
              <a:t>[12]</a:t>
            </a:r>
            <a:r>
              <a:rPr lang="en-US" sz="1200" b="0" i="0" u="none" strike="noStrike" kern="1200" baseline="30000" dirty="0" smtClean="0">
                <a:solidFill>
                  <a:schemeClr val="tx1"/>
                </a:solidFill>
                <a:effectLst/>
                <a:latin typeface="+mn-lt"/>
                <a:ea typeface="+mn-ea"/>
                <a:cs typeface="+mn-cs"/>
                <a:hlinkClick r:id="rId21"/>
              </a:rPr>
              <a:t>[13]</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2" tooltip="Architectural pattern"/>
              </a:rPr>
              <a:t>architectural pattern</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
              </a:rPr>
              <a:t>[3]</a:t>
            </a:r>
            <a:r>
              <a:rPr lang="en-US" sz="1200" b="0" i="0" kern="1200" baseline="30000" dirty="0" smtClean="0">
                <a:solidFill>
                  <a:schemeClr val="tx1"/>
                </a:solidFill>
                <a:effectLst/>
                <a:latin typeface="+mn-lt"/>
                <a:ea typeface="+mn-ea"/>
                <a:cs typeface="+mn-cs"/>
              </a:rPr>
              <a:t>:pp.203–205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Conceptual integrity:</a:t>
            </a:r>
            <a:r>
              <a:rPr lang="en-US" sz="1200" b="0" i="0" kern="1200" dirty="0" smtClean="0">
                <a:solidFill>
                  <a:schemeClr val="tx1"/>
                </a:solidFill>
                <a:effectLst/>
                <a:latin typeface="+mn-lt"/>
                <a:ea typeface="+mn-ea"/>
                <a:cs typeface="+mn-cs"/>
              </a:rPr>
              <a:t> a term introduced by Fred Brooks in </a:t>
            </a:r>
            <a:r>
              <a:rPr lang="en-US" sz="1200" b="0" i="0" u="none" strike="noStrike" kern="1200" dirty="0" smtClean="0">
                <a:solidFill>
                  <a:schemeClr val="tx1"/>
                </a:solidFill>
                <a:effectLst/>
                <a:latin typeface="+mn-lt"/>
                <a:ea typeface="+mn-ea"/>
                <a:cs typeface="+mn-cs"/>
                <a:hlinkClick r:id="rId23" tooltip="The Mythical Man-Month"/>
              </a:rPr>
              <a:t>The Mythical Man-Month</a:t>
            </a:r>
            <a:r>
              <a:rPr lang="en-US" sz="1200" b="0" i="0" kern="1200" dirty="0" smtClean="0">
                <a:solidFill>
                  <a:schemeClr val="tx1"/>
                </a:solidFill>
                <a:effectLst/>
                <a:latin typeface="+mn-lt"/>
                <a:ea typeface="+mn-ea"/>
                <a:cs typeface="+mn-cs"/>
              </a:rPr>
              <a:t> to denote the idea that the architecture of a software system represents an overall vision of what it should do and how it should do it. This vision should be separated from its implementation. The architect assumes the role of "keeper of the vision", making sure that additions to the system are in line with the architecture, hence preserving </a:t>
            </a:r>
            <a:r>
              <a:rPr lang="en-US" sz="1200" b="0" i="0" u="none" strike="noStrike" kern="1200" dirty="0" smtClean="0">
                <a:solidFill>
                  <a:schemeClr val="tx1"/>
                </a:solidFill>
                <a:effectLst/>
                <a:latin typeface="+mn-lt"/>
                <a:ea typeface="+mn-ea"/>
                <a:cs typeface="+mn-cs"/>
                <a:hlinkClick r:id="rId24" tooltip="The Mythical Man-Month"/>
              </a:rPr>
              <a:t>conceptual integrity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25"/>
              </a:rPr>
              <a:t>[14]</a:t>
            </a:r>
            <a:r>
              <a:rPr lang="en-US" sz="1200" b="0" i="0" kern="1200" baseline="30000" dirty="0" smtClean="0">
                <a:solidFill>
                  <a:schemeClr val="tx1"/>
                </a:solidFill>
                <a:effectLst/>
                <a:latin typeface="+mn-lt"/>
                <a:ea typeface="+mn-ea"/>
                <a:cs typeface="+mn-cs"/>
              </a:rPr>
              <a:t>:pp.41–50</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BA4CD9B-71E2-4E6D-A49E-D894CFB6E857}" type="slidenum">
              <a:rPr lang="en-US" smtClean="0"/>
              <a:t>2</a:t>
            </a:fld>
            <a:endParaRPr lang="en-US"/>
          </a:p>
        </p:txBody>
      </p:sp>
    </p:spTree>
    <p:extLst>
      <p:ext uri="{BB962C8B-B14F-4D97-AF65-F5344CB8AC3E}">
        <p14:creationId xmlns:p14="http://schemas.microsoft.com/office/powerpoint/2010/main" val="247918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0B0E01-9F45-4E0D-9F95-674DDCE455A8}" type="slidenum">
              <a:rPr lang="en-US" altLang="en-US" sz="1300"/>
              <a:pPr>
                <a:spcBef>
                  <a:spcPct val="0"/>
                </a:spcBef>
              </a:pPr>
              <a:t>3</a:t>
            </a:fld>
            <a:endParaRPr lang="en-US" altLang="en-US"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0037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4CD9B-71E2-4E6D-A49E-D894CFB6E857}" type="slidenum">
              <a:rPr lang="en-US" smtClean="0"/>
              <a:t>10</a:t>
            </a:fld>
            <a:endParaRPr lang="en-US"/>
          </a:p>
        </p:txBody>
      </p:sp>
    </p:spTree>
    <p:extLst>
      <p:ext uri="{BB962C8B-B14F-4D97-AF65-F5344CB8AC3E}">
        <p14:creationId xmlns:p14="http://schemas.microsoft.com/office/powerpoint/2010/main" val="199630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534C5B-393C-4CF0-9D9B-5F5EC67B026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123622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534C5B-393C-4CF0-9D9B-5F5EC67B026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399093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534C5B-393C-4CF0-9D9B-5F5EC67B026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133240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534C5B-393C-4CF0-9D9B-5F5EC67B026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314955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34C5B-393C-4CF0-9D9B-5F5EC67B0264}"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219598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534C5B-393C-4CF0-9D9B-5F5EC67B0264}"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2759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534C5B-393C-4CF0-9D9B-5F5EC67B0264}"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378785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534C5B-393C-4CF0-9D9B-5F5EC67B0264}"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358226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34C5B-393C-4CF0-9D9B-5F5EC67B0264}"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347019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534C5B-393C-4CF0-9D9B-5F5EC67B0264}"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119499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534C5B-393C-4CF0-9D9B-5F5EC67B0264}"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D3FB3-19F5-4394-889B-930EB3C92064}" type="slidenum">
              <a:rPr lang="en-US" smtClean="0"/>
              <a:t>‹#›</a:t>
            </a:fld>
            <a:endParaRPr lang="en-US"/>
          </a:p>
        </p:txBody>
      </p:sp>
    </p:spTree>
    <p:extLst>
      <p:ext uri="{BB962C8B-B14F-4D97-AF65-F5344CB8AC3E}">
        <p14:creationId xmlns:p14="http://schemas.microsoft.com/office/powerpoint/2010/main" val="264116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34C5B-393C-4CF0-9D9B-5F5EC67B0264}" type="datetimeFigureOut">
              <a:rPr lang="en-US" smtClean="0"/>
              <a:t>2/16/2016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D3FB3-19F5-4394-889B-930EB3C92064}" type="slidenum">
              <a:rPr lang="en-US" smtClean="0"/>
              <a:t>‹#›</a:t>
            </a:fld>
            <a:endParaRPr lang="en-US"/>
          </a:p>
        </p:txBody>
      </p:sp>
    </p:spTree>
    <p:extLst>
      <p:ext uri="{BB962C8B-B14F-4D97-AF65-F5344CB8AC3E}">
        <p14:creationId xmlns:p14="http://schemas.microsoft.com/office/powerpoint/2010/main" val="28027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developer.android.com/reference/android/content/Context.html#bindService(android.content.Intent, android.content.ServiceConnection, int)" TargetMode="External"/><Relationship Id="rId4" Type="http://schemas.openxmlformats.org/officeDocument/2006/relationships/hyperlink" Target="http://developer.android.com/reference/android/content/Context.html#startService(android.content.Int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Georgia" pitchFamily="18" charset="0"/>
              </a:rPr>
              <a:t>CS5551 Advanced Software Engineering</a:t>
            </a:r>
            <a:br>
              <a:rPr lang="en-US" dirty="0" smtClean="0">
                <a:latin typeface="Georgia" pitchFamily="18" charset="0"/>
              </a:rPr>
            </a:br>
            <a:r>
              <a:rPr lang="en-US" sz="3900" dirty="0" smtClean="0">
                <a:latin typeface="Georgia" pitchFamily="18" charset="0"/>
              </a:rPr>
              <a:t>Software Architecture and Patterns: Android</a:t>
            </a:r>
            <a:endParaRPr lang="en-US" sz="3900" dirty="0">
              <a:latin typeface="Georgia" pitchFamily="18" charset="0"/>
            </a:endParaRPr>
          </a:p>
        </p:txBody>
      </p:sp>
    </p:spTree>
    <p:extLst>
      <p:ext uri="{BB962C8B-B14F-4D97-AF65-F5344CB8AC3E}">
        <p14:creationId xmlns:p14="http://schemas.microsoft.com/office/powerpoint/2010/main" val="348968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eorgia" panose="02040502050405020303" pitchFamily="18" charset="0"/>
              </a:rPr>
              <a:t>Services (Controllers)</a:t>
            </a:r>
            <a:endParaRPr lang="en-US" b="1" dirty="0">
              <a:latin typeface="Georgia" panose="02040502050405020303" pitchFamily="18" charset="0"/>
            </a:endParaRPr>
          </a:p>
        </p:txBody>
      </p:sp>
      <p:sp>
        <p:nvSpPr>
          <p:cNvPr id="3" name="Content Placeholder 2"/>
          <p:cNvSpPr>
            <a:spLocks noGrp="1"/>
          </p:cNvSpPr>
          <p:nvPr>
            <p:ph idx="1"/>
          </p:nvPr>
        </p:nvSpPr>
        <p:spPr>
          <a:xfrm>
            <a:off x="457200" y="1600200"/>
            <a:ext cx="5029200" cy="4525963"/>
          </a:xfrm>
        </p:spPr>
        <p:txBody>
          <a:bodyPr/>
          <a:lstStyle/>
          <a:p>
            <a:pPr marL="0" indent="0">
              <a:buNone/>
            </a:pPr>
            <a:r>
              <a:rPr lang="en-US" dirty="0">
                <a:latin typeface="Georgia" panose="02040502050405020303" pitchFamily="18" charset="0"/>
              </a:rPr>
              <a:t>A</a:t>
            </a:r>
            <a:r>
              <a:rPr lang="en-US" dirty="0" smtClean="0">
                <a:latin typeface="Georgia" panose="02040502050405020303" pitchFamily="18" charset="0"/>
              </a:rPr>
              <a:t>n </a:t>
            </a:r>
            <a:r>
              <a:rPr lang="en-US" dirty="0">
                <a:latin typeface="Georgia" panose="02040502050405020303" pitchFamily="18" charset="0"/>
              </a:rPr>
              <a:t>application component that can </a:t>
            </a:r>
            <a:r>
              <a:rPr lang="en-US" u="sng" dirty="0">
                <a:latin typeface="Georgia" panose="02040502050405020303" pitchFamily="18" charset="0"/>
              </a:rPr>
              <a:t>perform long-running operations in the background</a:t>
            </a:r>
            <a:r>
              <a:rPr lang="en-US" dirty="0">
                <a:latin typeface="Georgia" panose="02040502050405020303" pitchFamily="18" charset="0"/>
              </a:rPr>
              <a:t> and does not provide a user interface.</a:t>
            </a:r>
          </a:p>
        </p:txBody>
      </p:sp>
      <p:sp>
        <p:nvSpPr>
          <p:cNvPr id="5" name="Rectangle 2"/>
          <p:cNvSpPr>
            <a:spLocks noChangeArrowheads="1"/>
          </p:cNvSpPr>
          <p:nvPr/>
        </p:nvSpPr>
        <p:spPr bwMode="auto">
          <a:xfrm>
            <a:off x="0" y="-184666"/>
            <a:ext cx="312906"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30400" b="0" i="0" u="none" strike="noStrike" cap="none" normalizeH="0" baseline="0" dirty="0" smtClean="0">
              <a:ln>
                <a:noFill/>
              </a:ln>
              <a:solidFill>
                <a:schemeClr val="tx1"/>
              </a:solidFill>
              <a:effectLst/>
              <a:latin typeface="Arial" panose="020B0604020202020204" pitchFamily="34" charset="0"/>
            </a:endParaRPr>
          </a:p>
        </p:txBody>
      </p:sp>
      <p:pic>
        <p:nvPicPr>
          <p:cNvPr id="5123" name="Picture 3" descr="http://developer.android.com/images/service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158" y="1600200"/>
            <a:ext cx="3705225" cy="48291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90600" y="4699113"/>
            <a:ext cx="4572000" cy="1785104"/>
          </a:xfrm>
          <a:prstGeom prst="rect">
            <a:avLst/>
          </a:prstGeom>
        </p:spPr>
        <p:txBody>
          <a:bodyPr>
            <a:spAutoFit/>
          </a:bodyPr>
          <a:lstStyle/>
          <a:p>
            <a:pPr lvl="0" eaLnBrk="0" fontAlgn="base" hangingPunct="0">
              <a:spcBef>
                <a:spcPct val="0"/>
              </a:spcBef>
              <a:spcAft>
                <a:spcPct val="0"/>
              </a:spcAft>
            </a:pPr>
            <a:r>
              <a:rPr lang="en-US" altLang="en-US" sz="2000" b="1" dirty="0" smtClean="0">
                <a:latin typeface="Arial" panose="020B0604020202020204" pitchFamily="34" charset="0"/>
                <a:ea typeface="Roboto"/>
              </a:rPr>
              <a:t>Figure. </a:t>
            </a:r>
            <a:r>
              <a:rPr lang="en-US" altLang="en-US" sz="2000" b="1" dirty="0">
                <a:latin typeface="Arial" panose="020B0604020202020204" pitchFamily="34" charset="0"/>
                <a:ea typeface="Roboto"/>
              </a:rPr>
              <a:t> The service lifecycle. </a:t>
            </a:r>
            <a:endParaRPr lang="en-US" altLang="en-US" sz="2000" b="1" dirty="0" smtClean="0">
              <a:latin typeface="Arial" panose="020B0604020202020204" pitchFamily="34" charset="0"/>
              <a:ea typeface="Roboto"/>
            </a:endParaRPr>
          </a:p>
          <a:p>
            <a:pPr lvl="0" eaLnBrk="0" fontAlgn="base" hangingPunct="0">
              <a:spcBef>
                <a:spcPct val="0"/>
              </a:spcBef>
              <a:spcAft>
                <a:spcPct val="0"/>
              </a:spcAft>
            </a:pPr>
            <a:r>
              <a:rPr lang="en-US" altLang="en-US" dirty="0" smtClean="0">
                <a:latin typeface="Arial" panose="020B0604020202020204" pitchFamily="34" charset="0"/>
                <a:ea typeface="Roboto"/>
              </a:rPr>
              <a:t>The </a:t>
            </a:r>
            <a:r>
              <a:rPr lang="en-US" altLang="en-US" dirty="0">
                <a:latin typeface="Arial" panose="020B0604020202020204" pitchFamily="34" charset="0"/>
                <a:ea typeface="Roboto"/>
              </a:rPr>
              <a:t>diagram on the left shows the lifecycle when the service is created </a:t>
            </a:r>
            <a:r>
              <a:rPr lang="en-US" altLang="en-US" dirty="0" smtClean="0">
                <a:latin typeface="Arial" panose="020B0604020202020204" pitchFamily="34" charset="0"/>
                <a:ea typeface="Roboto"/>
              </a:rPr>
              <a:t>with </a:t>
            </a:r>
            <a:r>
              <a:rPr lang="en-US" altLang="en-US" dirty="0" err="1" smtClean="0">
                <a:solidFill>
                  <a:srgbClr val="039BE5"/>
                </a:solidFill>
                <a:latin typeface="Consolas" panose="020B0609020204030204" pitchFamily="49" charset="0"/>
                <a:ea typeface="Roboto"/>
                <a:cs typeface="Consolas" panose="020B0609020204030204" pitchFamily="49" charset="0"/>
                <a:hlinkClick r:id="rId4"/>
              </a:rPr>
              <a:t>startService</a:t>
            </a:r>
            <a:r>
              <a:rPr lang="en-US" altLang="en-US" dirty="0">
                <a:solidFill>
                  <a:srgbClr val="039BE5"/>
                </a:solidFill>
                <a:latin typeface="Consolas" panose="020B0609020204030204" pitchFamily="49" charset="0"/>
                <a:ea typeface="Roboto"/>
                <a:cs typeface="Consolas" panose="020B0609020204030204" pitchFamily="49" charset="0"/>
                <a:hlinkClick r:id="rId4"/>
              </a:rPr>
              <a:t>()</a:t>
            </a:r>
            <a:r>
              <a:rPr lang="en-US" altLang="en-US" dirty="0">
                <a:ea typeface="Roboto"/>
              </a:rPr>
              <a:t> </a:t>
            </a:r>
            <a:r>
              <a:rPr lang="en-US" altLang="en-US" dirty="0">
                <a:latin typeface="Arial" panose="020B0604020202020204" pitchFamily="34" charset="0"/>
                <a:ea typeface="Roboto"/>
              </a:rPr>
              <a:t>and the diagram on the right shows the lifecycle when the service is created with </a:t>
            </a:r>
            <a:r>
              <a:rPr lang="en-US" altLang="en-US" dirty="0" err="1">
                <a:solidFill>
                  <a:srgbClr val="039BE5"/>
                </a:solidFill>
                <a:latin typeface="Consolas" panose="020B0609020204030204" pitchFamily="49" charset="0"/>
                <a:ea typeface="Roboto"/>
                <a:cs typeface="Consolas" panose="020B0609020204030204" pitchFamily="49" charset="0"/>
                <a:hlinkClick r:id="rId5"/>
              </a:rPr>
              <a:t>bindService</a:t>
            </a:r>
            <a:r>
              <a:rPr lang="en-US" altLang="en-US" dirty="0">
                <a:solidFill>
                  <a:srgbClr val="039BE5"/>
                </a:solidFill>
                <a:latin typeface="Consolas" panose="020B0609020204030204" pitchFamily="49" charset="0"/>
                <a:ea typeface="Roboto"/>
                <a:cs typeface="Consolas" panose="020B0609020204030204" pitchFamily="49" charset="0"/>
                <a:hlinkClick r:id="rId5"/>
              </a:rPr>
              <a:t>()</a:t>
            </a:r>
            <a:r>
              <a:rPr lang="en-US" altLang="en-US" dirty="0">
                <a:ea typeface="Roboto"/>
              </a:rPr>
              <a: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80670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latin typeface="Georgia" panose="02040502050405020303" pitchFamily="18" charset="0"/>
              </a:rPr>
              <a:t>What is Software Architecture?</a:t>
            </a:r>
            <a:endParaRPr lang="en-US" sz="3800" b="1" dirty="0">
              <a:latin typeface="Georgia" panose="02040502050405020303" pitchFamily="18" charset="0"/>
            </a:endParaRPr>
          </a:p>
        </p:txBody>
      </p:sp>
      <p:sp>
        <p:nvSpPr>
          <p:cNvPr id="3" name="Content Placeholder 2"/>
          <p:cNvSpPr>
            <a:spLocks noGrp="1"/>
          </p:cNvSpPr>
          <p:nvPr>
            <p:ph idx="1"/>
          </p:nvPr>
        </p:nvSpPr>
        <p:spPr>
          <a:xfrm>
            <a:off x="228600" y="1600200"/>
            <a:ext cx="8686800" cy="4525963"/>
          </a:xfrm>
        </p:spPr>
        <p:txBody>
          <a:bodyPr>
            <a:normAutofit fontScale="70000" lnSpcReduction="20000"/>
          </a:bodyPr>
          <a:lstStyle/>
          <a:p>
            <a:r>
              <a:rPr lang="en-US" b="1" dirty="0" smtClean="0">
                <a:latin typeface="Georgia" panose="02040502050405020303" pitchFamily="18" charset="0"/>
              </a:rPr>
              <a:t>High </a:t>
            </a:r>
            <a:r>
              <a:rPr lang="en-US" b="1" dirty="0">
                <a:latin typeface="Georgia" panose="02040502050405020303" pitchFamily="18" charset="0"/>
              </a:rPr>
              <a:t>level structures </a:t>
            </a:r>
            <a:r>
              <a:rPr lang="en-US" dirty="0">
                <a:latin typeface="Georgia" panose="02040502050405020303" pitchFamily="18" charset="0"/>
              </a:rPr>
              <a:t>of a software </a:t>
            </a:r>
            <a:r>
              <a:rPr lang="en-US" dirty="0" smtClean="0">
                <a:latin typeface="Georgia" panose="02040502050405020303" pitchFamily="18" charset="0"/>
              </a:rPr>
              <a:t>system</a:t>
            </a:r>
          </a:p>
          <a:p>
            <a:pPr lvl="1"/>
            <a:r>
              <a:rPr lang="en-US" dirty="0" smtClean="0">
                <a:latin typeface="Georgia" panose="02040502050405020303" pitchFamily="18" charset="0"/>
              </a:rPr>
              <a:t>a </a:t>
            </a:r>
            <a:r>
              <a:rPr lang="en-US" dirty="0">
                <a:latin typeface="Georgia" panose="02040502050405020303" pitchFamily="18" charset="0"/>
              </a:rPr>
              <a:t>collection </a:t>
            </a:r>
            <a:r>
              <a:rPr lang="en-US" dirty="0" smtClean="0">
                <a:latin typeface="Georgia" panose="02040502050405020303" pitchFamily="18" charset="0"/>
              </a:rPr>
              <a:t>of computational</a:t>
            </a:r>
            <a:r>
              <a:rPr lang="en-US" dirty="0">
                <a:latin typeface="Georgia" panose="02040502050405020303" pitchFamily="18" charset="0"/>
              </a:rPr>
              <a:t> </a:t>
            </a:r>
            <a:r>
              <a:rPr lang="en-US" b="1" i="1" dirty="0">
                <a:latin typeface="Georgia" panose="02040502050405020303" pitchFamily="18" charset="0"/>
              </a:rPr>
              <a:t>components</a:t>
            </a:r>
            <a:r>
              <a:rPr lang="en-US" dirty="0">
                <a:latin typeface="Georgia" panose="02040502050405020303" pitchFamily="18" charset="0"/>
              </a:rPr>
              <a:t> </a:t>
            </a:r>
            <a:endParaRPr lang="en-US" dirty="0" smtClean="0">
              <a:latin typeface="Georgia" panose="02040502050405020303" pitchFamily="18" charset="0"/>
            </a:endParaRPr>
          </a:p>
          <a:p>
            <a:pPr lvl="1"/>
            <a:r>
              <a:rPr lang="en-US" b="1" i="1" dirty="0" smtClean="0">
                <a:latin typeface="Georgia" panose="02040502050405020303" pitchFamily="18" charset="0"/>
              </a:rPr>
              <a:t>connectors</a:t>
            </a:r>
            <a:r>
              <a:rPr lang="en-US" b="1" dirty="0">
                <a:latin typeface="Georgia" panose="02040502050405020303" pitchFamily="18" charset="0"/>
              </a:rPr>
              <a:t> </a:t>
            </a:r>
            <a:r>
              <a:rPr lang="en-US" dirty="0" smtClean="0">
                <a:latin typeface="Georgia" panose="02040502050405020303" pitchFamily="18" charset="0"/>
              </a:rPr>
              <a:t>describing </a:t>
            </a:r>
            <a:r>
              <a:rPr lang="en-US" dirty="0">
                <a:latin typeface="Georgia" panose="02040502050405020303" pitchFamily="18" charset="0"/>
              </a:rPr>
              <a:t>the interaction between these </a:t>
            </a:r>
            <a:r>
              <a:rPr lang="en-US" dirty="0" smtClean="0">
                <a:latin typeface="Georgia" panose="02040502050405020303" pitchFamily="18" charset="0"/>
              </a:rPr>
              <a:t>components</a:t>
            </a:r>
            <a:endParaRPr lang="en-US" dirty="0">
              <a:latin typeface="Georgia" panose="02040502050405020303" pitchFamily="18" charset="0"/>
            </a:endParaRPr>
          </a:p>
          <a:p>
            <a:pPr lvl="1"/>
            <a:r>
              <a:rPr lang="en-US" b="1" i="1" dirty="0" smtClean="0">
                <a:latin typeface="Georgia" panose="02040502050405020303" pitchFamily="18" charset="0"/>
              </a:rPr>
              <a:t>constrain</a:t>
            </a:r>
            <a:r>
              <a:rPr lang="en-US" dirty="0" smtClean="0">
                <a:latin typeface="Georgia" panose="02040502050405020303" pitchFamily="18" charset="0"/>
              </a:rPr>
              <a:t> on</a:t>
            </a:r>
            <a:r>
              <a:rPr lang="en-US" dirty="0" smtClean="0">
                <a:latin typeface="Georgia" panose="02040502050405020303" pitchFamily="18" charset="0"/>
              </a:rPr>
              <a:t> </a:t>
            </a:r>
            <a:r>
              <a:rPr lang="en-US" dirty="0">
                <a:latin typeface="Georgia" panose="02040502050405020303" pitchFamily="18" charset="0"/>
              </a:rPr>
              <a:t>how they can be combined</a:t>
            </a:r>
            <a:endParaRPr lang="en-US" dirty="0" smtClean="0">
              <a:latin typeface="Georgia" panose="02040502050405020303" pitchFamily="18" charset="0"/>
            </a:endParaRPr>
          </a:p>
          <a:p>
            <a:endParaRPr lang="en-US" b="1" dirty="0" smtClean="0">
              <a:latin typeface="Georgia" panose="02040502050405020303" pitchFamily="18" charset="0"/>
            </a:endParaRPr>
          </a:p>
          <a:p>
            <a:r>
              <a:rPr lang="en-US" b="1" dirty="0" smtClean="0">
                <a:latin typeface="Georgia" panose="02040502050405020303" pitchFamily="18" charset="0"/>
              </a:rPr>
              <a:t>Architecture Characteristics</a:t>
            </a:r>
          </a:p>
          <a:p>
            <a:pPr lvl="1"/>
            <a:r>
              <a:rPr lang="en-US" b="1" dirty="0">
                <a:latin typeface="Georgia" panose="02040502050405020303" pitchFamily="18" charset="0"/>
              </a:rPr>
              <a:t>Conceptual integrity:</a:t>
            </a:r>
            <a:r>
              <a:rPr lang="en-US" dirty="0">
                <a:latin typeface="Georgia" panose="02040502050405020303" pitchFamily="18" charset="0"/>
              </a:rPr>
              <a:t>  the role of "keeper of the vision”</a:t>
            </a:r>
          </a:p>
          <a:p>
            <a:pPr lvl="1"/>
            <a:r>
              <a:rPr lang="en-US" b="1" dirty="0" smtClean="0">
                <a:latin typeface="Georgia" panose="02040502050405020303" pitchFamily="18" charset="0"/>
              </a:rPr>
              <a:t>Multitude </a:t>
            </a:r>
            <a:r>
              <a:rPr lang="en-US" b="1" dirty="0">
                <a:latin typeface="Georgia" panose="02040502050405020303" pitchFamily="18" charset="0"/>
              </a:rPr>
              <a:t>of </a:t>
            </a:r>
            <a:r>
              <a:rPr lang="en-US" b="1" dirty="0" smtClean="0">
                <a:latin typeface="Georgia" panose="02040502050405020303" pitchFamily="18" charset="0"/>
              </a:rPr>
              <a:t>stakeholders, e.g.,</a:t>
            </a:r>
            <a:r>
              <a:rPr lang="en-US" dirty="0" smtClean="0">
                <a:latin typeface="Georgia" panose="02040502050405020303" pitchFamily="18" charset="0"/>
              </a:rPr>
              <a:t> </a:t>
            </a:r>
            <a:r>
              <a:rPr lang="en-US" dirty="0">
                <a:latin typeface="Georgia" panose="02040502050405020303" pitchFamily="18" charset="0"/>
              </a:rPr>
              <a:t>business managers, owners, users and </a:t>
            </a:r>
            <a:r>
              <a:rPr lang="en-US" dirty="0" smtClean="0">
                <a:latin typeface="Georgia" panose="02040502050405020303" pitchFamily="18" charset="0"/>
              </a:rPr>
              <a:t>operators</a:t>
            </a:r>
            <a:endParaRPr lang="en-US" dirty="0" smtClean="0">
              <a:latin typeface="Georgia" panose="02040502050405020303" pitchFamily="18" charset="0"/>
            </a:endParaRPr>
          </a:p>
          <a:p>
            <a:pPr lvl="1"/>
            <a:r>
              <a:rPr lang="en-US" b="1" dirty="0" smtClean="0">
                <a:latin typeface="Georgia" panose="02040502050405020303" pitchFamily="18" charset="0"/>
              </a:rPr>
              <a:t>Separation </a:t>
            </a:r>
            <a:r>
              <a:rPr lang="en-US" b="1" dirty="0">
                <a:latin typeface="Georgia" panose="02040502050405020303" pitchFamily="18" charset="0"/>
              </a:rPr>
              <a:t>of concerns:</a:t>
            </a:r>
            <a:r>
              <a:rPr lang="en-US" dirty="0">
                <a:latin typeface="Georgia" panose="02040502050405020303" pitchFamily="18" charset="0"/>
              </a:rPr>
              <a:t> </a:t>
            </a:r>
            <a:r>
              <a:rPr lang="en-US" dirty="0" smtClean="0">
                <a:latin typeface="Georgia" panose="02040502050405020303" pitchFamily="18" charset="0"/>
              </a:rPr>
              <a:t>to </a:t>
            </a:r>
            <a:r>
              <a:rPr lang="en-US" dirty="0">
                <a:latin typeface="Georgia" panose="02040502050405020303" pitchFamily="18" charset="0"/>
              </a:rPr>
              <a:t>reduce complexity is to separate the concerns that drive the design. </a:t>
            </a:r>
            <a:endParaRPr lang="en-US" dirty="0" smtClean="0">
              <a:latin typeface="Georgia" panose="02040502050405020303" pitchFamily="18" charset="0"/>
            </a:endParaRPr>
          </a:p>
          <a:p>
            <a:pPr lvl="1"/>
            <a:r>
              <a:rPr lang="en-US" b="1" dirty="0" smtClean="0">
                <a:latin typeface="Georgia" panose="02040502050405020303" pitchFamily="18" charset="0"/>
              </a:rPr>
              <a:t>Quality-driven:</a:t>
            </a:r>
            <a:r>
              <a:rPr lang="en-US" dirty="0" smtClean="0">
                <a:latin typeface="Georgia" panose="02040502050405020303" pitchFamily="18" charset="0"/>
              </a:rPr>
              <a:t> </a:t>
            </a:r>
            <a:r>
              <a:rPr lang="en-US" dirty="0">
                <a:latin typeface="Georgia" panose="02040502050405020303" pitchFamily="18" charset="0"/>
              </a:rPr>
              <a:t> Fault-tolerance, compatibility, extensibility, </a:t>
            </a:r>
            <a:endParaRPr lang="en-US" dirty="0" smtClean="0">
              <a:latin typeface="Georgia" panose="02040502050405020303" pitchFamily="18" charset="0"/>
            </a:endParaRPr>
          </a:p>
          <a:p>
            <a:pPr marL="457200" lvl="1" indent="0">
              <a:buNone/>
            </a:pPr>
            <a:r>
              <a:rPr lang="en-US" dirty="0" smtClean="0">
                <a:latin typeface="Georgia" panose="02040502050405020303" pitchFamily="18" charset="0"/>
              </a:rPr>
              <a:t>    reliability, maintainability, availability. </a:t>
            </a:r>
          </a:p>
          <a:p>
            <a:pPr lvl="1"/>
            <a:r>
              <a:rPr lang="en-US" b="1" dirty="0" smtClean="0">
                <a:latin typeface="Georgia" panose="02040502050405020303" pitchFamily="18" charset="0"/>
              </a:rPr>
              <a:t>Recurring </a:t>
            </a:r>
            <a:r>
              <a:rPr lang="en-US" b="1" dirty="0">
                <a:latin typeface="Georgia" panose="02040502050405020303" pitchFamily="18" charset="0"/>
              </a:rPr>
              <a:t>styles:</a:t>
            </a:r>
            <a:r>
              <a:rPr lang="en-US" dirty="0">
                <a:latin typeface="Georgia" panose="02040502050405020303" pitchFamily="18" charset="0"/>
              </a:rPr>
              <a:t> </a:t>
            </a:r>
            <a:r>
              <a:rPr lang="en-US" dirty="0" smtClean="0">
                <a:latin typeface="Georgia" panose="02040502050405020303" pitchFamily="18" charset="0"/>
              </a:rPr>
              <a:t>Architectural style,</a:t>
            </a:r>
            <a:r>
              <a:rPr lang="en-US" baseline="30000" dirty="0">
                <a:latin typeface="Georgia" panose="02040502050405020303" pitchFamily="18" charset="0"/>
              </a:rPr>
              <a:t> </a:t>
            </a:r>
            <a:r>
              <a:rPr lang="en-US" dirty="0" smtClean="0">
                <a:latin typeface="Georgia" panose="02040502050405020303" pitchFamily="18" charset="0"/>
              </a:rPr>
              <a:t>Tactic, and</a:t>
            </a:r>
            <a:r>
              <a:rPr lang="en-US" dirty="0">
                <a:latin typeface="Georgia" panose="02040502050405020303" pitchFamily="18" charset="0"/>
              </a:rPr>
              <a:t> </a:t>
            </a:r>
            <a:r>
              <a:rPr lang="en-US" dirty="0" smtClean="0">
                <a:latin typeface="Georgia" panose="02040502050405020303" pitchFamily="18" charset="0"/>
              </a:rPr>
              <a:t>Architectural Pattern.</a:t>
            </a:r>
            <a:endParaRPr lang="en-US" dirty="0">
              <a:latin typeface="Georgia" panose="02040502050405020303" pitchFamily="18" charset="0"/>
            </a:endParaRPr>
          </a:p>
          <a:p>
            <a:pPr lvl="1"/>
            <a:endParaRPr lang="en-US" dirty="0">
              <a:latin typeface="Georgia" panose="02040502050405020303" pitchFamily="18" charset="0"/>
            </a:endParaRPr>
          </a:p>
        </p:txBody>
      </p:sp>
    </p:spTree>
    <p:extLst>
      <p:ext uri="{BB962C8B-B14F-4D97-AF65-F5344CB8AC3E}">
        <p14:creationId xmlns:p14="http://schemas.microsoft.com/office/powerpoint/2010/main" val="3298426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95300" y="1206500"/>
            <a:ext cx="8191500" cy="5346700"/>
          </a:xfrm>
        </p:spPr>
        <p:txBody>
          <a:bodyPr/>
          <a:lstStyle/>
          <a:p>
            <a:pPr eaLnBrk="1" hangingPunct="1">
              <a:lnSpc>
                <a:spcPct val="70000"/>
              </a:lnSpc>
            </a:pPr>
            <a:endParaRPr lang="en-US" altLang="ko-KR" sz="2000" dirty="0" smtClean="0">
              <a:latin typeface="Georgia" panose="02040502050405020303" pitchFamily="18" charset="0"/>
              <a:ea typeface="Gulim" panose="020B0600000101010101" pitchFamily="34" charset="-127"/>
            </a:endParaRPr>
          </a:p>
          <a:p>
            <a:pPr eaLnBrk="1" hangingPunct="1">
              <a:spcBef>
                <a:spcPct val="0"/>
              </a:spcBef>
            </a:pPr>
            <a:r>
              <a:rPr lang="en-US" altLang="en-US" sz="2800" dirty="0" smtClean="0">
                <a:latin typeface="Georgia" panose="02040502050405020303" pitchFamily="18" charset="0"/>
              </a:rPr>
              <a:t>Architectural styles are </a:t>
            </a:r>
            <a:r>
              <a:rPr lang="en-US" altLang="en-US" sz="2800" u="sng" dirty="0" smtClean="0">
                <a:latin typeface="Georgia" panose="02040502050405020303" pitchFamily="18" charset="0"/>
              </a:rPr>
              <a:t>abstractions for classes of organizational patterns</a:t>
            </a:r>
            <a:r>
              <a:rPr lang="en-US" altLang="en-US" sz="2800" dirty="0" smtClean="0">
                <a:latin typeface="Georgia" panose="02040502050405020303" pitchFamily="18" charset="0"/>
              </a:rPr>
              <a:t> encountered in software engineering practice</a:t>
            </a:r>
            <a:endParaRPr lang="en-US" altLang="ko-KR" sz="2800" dirty="0" smtClean="0">
              <a:latin typeface="Georgia" panose="02040502050405020303" pitchFamily="18" charset="0"/>
              <a:ea typeface="Gulim" panose="020B0600000101010101" pitchFamily="34" charset="-127"/>
            </a:endParaRPr>
          </a:p>
          <a:p>
            <a:pPr eaLnBrk="1" hangingPunct="1"/>
            <a:r>
              <a:rPr lang="en-US" altLang="en-US" sz="2800" dirty="0" smtClean="0">
                <a:latin typeface="Georgia" panose="02040502050405020303" pitchFamily="18" charset="0"/>
              </a:rPr>
              <a:t>Characterization</a:t>
            </a:r>
          </a:p>
          <a:p>
            <a:pPr lvl="1" eaLnBrk="1" hangingPunct="1">
              <a:lnSpc>
                <a:spcPct val="80000"/>
              </a:lnSpc>
            </a:pPr>
            <a:r>
              <a:rPr lang="en-US" altLang="en-US" dirty="0" smtClean="0">
                <a:latin typeface="Georgia" panose="02040502050405020303" pitchFamily="18" charset="0"/>
              </a:rPr>
              <a:t>vocabulary</a:t>
            </a:r>
          </a:p>
          <a:p>
            <a:pPr lvl="1" eaLnBrk="1" hangingPunct="1">
              <a:lnSpc>
                <a:spcPct val="80000"/>
              </a:lnSpc>
            </a:pPr>
            <a:r>
              <a:rPr lang="en-US" altLang="en-US" dirty="0" smtClean="0">
                <a:latin typeface="Georgia" panose="02040502050405020303" pitchFamily="18" charset="0"/>
              </a:rPr>
              <a:t>configuration rules</a:t>
            </a:r>
          </a:p>
          <a:p>
            <a:pPr lvl="1" eaLnBrk="1" hangingPunct="1">
              <a:lnSpc>
                <a:spcPct val="80000"/>
              </a:lnSpc>
            </a:pPr>
            <a:r>
              <a:rPr lang="en-US" altLang="en-US" dirty="0" smtClean="0">
                <a:latin typeface="Georgia" panose="02040502050405020303" pitchFamily="18" charset="0"/>
              </a:rPr>
              <a:t>semantics</a:t>
            </a:r>
          </a:p>
          <a:p>
            <a:pPr eaLnBrk="1" hangingPunct="1">
              <a:lnSpc>
                <a:spcPct val="80000"/>
              </a:lnSpc>
            </a:pPr>
            <a:r>
              <a:rPr lang="en-US" altLang="en-US" sz="2800" dirty="0" smtClean="0">
                <a:latin typeface="Georgia" panose="02040502050405020303" pitchFamily="18" charset="0"/>
              </a:rPr>
              <a:t>Benefits</a:t>
            </a:r>
          </a:p>
          <a:p>
            <a:pPr lvl="1" eaLnBrk="1" hangingPunct="1">
              <a:lnSpc>
                <a:spcPct val="80000"/>
              </a:lnSpc>
            </a:pPr>
            <a:r>
              <a:rPr lang="en-US" altLang="en-US" dirty="0" smtClean="0">
                <a:latin typeface="Georgia" panose="02040502050405020303" pitchFamily="18" charset="0"/>
              </a:rPr>
              <a:t>design reuse</a:t>
            </a:r>
          </a:p>
          <a:p>
            <a:pPr lvl="1" eaLnBrk="1" hangingPunct="1">
              <a:lnSpc>
                <a:spcPct val="80000"/>
              </a:lnSpc>
            </a:pPr>
            <a:r>
              <a:rPr lang="en-US" altLang="en-US" dirty="0" smtClean="0">
                <a:latin typeface="Georgia" panose="02040502050405020303" pitchFamily="18" charset="0"/>
              </a:rPr>
              <a:t>predictability</a:t>
            </a:r>
          </a:p>
          <a:p>
            <a:pPr lvl="1" eaLnBrk="1" hangingPunct="1">
              <a:lnSpc>
                <a:spcPct val="80000"/>
              </a:lnSpc>
            </a:pPr>
            <a:r>
              <a:rPr lang="en-US" altLang="en-US" dirty="0" smtClean="0">
                <a:latin typeface="Georgia" panose="02040502050405020303" pitchFamily="18" charset="0"/>
              </a:rPr>
              <a:t>corporate knowledge</a:t>
            </a:r>
          </a:p>
        </p:txBody>
      </p:sp>
      <p:sp>
        <p:nvSpPr>
          <p:cNvPr id="21508" name="Rectangle 4"/>
          <p:cNvSpPr>
            <a:spLocks noChangeArrowheads="1"/>
          </p:cNvSpPr>
          <p:nvPr/>
        </p:nvSpPr>
        <p:spPr bwMode="auto">
          <a:xfrm>
            <a:off x="4648200" y="2819400"/>
            <a:ext cx="4040188"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dirty="0">
                <a:latin typeface="Georgia" panose="02040502050405020303" pitchFamily="18" charset="0"/>
              </a:rPr>
              <a:t>Taxonomic principle</a:t>
            </a:r>
          </a:p>
          <a:p>
            <a:pPr lvl="1" eaLnBrk="1" hangingPunct="1">
              <a:spcBef>
                <a:spcPts val="0"/>
              </a:spcBef>
            </a:pPr>
            <a:r>
              <a:rPr lang="en-US" altLang="en-US" dirty="0">
                <a:latin typeface="Georgia" panose="02040502050405020303" pitchFamily="18" charset="0"/>
              </a:rPr>
              <a:t>The dominant strategy for separating of concerns</a:t>
            </a:r>
          </a:p>
          <a:p>
            <a:pPr lvl="2" eaLnBrk="1" hangingPunct="1">
              <a:spcBef>
                <a:spcPts val="0"/>
              </a:spcBef>
            </a:pPr>
            <a:r>
              <a:rPr lang="en-US" altLang="en-US" dirty="0">
                <a:latin typeface="Georgia" panose="02040502050405020303" pitchFamily="18" charset="0"/>
              </a:rPr>
              <a:t>composition</a:t>
            </a:r>
          </a:p>
          <a:p>
            <a:pPr lvl="2" eaLnBrk="1" hangingPunct="1">
              <a:spcBef>
                <a:spcPts val="0"/>
              </a:spcBef>
            </a:pPr>
            <a:r>
              <a:rPr lang="en-US" altLang="en-US" dirty="0">
                <a:latin typeface="Georgia" panose="02040502050405020303" pitchFamily="18" charset="0"/>
              </a:rPr>
              <a:t>communication</a:t>
            </a:r>
          </a:p>
          <a:p>
            <a:pPr lvl="2" eaLnBrk="1" hangingPunct="1">
              <a:spcBef>
                <a:spcPts val="0"/>
              </a:spcBef>
            </a:pPr>
            <a:r>
              <a:rPr lang="en-US" altLang="en-US" dirty="0">
                <a:latin typeface="Georgia" panose="02040502050405020303" pitchFamily="18" charset="0"/>
              </a:rPr>
              <a:t>coordination</a:t>
            </a:r>
          </a:p>
        </p:txBody>
      </p:sp>
      <p:sp>
        <p:nvSpPr>
          <p:cNvPr id="21509" name="Rectangle 5"/>
          <p:cNvSpPr>
            <a:spLocks noChangeArrowheads="1"/>
          </p:cNvSpPr>
          <p:nvPr/>
        </p:nvSpPr>
        <p:spPr bwMode="auto">
          <a:xfrm>
            <a:off x="457200" y="6465888"/>
            <a:ext cx="5999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ko-KR" sz="1400" i="1">
                <a:ea typeface="Gulim" panose="020B0600000101010101" pitchFamily="34" charset="-127"/>
              </a:rPr>
              <a:t>Ref: </a:t>
            </a:r>
            <a:r>
              <a:rPr lang="en-US" altLang="en-US" sz="1400" i="1"/>
              <a:t>Gruia-Catalin Roman and Christopher Gill</a:t>
            </a:r>
            <a:r>
              <a:rPr lang="en-US" altLang="ko-KR" sz="1400" i="1">
                <a:ea typeface="Gulim" panose="020B0600000101010101" pitchFamily="34" charset="-127"/>
              </a:rPr>
              <a:t>, </a:t>
            </a:r>
            <a:r>
              <a:rPr lang="en-US" altLang="en-US" sz="1400"/>
              <a:t>Robust Design Strategies </a:t>
            </a:r>
          </a:p>
        </p:txBody>
      </p:sp>
      <p:sp>
        <p:nvSpPr>
          <p:cNvPr id="7" name="Title 1"/>
          <p:cNvSpPr>
            <a:spLocks noGrp="1"/>
          </p:cNvSpPr>
          <p:nvPr>
            <p:ph type="title"/>
          </p:nvPr>
        </p:nvSpPr>
        <p:spPr>
          <a:xfrm>
            <a:off x="457200" y="274638"/>
            <a:ext cx="8229600" cy="1143000"/>
          </a:xfrm>
        </p:spPr>
        <p:txBody>
          <a:bodyPr/>
          <a:lstStyle/>
          <a:p>
            <a:r>
              <a:rPr lang="en-US" altLang="en-US" sz="4000" b="1" dirty="0" smtClean="0">
                <a:latin typeface="Georgia" panose="02040502050405020303" pitchFamily="18" charset="0"/>
              </a:rPr>
              <a:t>Software Architecture Styles</a:t>
            </a:r>
          </a:p>
        </p:txBody>
      </p:sp>
    </p:spTree>
    <p:extLst>
      <p:ext uri="{BB962C8B-B14F-4D97-AF65-F5344CB8AC3E}">
        <p14:creationId xmlns:p14="http://schemas.microsoft.com/office/powerpoint/2010/main" val="23497216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143000"/>
            <a:ext cx="4412494" cy="4525963"/>
          </a:xfrm>
        </p:spPr>
        <p:txBody>
          <a:bodyPr>
            <a:noAutofit/>
          </a:bodyPr>
          <a:lstStyle/>
          <a:p>
            <a:r>
              <a:rPr lang="en-US" sz="1800" b="1" dirty="0">
                <a:latin typeface="Georgia" panose="02040502050405020303" pitchFamily="18" charset="0"/>
              </a:rPr>
              <a:t>The application framework </a:t>
            </a:r>
            <a:r>
              <a:rPr lang="en-US" sz="1800" dirty="0">
                <a:latin typeface="Georgia" panose="02040502050405020303" pitchFamily="18" charset="0"/>
              </a:rPr>
              <a:t>is used most often by application developers. </a:t>
            </a:r>
          </a:p>
          <a:p>
            <a:r>
              <a:rPr lang="en-US" sz="1800" b="1" dirty="0" smtClean="0">
                <a:latin typeface="Georgia" panose="02040502050405020303" pitchFamily="18" charset="0"/>
              </a:rPr>
              <a:t>The </a:t>
            </a:r>
            <a:r>
              <a:rPr lang="en-US" sz="1800" b="1" dirty="0">
                <a:latin typeface="Georgia" panose="02040502050405020303" pitchFamily="18" charset="0"/>
              </a:rPr>
              <a:t>Binder Inter-Process Communication (IPC) </a:t>
            </a:r>
            <a:r>
              <a:rPr lang="en-US" sz="1800" dirty="0" smtClean="0">
                <a:latin typeface="Georgia" panose="02040502050405020303" pitchFamily="18" charset="0"/>
              </a:rPr>
              <a:t>enables </a:t>
            </a:r>
            <a:r>
              <a:rPr lang="en-US" sz="1800" dirty="0">
                <a:latin typeface="Georgia" panose="02040502050405020303" pitchFamily="18" charset="0"/>
              </a:rPr>
              <a:t>high level </a:t>
            </a:r>
            <a:r>
              <a:rPr lang="en-US" sz="1800" u="sng" dirty="0">
                <a:latin typeface="Georgia" panose="02040502050405020303" pitchFamily="18" charset="0"/>
              </a:rPr>
              <a:t>framework APIs </a:t>
            </a:r>
            <a:r>
              <a:rPr lang="en-US" sz="1800" dirty="0">
                <a:latin typeface="Georgia" panose="02040502050405020303" pitchFamily="18" charset="0"/>
              </a:rPr>
              <a:t>to interact with </a:t>
            </a:r>
            <a:r>
              <a:rPr lang="en-US" sz="1800" u="sng" dirty="0">
                <a:latin typeface="Georgia" panose="02040502050405020303" pitchFamily="18" charset="0"/>
              </a:rPr>
              <a:t>Android system services</a:t>
            </a:r>
            <a:r>
              <a:rPr lang="en-US" sz="1800" dirty="0">
                <a:latin typeface="Georgia" panose="02040502050405020303" pitchFamily="18" charset="0"/>
              </a:rPr>
              <a:t>. </a:t>
            </a:r>
          </a:p>
          <a:p>
            <a:r>
              <a:rPr lang="en-US" sz="1800" b="1" dirty="0">
                <a:latin typeface="Georgia" panose="02040502050405020303" pitchFamily="18" charset="0"/>
              </a:rPr>
              <a:t>System </a:t>
            </a:r>
            <a:r>
              <a:rPr lang="en-US" sz="1800" b="1" dirty="0" smtClean="0">
                <a:latin typeface="Georgia" panose="02040502050405020303" pitchFamily="18" charset="0"/>
              </a:rPr>
              <a:t>services: </a:t>
            </a:r>
            <a:r>
              <a:rPr lang="en-US" sz="1800" dirty="0" smtClean="0">
                <a:latin typeface="Georgia" panose="02040502050405020303" pitchFamily="18" charset="0"/>
              </a:rPr>
              <a:t>exposed </a:t>
            </a:r>
            <a:r>
              <a:rPr lang="en-US" sz="1800" dirty="0">
                <a:latin typeface="Georgia" panose="02040502050405020303" pitchFamily="18" charset="0"/>
              </a:rPr>
              <a:t>by application framework APIs communicates with system services </a:t>
            </a:r>
            <a:r>
              <a:rPr lang="en-US" sz="1800" dirty="0" smtClean="0">
                <a:latin typeface="Georgia" panose="02040502050405020303" pitchFamily="18" charset="0"/>
              </a:rPr>
              <a:t>to </a:t>
            </a:r>
            <a:r>
              <a:rPr lang="en-US" sz="1800" u="sng" dirty="0">
                <a:latin typeface="Georgia" panose="02040502050405020303" pitchFamily="18" charset="0"/>
              </a:rPr>
              <a:t>access the underlying </a:t>
            </a:r>
            <a:r>
              <a:rPr lang="en-US" sz="1800" u="sng" dirty="0" smtClean="0">
                <a:latin typeface="Georgia" panose="02040502050405020303" pitchFamily="18" charset="0"/>
              </a:rPr>
              <a:t>hardware</a:t>
            </a:r>
          </a:p>
          <a:p>
            <a:r>
              <a:rPr lang="en-US" sz="1800" b="1" dirty="0" smtClean="0">
                <a:latin typeface="Georgia" panose="02040502050405020303" pitchFamily="18" charset="0"/>
              </a:rPr>
              <a:t>Hardware </a:t>
            </a:r>
            <a:r>
              <a:rPr lang="en-US" sz="1800" b="1" dirty="0">
                <a:latin typeface="Georgia" panose="02040502050405020303" pitchFamily="18" charset="0"/>
              </a:rPr>
              <a:t>abstraction layer (</a:t>
            </a:r>
            <a:r>
              <a:rPr lang="en-US" sz="1800" b="1" dirty="0" smtClean="0">
                <a:latin typeface="Georgia" panose="02040502050405020303" pitchFamily="18" charset="0"/>
              </a:rPr>
              <a:t>HAL) </a:t>
            </a:r>
            <a:r>
              <a:rPr lang="en-US" sz="1800" dirty="0" smtClean="0">
                <a:latin typeface="Georgia" panose="02040502050405020303" pitchFamily="18" charset="0"/>
              </a:rPr>
              <a:t>defines </a:t>
            </a:r>
            <a:r>
              <a:rPr lang="en-US" sz="1800" u="sng" dirty="0">
                <a:latin typeface="Georgia" panose="02040502050405020303" pitchFamily="18" charset="0"/>
              </a:rPr>
              <a:t>a standard interface for hardware vendors </a:t>
            </a:r>
            <a:r>
              <a:rPr lang="en-US" sz="1800" u="sng" dirty="0" smtClean="0">
                <a:latin typeface="Georgia" panose="02040502050405020303" pitchFamily="18" charset="0"/>
              </a:rPr>
              <a:t> </a:t>
            </a:r>
            <a:r>
              <a:rPr lang="en-US" sz="1800" dirty="0" smtClean="0">
                <a:latin typeface="Georgia" panose="02040502050405020303" pitchFamily="18" charset="0"/>
              </a:rPr>
              <a:t>to allow us to </a:t>
            </a:r>
            <a:r>
              <a:rPr lang="en-US" sz="1800" dirty="0">
                <a:latin typeface="Georgia" panose="02040502050405020303" pitchFamily="18" charset="0"/>
              </a:rPr>
              <a:t>implement functionality without affecting or modifying the higher level system.</a:t>
            </a:r>
          </a:p>
        </p:txBody>
      </p:sp>
      <p:pic>
        <p:nvPicPr>
          <p:cNvPr id="1026" name="Picture 2" descr="https://source.android.com/devices/images/ape_fwk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22322"/>
            <a:ext cx="4579105" cy="69723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6250266"/>
            <a:ext cx="3646832" cy="369332"/>
          </a:xfrm>
          <a:prstGeom prst="rect">
            <a:avLst/>
          </a:prstGeom>
        </p:spPr>
        <p:txBody>
          <a:bodyPr wrap="none">
            <a:spAutoFit/>
          </a:bodyPr>
          <a:lstStyle/>
          <a:p>
            <a:r>
              <a:rPr lang="en-US" dirty="0"/>
              <a:t>https://</a:t>
            </a:r>
            <a:r>
              <a:rPr lang="en-US" dirty="0" smtClean="0"/>
              <a:t>source.android.com/devices/</a:t>
            </a:r>
            <a:endParaRPr lang="en-US" dirty="0"/>
          </a:p>
        </p:txBody>
      </p:sp>
      <p:sp>
        <p:nvSpPr>
          <p:cNvPr id="2" name="Title 1"/>
          <p:cNvSpPr>
            <a:spLocks noGrp="1"/>
          </p:cNvSpPr>
          <p:nvPr>
            <p:ph type="title"/>
          </p:nvPr>
        </p:nvSpPr>
        <p:spPr>
          <a:xfrm>
            <a:off x="0" y="68262"/>
            <a:ext cx="8229600" cy="1143000"/>
          </a:xfrm>
        </p:spPr>
        <p:txBody>
          <a:bodyPr>
            <a:normAutofit/>
          </a:bodyPr>
          <a:lstStyle/>
          <a:p>
            <a:pPr algn="l"/>
            <a:r>
              <a:rPr lang="en-US" sz="3400" b="1" dirty="0">
                <a:latin typeface="Georgia" panose="02040502050405020303" pitchFamily="18" charset="0"/>
              </a:rPr>
              <a:t>Android </a:t>
            </a:r>
            <a:r>
              <a:rPr lang="en-US" sz="3400" b="1" dirty="0" smtClean="0">
                <a:latin typeface="Georgia" panose="02040502050405020303" pitchFamily="18" charset="0"/>
              </a:rPr>
              <a:t>Architecture</a:t>
            </a:r>
            <a:endParaRPr lang="en-US" sz="3400" b="1" dirty="0">
              <a:latin typeface="Georgia" panose="02040502050405020303" pitchFamily="18" charset="0"/>
            </a:endParaRPr>
          </a:p>
        </p:txBody>
      </p:sp>
    </p:spTree>
    <p:extLst>
      <p:ext uri="{BB962C8B-B14F-4D97-AF65-F5344CB8AC3E}">
        <p14:creationId xmlns:p14="http://schemas.microsoft.com/office/powerpoint/2010/main" val="3394688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eorgia" panose="02040502050405020303" pitchFamily="18" charset="0"/>
              </a:rPr>
              <a:t>Android's </a:t>
            </a:r>
            <a:r>
              <a:rPr lang="en-US" dirty="0" smtClean="0">
                <a:latin typeface="Georgia" panose="02040502050405020303" pitchFamily="18" charset="0"/>
              </a:rPr>
              <a:t>Application </a:t>
            </a:r>
            <a:r>
              <a:rPr lang="en-US" dirty="0">
                <a:latin typeface="Georgia" panose="02040502050405020303" pitchFamily="18" charset="0"/>
              </a:rPr>
              <a:t>F</a:t>
            </a:r>
            <a:r>
              <a:rPr lang="en-US" dirty="0" smtClean="0">
                <a:latin typeface="Georgia" panose="02040502050405020303" pitchFamily="18" charset="0"/>
              </a:rPr>
              <a:t>ramework: </a:t>
            </a:r>
            <a:r>
              <a:rPr lang="en-US" dirty="0">
                <a:latin typeface="Georgia" panose="02040502050405020303" pitchFamily="18" charset="0"/>
              </a:rPr>
              <a:t/>
            </a:r>
            <a:br>
              <a:rPr lang="en-US" dirty="0">
                <a:latin typeface="Georgia" panose="02040502050405020303" pitchFamily="18" charset="0"/>
              </a:rPr>
            </a:br>
            <a:r>
              <a:rPr lang="en-US" b="1" dirty="0">
                <a:latin typeface="Georgia" panose="02040502050405020303" pitchFamily="18" charset="0"/>
              </a:rPr>
              <a:t>Components</a:t>
            </a:r>
          </a:p>
        </p:txBody>
      </p:sp>
      <p:sp>
        <p:nvSpPr>
          <p:cNvPr id="3" name="Content Placeholder 2"/>
          <p:cNvSpPr>
            <a:spLocks noGrp="1"/>
          </p:cNvSpPr>
          <p:nvPr>
            <p:ph idx="1"/>
          </p:nvPr>
        </p:nvSpPr>
        <p:spPr>
          <a:xfrm>
            <a:off x="381000" y="1508919"/>
            <a:ext cx="8229600" cy="4525963"/>
          </a:xfrm>
        </p:spPr>
        <p:txBody>
          <a:bodyPr>
            <a:normAutofit/>
          </a:bodyPr>
          <a:lstStyle/>
          <a:p>
            <a:r>
              <a:rPr lang="en-US" dirty="0">
                <a:latin typeface="Georgia" panose="02040502050405020303" pitchFamily="18" charset="0"/>
              </a:rPr>
              <a:t>R</a:t>
            </a:r>
            <a:r>
              <a:rPr lang="en-US" dirty="0" smtClean="0">
                <a:latin typeface="Georgia" panose="02040502050405020303" pitchFamily="18" charset="0"/>
              </a:rPr>
              <a:t>ich </a:t>
            </a:r>
            <a:r>
              <a:rPr lang="en-US" dirty="0">
                <a:latin typeface="Georgia" panose="02040502050405020303" pitchFamily="18" charset="0"/>
              </a:rPr>
              <a:t>and innovative apps using a set of </a:t>
            </a:r>
            <a:r>
              <a:rPr lang="en-US" dirty="0">
                <a:solidFill>
                  <a:srgbClr val="FF0000"/>
                </a:solidFill>
                <a:latin typeface="Georgia" panose="02040502050405020303" pitchFamily="18" charset="0"/>
              </a:rPr>
              <a:t>reusable components</a:t>
            </a:r>
            <a:r>
              <a:rPr lang="en-US" dirty="0">
                <a:latin typeface="Georgia" panose="02040502050405020303" pitchFamily="18" charset="0"/>
              </a:rPr>
              <a:t>. </a:t>
            </a:r>
            <a:endParaRPr lang="en-US" dirty="0" smtClean="0">
              <a:latin typeface="Georgia" panose="02040502050405020303" pitchFamily="18" charset="0"/>
            </a:endParaRPr>
          </a:p>
          <a:p>
            <a:r>
              <a:rPr lang="en-US" dirty="0">
                <a:latin typeface="Georgia" panose="02040502050405020303" pitchFamily="18" charset="0"/>
              </a:rPr>
              <a:t>C</a:t>
            </a:r>
            <a:r>
              <a:rPr lang="en-US" dirty="0" smtClean="0">
                <a:latin typeface="Georgia" panose="02040502050405020303" pitchFamily="18" charset="0"/>
              </a:rPr>
              <a:t>omponents define </a:t>
            </a:r>
            <a:r>
              <a:rPr lang="en-US" dirty="0">
                <a:latin typeface="Georgia" panose="02040502050405020303" pitchFamily="18" charset="0"/>
              </a:rPr>
              <a:t>the </a:t>
            </a:r>
            <a:r>
              <a:rPr lang="en-US" dirty="0">
                <a:solidFill>
                  <a:srgbClr val="FF0000"/>
                </a:solidFill>
                <a:latin typeface="Georgia" panose="02040502050405020303" pitchFamily="18" charset="0"/>
              </a:rPr>
              <a:t>building blocks </a:t>
            </a:r>
            <a:r>
              <a:rPr lang="en-US" dirty="0">
                <a:latin typeface="Georgia" panose="02040502050405020303" pitchFamily="18" charset="0"/>
              </a:rPr>
              <a:t>of your app </a:t>
            </a:r>
            <a:endParaRPr lang="en-US" dirty="0" smtClean="0">
              <a:latin typeface="Georgia" panose="02040502050405020303" pitchFamily="18" charset="0"/>
            </a:endParaRPr>
          </a:p>
          <a:p>
            <a:r>
              <a:rPr lang="en-US" dirty="0">
                <a:solidFill>
                  <a:srgbClr val="FF0000"/>
                </a:solidFill>
                <a:latin typeface="Georgia" panose="02040502050405020303" pitchFamily="18" charset="0"/>
              </a:rPr>
              <a:t>C</a:t>
            </a:r>
            <a:r>
              <a:rPr lang="en-US" dirty="0" smtClean="0">
                <a:solidFill>
                  <a:srgbClr val="FF0000"/>
                </a:solidFill>
                <a:latin typeface="Georgia" panose="02040502050405020303" pitchFamily="18" charset="0"/>
              </a:rPr>
              <a:t>onnect </a:t>
            </a:r>
            <a:r>
              <a:rPr lang="en-US" dirty="0">
                <a:solidFill>
                  <a:srgbClr val="FF0000"/>
                </a:solidFill>
                <a:latin typeface="Georgia" panose="02040502050405020303" pitchFamily="18" charset="0"/>
              </a:rPr>
              <a:t>them together using intents</a:t>
            </a:r>
            <a:r>
              <a:rPr lang="en-US" dirty="0" smtClean="0">
                <a:latin typeface="Georgia" panose="02040502050405020303" pitchFamily="18" charset="0"/>
              </a:rPr>
              <a:t>.</a:t>
            </a:r>
          </a:p>
          <a:p>
            <a:pPr marL="0" indent="0">
              <a:buNone/>
            </a:pPr>
            <a:endParaRPr lang="en-US" dirty="0">
              <a:latin typeface="Georgia" panose="02040502050405020303" pitchFamily="18" charset="0"/>
            </a:endParaRPr>
          </a:p>
        </p:txBody>
      </p:sp>
      <p:sp>
        <p:nvSpPr>
          <p:cNvPr id="4" name="Rectangle 3"/>
          <p:cNvSpPr/>
          <p:nvPr/>
        </p:nvSpPr>
        <p:spPr>
          <a:xfrm>
            <a:off x="304800" y="6324600"/>
            <a:ext cx="8077200" cy="276999"/>
          </a:xfrm>
          <a:prstGeom prst="rect">
            <a:avLst/>
          </a:prstGeom>
        </p:spPr>
        <p:txBody>
          <a:bodyPr wrap="square">
            <a:spAutoFit/>
          </a:bodyPr>
          <a:lstStyle/>
          <a:p>
            <a:r>
              <a:rPr lang="en-US" sz="1200" dirty="0">
                <a:latin typeface="Georgia" panose="02040502050405020303" pitchFamily="18" charset="0"/>
              </a:rPr>
              <a:t>http://developer.android.com/guide/components/index.html</a:t>
            </a:r>
          </a:p>
        </p:txBody>
      </p:sp>
    </p:spTree>
    <p:extLst>
      <p:ext uri="{BB962C8B-B14F-4D97-AF65-F5344CB8AC3E}">
        <p14:creationId xmlns:p14="http://schemas.microsoft.com/office/powerpoint/2010/main" val="2596970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latin typeface="Georgia" panose="02040502050405020303" pitchFamily="18" charset="0"/>
              </a:rPr>
              <a:t>Intent (“connector”)</a:t>
            </a:r>
            <a:endParaRPr lang="en-US" b="1" dirty="0">
              <a:latin typeface="Georgia" panose="02040502050405020303" pitchFamily="18" charset="0"/>
            </a:endParaRPr>
          </a:p>
        </p:txBody>
      </p:sp>
      <p:sp>
        <p:nvSpPr>
          <p:cNvPr id="3" name="Content Placeholder 2"/>
          <p:cNvSpPr>
            <a:spLocks noGrp="1"/>
          </p:cNvSpPr>
          <p:nvPr>
            <p:ph idx="1"/>
          </p:nvPr>
        </p:nvSpPr>
        <p:spPr>
          <a:xfrm>
            <a:off x="457200" y="4442619"/>
            <a:ext cx="8229600" cy="1325563"/>
          </a:xfrm>
        </p:spPr>
        <p:txBody>
          <a:bodyPr>
            <a:normAutofit/>
          </a:bodyPr>
          <a:lstStyle/>
          <a:p>
            <a:pPr marL="0" indent="0">
              <a:buNone/>
            </a:pPr>
            <a:r>
              <a:rPr lang="en-US" sz="2400" b="1" dirty="0" smtClean="0">
                <a:solidFill>
                  <a:srgbClr val="FF0000"/>
                </a:solidFill>
                <a:latin typeface="Georgia" panose="02040502050405020303" pitchFamily="18" charset="0"/>
              </a:rPr>
              <a:t>a </a:t>
            </a:r>
            <a:r>
              <a:rPr lang="en-US" sz="2400" b="1" dirty="0">
                <a:solidFill>
                  <a:srgbClr val="FF0000"/>
                </a:solidFill>
                <a:latin typeface="Georgia" panose="02040502050405020303" pitchFamily="18" charset="0"/>
              </a:rPr>
              <a:t>messaging object </a:t>
            </a:r>
            <a:r>
              <a:rPr lang="en-US" sz="2400" dirty="0" smtClean="0">
                <a:latin typeface="Georgia" panose="02040502050405020303" pitchFamily="18" charset="0"/>
              </a:rPr>
              <a:t>to be used </a:t>
            </a:r>
            <a:r>
              <a:rPr lang="en-US" sz="2400" u="sng" dirty="0">
                <a:latin typeface="Georgia" panose="02040502050405020303" pitchFamily="18" charset="0"/>
              </a:rPr>
              <a:t>to request an action from another app component</a:t>
            </a:r>
            <a:r>
              <a:rPr lang="en-US" sz="2400" u="sng" dirty="0" smtClean="0">
                <a:latin typeface="Georgia" panose="02040502050405020303" pitchFamily="18" charset="0"/>
              </a:rPr>
              <a:t>.</a:t>
            </a:r>
          </a:p>
          <a:p>
            <a:pPr marL="0" indent="0">
              <a:buNone/>
            </a:pPr>
            <a:r>
              <a:rPr lang="en-US" sz="2400" dirty="0" smtClean="0">
                <a:latin typeface="Georgia" panose="02040502050405020303" pitchFamily="18" charset="0"/>
              </a:rPr>
              <a:t>e.g., to </a:t>
            </a:r>
            <a:r>
              <a:rPr lang="en-US" sz="2400" dirty="0">
                <a:latin typeface="Georgia" panose="02040502050405020303" pitchFamily="18" charset="0"/>
              </a:rPr>
              <a:t>start an </a:t>
            </a:r>
            <a:r>
              <a:rPr lang="en-US" sz="2400" dirty="0" smtClean="0">
                <a:latin typeface="Georgia" panose="02040502050405020303" pitchFamily="18" charset="0"/>
              </a:rPr>
              <a:t>activity, start </a:t>
            </a:r>
            <a:r>
              <a:rPr lang="en-US" sz="2400" dirty="0">
                <a:latin typeface="Georgia" panose="02040502050405020303" pitchFamily="18" charset="0"/>
              </a:rPr>
              <a:t>a </a:t>
            </a:r>
            <a:r>
              <a:rPr lang="en-US" sz="2400" dirty="0" smtClean="0">
                <a:latin typeface="Georgia" panose="02040502050405020303" pitchFamily="18" charset="0"/>
              </a:rPr>
              <a:t>service, deliver </a:t>
            </a:r>
            <a:r>
              <a:rPr lang="en-US" sz="2400" dirty="0">
                <a:latin typeface="Georgia" panose="02040502050405020303" pitchFamily="18" charset="0"/>
              </a:rPr>
              <a:t>a broadcast:</a:t>
            </a:r>
          </a:p>
        </p:txBody>
      </p:sp>
      <p:pic>
        <p:nvPicPr>
          <p:cNvPr id="3074" name="Picture 2" descr="http://developer.android.com/images/components/intent-filte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6934200" cy="32004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200" y="6400800"/>
            <a:ext cx="7162800" cy="276999"/>
          </a:xfrm>
          <a:prstGeom prst="rect">
            <a:avLst/>
          </a:prstGeom>
        </p:spPr>
        <p:txBody>
          <a:bodyPr wrap="square">
            <a:spAutoFit/>
          </a:bodyPr>
          <a:lstStyle/>
          <a:p>
            <a:r>
              <a:rPr lang="en-US" sz="1200" dirty="0"/>
              <a:t>http://developer.android.com/guide/components/intents-filters.html</a:t>
            </a:r>
          </a:p>
        </p:txBody>
      </p:sp>
    </p:spTree>
    <p:extLst>
      <p:ext uri="{BB962C8B-B14F-4D97-AF65-F5344CB8AC3E}">
        <p14:creationId xmlns:p14="http://schemas.microsoft.com/office/powerpoint/2010/main" val="72004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Georgia" panose="02040502050405020303" pitchFamily="18" charset="0"/>
              </a:rPr>
              <a:t>Design Patterns:</a:t>
            </a:r>
            <a:r>
              <a:rPr lang="en-US" sz="3600" dirty="0">
                <a:latin typeface="Georgia" panose="02040502050405020303" pitchFamily="18" charset="0"/>
              </a:rPr>
              <a:t/>
            </a:r>
            <a:br>
              <a:rPr lang="en-US" sz="3600" dirty="0">
                <a:latin typeface="Georgia" panose="02040502050405020303" pitchFamily="18" charset="0"/>
              </a:rPr>
            </a:br>
            <a:r>
              <a:rPr lang="en-US" sz="3600" b="1" dirty="0" smtClean="0">
                <a:latin typeface="Georgia" panose="02040502050405020303" pitchFamily="18" charset="0"/>
              </a:rPr>
              <a:t>Model </a:t>
            </a:r>
            <a:r>
              <a:rPr lang="en-US" sz="3600" b="1" dirty="0">
                <a:latin typeface="Georgia" panose="02040502050405020303" pitchFamily="18" charset="0"/>
              </a:rPr>
              <a:t>View Controller (MVC</a:t>
            </a:r>
            <a:r>
              <a:rPr lang="en-US" sz="3600" b="1" dirty="0" smtClean="0">
                <a:latin typeface="Georgia" panose="02040502050405020303" pitchFamily="18" charset="0"/>
              </a:rPr>
              <a:t>)</a:t>
            </a:r>
            <a:endParaRPr lang="en-US" sz="3600" dirty="0">
              <a:latin typeface="Georgia" panose="02040502050405020303" pitchFamily="18" charset="0"/>
            </a:endParaRPr>
          </a:p>
        </p:txBody>
      </p:sp>
      <p:sp>
        <p:nvSpPr>
          <p:cNvPr id="4" name="Rectangle 3"/>
          <p:cNvSpPr/>
          <p:nvPr/>
        </p:nvSpPr>
        <p:spPr>
          <a:xfrm>
            <a:off x="152400" y="6456584"/>
            <a:ext cx="8458200" cy="276999"/>
          </a:xfrm>
          <a:prstGeom prst="rect">
            <a:avLst/>
          </a:prstGeom>
        </p:spPr>
        <p:txBody>
          <a:bodyPr wrap="square">
            <a:spAutoFit/>
          </a:bodyPr>
          <a:lstStyle/>
          <a:p>
            <a:r>
              <a:rPr lang="en-US" sz="1200" dirty="0">
                <a:latin typeface="Georgia" panose="02040502050405020303" pitchFamily="18" charset="0"/>
              </a:rPr>
              <a:t>http://www.bogotobogo.com/DesignPatterns/mvc_model_view_controller_pattern.php</a:t>
            </a:r>
          </a:p>
        </p:txBody>
      </p:sp>
      <p:pic>
        <p:nvPicPr>
          <p:cNvPr id="2050" name="Picture 2" descr="mvc_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346" y="1674129"/>
            <a:ext cx="4710654" cy="33550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0" y="1674129"/>
            <a:ext cx="4953000" cy="4879071"/>
          </a:xfrm>
        </p:spPr>
        <p:txBody>
          <a:bodyPr>
            <a:normAutofit fontScale="55000" lnSpcReduction="20000"/>
          </a:bodyPr>
          <a:lstStyle/>
          <a:p>
            <a:r>
              <a:rPr lang="en-US" b="1" dirty="0">
                <a:latin typeface="Georgia" panose="02040502050405020303" pitchFamily="18" charset="0"/>
              </a:rPr>
              <a:t>Models</a:t>
            </a:r>
            <a:r>
              <a:rPr lang="en-US" dirty="0">
                <a:latin typeface="Georgia" panose="02040502050405020303" pitchFamily="18" charset="0"/>
              </a:rPr>
              <a:t>: </a:t>
            </a:r>
            <a:r>
              <a:rPr lang="en-US" b="1" u="sng" dirty="0">
                <a:solidFill>
                  <a:srgbClr val="FF0000"/>
                </a:solidFill>
                <a:latin typeface="Georgia" panose="02040502050405020303" pitchFamily="18" charset="0"/>
              </a:rPr>
              <a:t>Content Providers</a:t>
            </a:r>
            <a:r>
              <a:rPr lang="en-US" dirty="0">
                <a:latin typeface="Georgia" panose="02040502050405020303" pitchFamily="18" charset="0"/>
              </a:rPr>
              <a:t>.</a:t>
            </a:r>
            <a:br>
              <a:rPr lang="en-US" dirty="0">
                <a:latin typeface="Georgia" panose="02040502050405020303" pitchFamily="18" charset="0"/>
              </a:rPr>
            </a:br>
            <a:r>
              <a:rPr lang="en-US" dirty="0">
                <a:latin typeface="Georgia" panose="02040502050405020303" pitchFamily="18" charset="0"/>
              </a:rPr>
              <a:t>Data Managers </a:t>
            </a:r>
            <a:r>
              <a:rPr lang="en-US" dirty="0" smtClean="0">
                <a:latin typeface="Georgia" panose="02040502050405020303" pitchFamily="18" charset="0"/>
              </a:rPr>
              <a:t>are </a:t>
            </a:r>
            <a:r>
              <a:rPr lang="en-US" dirty="0">
                <a:latin typeface="Georgia" panose="02040502050405020303" pitchFamily="18" charset="0"/>
              </a:rPr>
              <a:t>the recommended form of inter-application data sharing.</a:t>
            </a:r>
          </a:p>
          <a:p>
            <a:endParaRPr lang="en-US" b="1" dirty="0" smtClean="0">
              <a:latin typeface="Georgia" panose="02040502050405020303" pitchFamily="18" charset="0"/>
            </a:endParaRPr>
          </a:p>
          <a:p>
            <a:r>
              <a:rPr lang="en-US" b="1" dirty="0" smtClean="0">
                <a:latin typeface="Georgia" panose="02040502050405020303" pitchFamily="18" charset="0"/>
              </a:rPr>
              <a:t>Views</a:t>
            </a:r>
            <a:r>
              <a:rPr lang="en-US" dirty="0">
                <a:latin typeface="Georgia" panose="02040502050405020303" pitchFamily="18" charset="0"/>
              </a:rPr>
              <a:t>: </a:t>
            </a:r>
            <a:r>
              <a:rPr lang="en-US" b="1" u="sng" dirty="0">
                <a:solidFill>
                  <a:srgbClr val="FF0000"/>
                </a:solidFill>
                <a:latin typeface="Georgia" panose="02040502050405020303" pitchFamily="18" charset="0"/>
              </a:rPr>
              <a:t>Activities</a:t>
            </a:r>
            <a:r>
              <a:rPr lang="en-US" dirty="0">
                <a:latin typeface="Georgia" panose="02040502050405020303" pitchFamily="18" charset="0"/>
              </a:rPr>
              <a:t>. </a:t>
            </a:r>
            <a:br>
              <a:rPr lang="en-US" dirty="0">
                <a:latin typeface="Georgia" panose="02040502050405020303" pitchFamily="18" charset="0"/>
              </a:rPr>
            </a:br>
            <a:r>
              <a:rPr lang="en-US" dirty="0">
                <a:latin typeface="Georgia" panose="02040502050405020303" pitchFamily="18" charset="0"/>
              </a:rPr>
              <a:t>This is the </a:t>
            </a:r>
            <a:r>
              <a:rPr lang="en-US" dirty="0">
                <a:solidFill>
                  <a:srgbClr val="FF0000"/>
                </a:solidFill>
                <a:latin typeface="Georgia" panose="02040502050405020303" pitchFamily="18" charset="0"/>
              </a:rPr>
              <a:t>application's primary user interface component</a:t>
            </a:r>
            <a:r>
              <a:rPr lang="en-US" dirty="0">
                <a:latin typeface="Georgia" panose="02040502050405020303" pitchFamily="18" charset="0"/>
              </a:rPr>
              <a:t>. </a:t>
            </a:r>
            <a:r>
              <a:rPr lang="en-US" dirty="0" smtClean="0">
                <a:latin typeface="Georgia" panose="02040502050405020303" pitchFamily="18" charset="0"/>
              </a:rPr>
              <a:t>Every </a:t>
            </a:r>
            <a:r>
              <a:rPr lang="en-US" dirty="0">
                <a:latin typeface="Georgia" panose="02040502050405020303" pitchFamily="18" charset="0"/>
              </a:rPr>
              <a:t>individual screen of an Android application is derived from the Activity Java class (</a:t>
            </a:r>
            <a:r>
              <a:rPr lang="en-US" b="1" dirty="0" err="1">
                <a:latin typeface="Georgia" panose="02040502050405020303" pitchFamily="18" charset="0"/>
              </a:rPr>
              <a:t>android.app.Activity</a:t>
            </a:r>
            <a:r>
              <a:rPr lang="en-US" dirty="0">
                <a:latin typeface="Georgia" panose="02040502050405020303" pitchFamily="18" charset="0"/>
              </a:rPr>
              <a:t>). </a:t>
            </a:r>
            <a:br>
              <a:rPr lang="en-US" dirty="0">
                <a:latin typeface="Georgia" panose="02040502050405020303" pitchFamily="18" charset="0"/>
              </a:rPr>
            </a:br>
            <a:r>
              <a:rPr lang="en-US" dirty="0">
                <a:latin typeface="Georgia" panose="02040502050405020303" pitchFamily="18" charset="0"/>
              </a:rPr>
              <a:t>They are containers for Views (</a:t>
            </a:r>
            <a:r>
              <a:rPr lang="en-US" b="1" dirty="0" err="1">
                <a:latin typeface="Georgia" panose="02040502050405020303" pitchFamily="18" charset="0"/>
              </a:rPr>
              <a:t>android.view.View</a:t>
            </a:r>
            <a:r>
              <a:rPr lang="en-US" dirty="0">
                <a:latin typeface="Georgia" panose="02040502050405020303" pitchFamily="18" charset="0"/>
              </a:rPr>
              <a:t>).</a:t>
            </a:r>
          </a:p>
          <a:p>
            <a:endParaRPr lang="en-US" b="1" dirty="0" smtClean="0">
              <a:latin typeface="Georgia" panose="02040502050405020303" pitchFamily="18" charset="0"/>
            </a:endParaRPr>
          </a:p>
          <a:p>
            <a:r>
              <a:rPr lang="en-US" b="1" dirty="0" smtClean="0">
                <a:latin typeface="Georgia" panose="02040502050405020303" pitchFamily="18" charset="0"/>
              </a:rPr>
              <a:t>Controllers</a:t>
            </a:r>
            <a:r>
              <a:rPr lang="en-US" dirty="0">
                <a:latin typeface="Georgia" panose="02040502050405020303" pitchFamily="18" charset="0"/>
              </a:rPr>
              <a:t>: </a:t>
            </a:r>
            <a:r>
              <a:rPr lang="en-US" b="1" u="sng" dirty="0">
                <a:solidFill>
                  <a:srgbClr val="FF0000"/>
                </a:solidFill>
                <a:latin typeface="Georgia" panose="02040502050405020303" pitchFamily="18" charset="0"/>
              </a:rPr>
              <a:t>Services</a:t>
            </a:r>
            <a:r>
              <a:rPr lang="en-US" dirty="0">
                <a:latin typeface="Georgia" panose="02040502050405020303" pitchFamily="18" charset="0"/>
              </a:rPr>
              <a:t>.</a:t>
            </a:r>
            <a:br>
              <a:rPr lang="en-US" dirty="0">
                <a:latin typeface="Georgia" panose="02040502050405020303" pitchFamily="18" charset="0"/>
              </a:rPr>
            </a:br>
            <a:r>
              <a:rPr lang="en-US" dirty="0">
                <a:latin typeface="Georgia" panose="02040502050405020303" pitchFamily="18" charset="0"/>
              </a:rPr>
              <a:t>These are </a:t>
            </a:r>
            <a:r>
              <a:rPr lang="en-US" u="sng" dirty="0">
                <a:latin typeface="Georgia" panose="02040502050405020303" pitchFamily="18" charset="0"/>
              </a:rPr>
              <a:t>background components </a:t>
            </a:r>
            <a:r>
              <a:rPr lang="en-US" u="sng" dirty="0" smtClean="0">
                <a:latin typeface="Georgia" panose="02040502050405020303" pitchFamily="18" charset="0"/>
              </a:rPr>
              <a:t>defining </a:t>
            </a:r>
            <a:r>
              <a:rPr lang="en-US" u="sng" dirty="0" smtClean="0">
                <a:solidFill>
                  <a:srgbClr val="FF0000"/>
                </a:solidFill>
                <a:latin typeface="Georgia" panose="02040502050405020303" pitchFamily="18" charset="0"/>
              </a:rPr>
              <a:t>application behaviors </a:t>
            </a:r>
            <a:r>
              <a:rPr lang="en-US" dirty="0" smtClean="0">
                <a:latin typeface="Georgia" panose="02040502050405020303" pitchFamily="18" charset="0"/>
              </a:rPr>
              <a:t>that </a:t>
            </a:r>
            <a:r>
              <a:rPr lang="en-US" dirty="0">
                <a:latin typeface="Georgia" panose="02040502050405020303" pitchFamily="18" charset="0"/>
              </a:rPr>
              <a:t>behave like UNIX daemons and Windows services. </a:t>
            </a:r>
            <a:r>
              <a:rPr lang="en-US" u="sng" dirty="0">
                <a:latin typeface="Georgia" panose="02040502050405020303" pitchFamily="18" charset="0"/>
              </a:rPr>
              <a:t>They run invisibly </a:t>
            </a:r>
            <a:r>
              <a:rPr lang="en-US" dirty="0">
                <a:latin typeface="Georgia" panose="02040502050405020303" pitchFamily="18" charset="0"/>
              </a:rPr>
              <a:t>and perform ongoing unattended processing</a:t>
            </a:r>
            <a:r>
              <a:rPr lang="en-US" dirty="0" smtClean="0">
                <a:latin typeface="Georgia" panose="02040502050405020303" pitchFamily="18" charset="0"/>
              </a:rPr>
              <a:t>.</a:t>
            </a:r>
            <a:r>
              <a:rPr lang="en-US" dirty="0">
                <a:latin typeface="Georgia" panose="02040502050405020303" pitchFamily="18" charset="0"/>
              </a:rPr>
              <a:t/>
            </a:r>
            <a:br>
              <a:rPr lang="en-US" dirty="0">
                <a:latin typeface="Georgia" panose="02040502050405020303" pitchFamily="18" charset="0"/>
              </a:rPr>
            </a:br>
            <a:endParaRPr lang="en-US" dirty="0">
              <a:latin typeface="Georgia" panose="02040502050405020303" pitchFamily="18" charset="0"/>
            </a:endParaRPr>
          </a:p>
        </p:txBody>
      </p:sp>
    </p:spTree>
    <p:extLst>
      <p:ext uri="{BB962C8B-B14F-4D97-AF65-F5344CB8AC3E}">
        <p14:creationId xmlns:p14="http://schemas.microsoft.com/office/powerpoint/2010/main" val="2794607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eorgia" panose="02040502050405020303" pitchFamily="18" charset="0"/>
              </a:rPr>
              <a:t>Content Providers (Models)</a:t>
            </a:r>
            <a:endParaRPr lang="en-US" b="1" dirty="0">
              <a:latin typeface="Georgia" panose="02040502050405020303" pitchFamily="18" charset="0"/>
            </a:endParaRPr>
          </a:p>
        </p:txBody>
      </p:sp>
      <p:sp>
        <p:nvSpPr>
          <p:cNvPr id="3" name="Content Placeholder 2"/>
          <p:cNvSpPr>
            <a:spLocks noGrp="1"/>
          </p:cNvSpPr>
          <p:nvPr>
            <p:ph idx="1"/>
          </p:nvPr>
        </p:nvSpPr>
        <p:spPr/>
        <p:txBody>
          <a:bodyPr/>
          <a:lstStyle/>
          <a:p>
            <a:pPr marL="0" indent="0">
              <a:buNone/>
            </a:pPr>
            <a:r>
              <a:rPr lang="en-US" dirty="0" smtClean="0">
                <a:latin typeface="Georgia" panose="02040502050405020303" pitchFamily="18" charset="0"/>
              </a:rPr>
              <a:t>The </a:t>
            </a:r>
            <a:r>
              <a:rPr lang="en-US" dirty="0">
                <a:latin typeface="Georgia" panose="02040502050405020303" pitchFamily="18" charset="0"/>
              </a:rPr>
              <a:t>standard interface </a:t>
            </a:r>
            <a:endParaRPr lang="en-US" dirty="0" smtClean="0">
              <a:latin typeface="Georgia" panose="02040502050405020303" pitchFamily="18" charset="0"/>
            </a:endParaRPr>
          </a:p>
          <a:p>
            <a:pPr lvl="1"/>
            <a:r>
              <a:rPr lang="en-US" u="sng" dirty="0" smtClean="0">
                <a:latin typeface="Georgia" panose="02040502050405020303" pitchFamily="18" charset="0"/>
              </a:rPr>
              <a:t>connects </a:t>
            </a:r>
            <a:r>
              <a:rPr lang="en-US" u="sng" dirty="0">
                <a:solidFill>
                  <a:srgbClr val="FF0000"/>
                </a:solidFill>
                <a:latin typeface="Georgia" panose="02040502050405020303" pitchFamily="18" charset="0"/>
              </a:rPr>
              <a:t>data</a:t>
            </a:r>
            <a:r>
              <a:rPr lang="en-US" u="sng" dirty="0">
                <a:latin typeface="Georgia" panose="02040502050405020303" pitchFamily="18" charset="0"/>
              </a:rPr>
              <a:t> in one process </a:t>
            </a:r>
            <a:r>
              <a:rPr lang="en-US" dirty="0">
                <a:latin typeface="Georgia" panose="02040502050405020303" pitchFamily="18" charset="0"/>
              </a:rPr>
              <a:t>with code running in </a:t>
            </a:r>
            <a:r>
              <a:rPr lang="en-US" u="sng" dirty="0">
                <a:latin typeface="Georgia" panose="02040502050405020303" pitchFamily="18" charset="0"/>
              </a:rPr>
              <a:t>another process</a:t>
            </a:r>
            <a:r>
              <a:rPr lang="en-US" dirty="0">
                <a:latin typeface="Georgia" panose="02040502050405020303" pitchFamily="18" charset="0"/>
              </a:rPr>
              <a:t>.</a:t>
            </a:r>
          </a:p>
          <a:p>
            <a:pPr lvl="1"/>
            <a:r>
              <a:rPr lang="en-US" dirty="0" smtClean="0">
                <a:latin typeface="Georgia" panose="02040502050405020303" pitchFamily="18" charset="0"/>
              </a:rPr>
              <a:t>manages </a:t>
            </a:r>
            <a:r>
              <a:rPr lang="en-US" u="sng" dirty="0">
                <a:latin typeface="Georgia" panose="02040502050405020303" pitchFamily="18" charset="0"/>
              </a:rPr>
              <a:t>access to a structured set of </a:t>
            </a:r>
            <a:r>
              <a:rPr lang="en-US" u="sng" dirty="0" smtClean="0">
                <a:solidFill>
                  <a:srgbClr val="FF0000"/>
                </a:solidFill>
                <a:latin typeface="Georgia" panose="02040502050405020303" pitchFamily="18" charset="0"/>
              </a:rPr>
              <a:t>data</a:t>
            </a:r>
            <a:r>
              <a:rPr lang="en-US" dirty="0" smtClean="0">
                <a:latin typeface="Georgia" panose="02040502050405020303" pitchFamily="18" charset="0"/>
              </a:rPr>
              <a:t>.</a:t>
            </a:r>
          </a:p>
          <a:p>
            <a:pPr lvl="1"/>
            <a:r>
              <a:rPr lang="en-US" u="sng" dirty="0" smtClean="0">
                <a:latin typeface="Georgia" panose="02040502050405020303" pitchFamily="18" charset="0"/>
              </a:rPr>
              <a:t>encapsulates </a:t>
            </a:r>
            <a:r>
              <a:rPr lang="en-US" u="sng" dirty="0">
                <a:latin typeface="Georgia" panose="02040502050405020303" pitchFamily="18" charset="0"/>
              </a:rPr>
              <a:t>the </a:t>
            </a:r>
            <a:r>
              <a:rPr lang="en-US" u="sng" dirty="0">
                <a:solidFill>
                  <a:srgbClr val="FF0000"/>
                </a:solidFill>
                <a:latin typeface="Georgia" panose="02040502050405020303" pitchFamily="18" charset="0"/>
              </a:rPr>
              <a:t>data</a:t>
            </a:r>
            <a:r>
              <a:rPr lang="en-US" dirty="0">
                <a:latin typeface="Georgia" panose="02040502050405020303" pitchFamily="18" charset="0"/>
              </a:rPr>
              <a:t>, and </a:t>
            </a:r>
            <a:r>
              <a:rPr lang="en-US" dirty="0" smtClean="0">
                <a:latin typeface="Georgia" panose="02040502050405020303" pitchFamily="18" charset="0"/>
              </a:rPr>
              <a:t>provides </a:t>
            </a:r>
            <a:r>
              <a:rPr lang="en-US" dirty="0">
                <a:latin typeface="Georgia" panose="02040502050405020303" pitchFamily="18" charset="0"/>
              </a:rPr>
              <a:t>mechanisms for defining data security. </a:t>
            </a:r>
            <a:endParaRPr lang="en-US" dirty="0" smtClean="0">
              <a:latin typeface="Georgia" panose="02040502050405020303" pitchFamily="18" charset="0"/>
            </a:endParaRPr>
          </a:p>
        </p:txBody>
      </p:sp>
      <p:sp>
        <p:nvSpPr>
          <p:cNvPr id="4" name="Rectangle 3"/>
          <p:cNvSpPr/>
          <p:nvPr/>
        </p:nvSpPr>
        <p:spPr>
          <a:xfrm>
            <a:off x="228600" y="6400800"/>
            <a:ext cx="8153400" cy="369332"/>
          </a:xfrm>
          <a:prstGeom prst="rect">
            <a:avLst/>
          </a:prstGeom>
        </p:spPr>
        <p:txBody>
          <a:bodyPr wrap="square">
            <a:spAutoFit/>
          </a:bodyPr>
          <a:lstStyle/>
          <a:p>
            <a:r>
              <a:rPr lang="en-US" dirty="0"/>
              <a:t>http://developer.android.com/guide/topics/providers/content-providers.html</a:t>
            </a:r>
          </a:p>
        </p:txBody>
      </p:sp>
    </p:spTree>
    <p:extLst>
      <p:ext uri="{BB962C8B-B14F-4D97-AF65-F5344CB8AC3E}">
        <p14:creationId xmlns:p14="http://schemas.microsoft.com/office/powerpoint/2010/main" val="4104444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Georgia" panose="02040502050405020303" pitchFamily="18" charset="0"/>
              </a:rPr>
              <a:t>Activities (Views)</a:t>
            </a:r>
            <a:endParaRPr lang="en-US" b="1" dirty="0">
              <a:latin typeface="Georgia" panose="02040502050405020303" pitchFamily="18" charset="0"/>
            </a:endParaRPr>
          </a:p>
        </p:txBody>
      </p:sp>
      <p:sp>
        <p:nvSpPr>
          <p:cNvPr id="3" name="Content Placeholder 2"/>
          <p:cNvSpPr>
            <a:spLocks noGrp="1"/>
          </p:cNvSpPr>
          <p:nvPr>
            <p:ph idx="1"/>
          </p:nvPr>
        </p:nvSpPr>
        <p:spPr>
          <a:xfrm>
            <a:off x="318085" y="1421649"/>
            <a:ext cx="4038600" cy="4826751"/>
          </a:xfrm>
        </p:spPr>
        <p:txBody>
          <a:bodyPr>
            <a:normAutofit fontScale="92500" lnSpcReduction="20000"/>
          </a:bodyPr>
          <a:lstStyle/>
          <a:p>
            <a:r>
              <a:rPr lang="en-US" dirty="0" smtClean="0">
                <a:latin typeface="Georgia" panose="02040502050405020303" pitchFamily="18" charset="0"/>
              </a:rPr>
              <a:t>An </a:t>
            </a:r>
            <a:r>
              <a:rPr lang="en-US" dirty="0">
                <a:latin typeface="Georgia" panose="02040502050405020303" pitchFamily="18" charset="0"/>
              </a:rPr>
              <a:t>application usually </a:t>
            </a:r>
            <a:r>
              <a:rPr lang="en-US" u="sng" dirty="0">
                <a:solidFill>
                  <a:srgbClr val="FF0000"/>
                </a:solidFill>
                <a:latin typeface="Georgia" panose="02040502050405020303" pitchFamily="18" charset="0"/>
              </a:rPr>
              <a:t>consists of multiple activities </a:t>
            </a:r>
            <a:r>
              <a:rPr lang="en-US" dirty="0">
                <a:latin typeface="Georgia" panose="02040502050405020303" pitchFamily="18" charset="0"/>
              </a:rPr>
              <a:t>that are loosely bound to each other</a:t>
            </a:r>
            <a:r>
              <a:rPr lang="en-US" dirty="0" smtClean="0">
                <a:latin typeface="Georgia" panose="02040502050405020303" pitchFamily="18" charset="0"/>
              </a:rPr>
              <a:t>.</a:t>
            </a:r>
          </a:p>
          <a:p>
            <a:r>
              <a:rPr lang="en-US" dirty="0">
                <a:latin typeface="Georgia" panose="02040502050405020303" pitchFamily="18" charset="0"/>
              </a:rPr>
              <a:t>An </a:t>
            </a:r>
            <a:r>
              <a:rPr lang="en-US" u="sng" dirty="0">
                <a:latin typeface="Georgia" panose="02040502050405020303" pitchFamily="18" charset="0"/>
              </a:rPr>
              <a:t>application component that provides a screen </a:t>
            </a:r>
            <a:r>
              <a:rPr lang="en-US" u="sng" dirty="0" smtClean="0">
                <a:latin typeface="Georgia" panose="02040502050405020303" pitchFamily="18" charset="0"/>
              </a:rPr>
              <a:t>to users </a:t>
            </a:r>
            <a:r>
              <a:rPr lang="en-US" u="sng" dirty="0">
                <a:latin typeface="Georgia" panose="02040502050405020303" pitchFamily="18" charset="0"/>
              </a:rPr>
              <a:t>for activities </a:t>
            </a:r>
          </a:p>
          <a:p>
            <a:pPr marL="400050" lvl="1" indent="0">
              <a:buNone/>
            </a:pPr>
            <a:r>
              <a:rPr lang="en-US" dirty="0">
                <a:latin typeface="Georgia" panose="02040502050405020303" pitchFamily="18" charset="0"/>
              </a:rPr>
              <a:t>e.g., dial the phone, take a photo, send an email, or view a map</a:t>
            </a:r>
          </a:p>
          <a:p>
            <a:pPr marL="0" indent="0">
              <a:buNone/>
            </a:pPr>
            <a:endParaRPr lang="en-US" dirty="0">
              <a:latin typeface="Georgia" panose="02040502050405020303" pitchFamily="18" charset="0"/>
            </a:endParaRPr>
          </a:p>
        </p:txBody>
      </p:sp>
      <p:pic>
        <p:nvPicPr>
          <p:cNvPr id="4098" name="Picture 2" descr="http://developer.android.com/imag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633" y="457200"/>
            <a:ext cx="4886325" cy="63150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10200" y="83857"/>
            <a:ext cx="2722282" cy="369332"/>
          </a:xfrm>
          <a:prstGeom prst="rect">
            <a:avLst/>
          </a:prstGeom>
        </p:spPr>
        <p:txBody>
          <a:bodyPr wrap="square">
            <a:spAutoFit/>
          </a:bodyPr>
          <a:lstStyle/>
          <a:p>
            <a:r>
              <a:rPr lang="en-US" b="1" dirty="0">
                <a:latin typeface="Georgia" panose="02040502050405020303" pitchFamily="18" charset="0"/>
              </a:rPr>
              <a:t>The activity </a:t>
            </a:r>
            <a:r>
              <a:rPr lang="en-US" b="1" dirty="0" smtClean="0">
                <a:latin typeface="Georgia" panose="02040502050405020303" pitchFamily="18" charset="0"/>
              </a:rPr>
              <a:t>lifecycle</a:t>
            </a:r>
            <a:endParaRPr lang="en-US" b="1" dirty="0">
              <a:latin typeface="Georgia" panose="02040502050405020303" pitchFamily="18" charset="0"/>
            </a:endParaRPr>
          </a:p>
        </p:txBody>
      </p:sp>
      <p:sp>
        <p:nvSpPr>
          <p:cNvPr id="5" name="Rectangle 4"/>
          <p:cNvSpPr/>
          <p:nvPr/>
        </p:nvSpPr>
        <p:spPr>
          <a:xfrm>
            <a:off x="0" y="6495277"/>
            <a:ext cx="6539915" cy="276999"/>
          </a:xfrm>
          <a:prstGeom prst="rect">
            <a:avLst/>
          </a:prstGeom>
        </p:spPr>
        <p:txBody>
          <a:bodyPr wrap="square">
            <a:spAutoFit/>
          </a:bodyPr>
          <a:lstStyle/>
          <a:p>
            <a:r>
              <a:rPr lang="en-US" sz="1200" dirty="0">
                <a:latin typeface="Georgia" panose="02040502050405020303" pitchFamily="18" charset="0"/>
              </a:rPr>
              <a:t>http://developer.android.com/guide/components/activities.html</a:t>
            </a:r>
          </a:p>
        </p:txBody>
      </p:sp>
    </p:spTree>
    <p:extLst>
      <p:ext uri="{BB962C8B-B14F-4D97-AF65-F5344CB8AC3E}">
        <p14:creationId xmlns:p14="http://schemas.microsoft.com/office/powerpoint/2010/main" val="1197645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363</Words>
  <Application>Microsoft Office PowerPoint</Application>
  <PresentationFormat>On-screen Show (4:3)</PresentationFormat>
  <Paragraphs>78</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Gulim</vt:lpstr>
      <vt:lpstr>Roboto</vt:lpstr>
      <vt:lpstr>Arial</vt:lpstr>
      <vt:lpstr>Calibri</vt:lpstr>
      <vt:lpstr>Consolas</vt:lpstr>
      <vt:lpstr>Georgia</vt:lpstr>
      <vt:lpstr>Office Theme</vt:lpstr>
      <vt:lpstr>CS5551 Advanced Software Engineering Software Architecture and Patterns: Android</vt:lpstr>
      <vt:lpstr>What is Software Architecture?</vt:lpstr>
      <vt:lpstr>Software Architecture Styles</vt:lpstr>
      <vt:lpstr>Android Architecture</vt:lpstr>
      <vt:lpstr>Android's Application Framework:  Components</vt:lpstr>
      <vt:lpstr>Intent (“connector”)</vt:lpstr>
      <vt:lpstr>Design Patterns: Model View Controller (MVC)</vt:lpstr>
      <vt:lpstr>Content Providers (Models)</vt:lpstr>
      <vt:lpstr>Activities (Views)</vt:lpstr>
      <vt:lpstr>Services (Controllers)</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Process Model: Scrum</dc:title>
  <dc:creator>Lee, Yugyung</dc:creator>
  <cp:lastModifiedBy>Lee, Yugyung</cp:lastModifiedBy>
  <cp:revision>91</cp:revision>
  <dcterms:created xsi:type="dcterms:W3CDTF">2013-08-21T03:42:29Z</dcterms:created>
  <dcterms:modified xsi:type="dcterms:W3CDTF">2016-02-16T16:36:43Z</dcterms:modified>
</cp:coreProperties>
</file>