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0" r:id="rId3"/>
    <p:sldId id="258" r:id="rId4"/>
    <p:sldId id="261" r:id="rId5"/>
    <p:sldId id="263" r:id="rId6"/>
    <p:sldId id="268" r:id="rId7"/>
    <p:sldId id="265" r:id="rId8"/>
    <p:sldId id="267" r:id="rId9"/>
    <p:sldId id="293" r:id="rId10"/>
    <p:sldId id="269" r:id="rId11"/>
    <p:sldId id="270" r:id="rId12"/>
    <p:sldId id="271" r:id="rId13"/>
    <p:sldId id="273" r:id="rId14"/>
    <p:sldId id="275" r:id="rId15"/>
    <p:sldId id="294" r:id="rId16"/>
    <p:sldId id="277" r:id="rId17"/>
    <p:sldId id="276" r:id="rId18"/>
    <p:sldId id="278" r:id="rId19"/>
    <p:sldId id="279" r:id="rId20"/>
    <p:sldId id="280" r:id="rId21"/>
    <p:sldId id="281" r:id="rId22"/>
    <p:sldId id="291" r:id="rId23"/>
    <p:sldId id="292" r:id="rId24"/>
    <p:sldId id="289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D9B5C-7E8F-4839-86D4-12C23E27641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56F55-27FE-4DFD-9B35-5E33946C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93AB-AE55-4D44-8CCC-C458CFBB6D0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53E-E4B3-450E-B112-BF452D66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3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93AB-AE55-4D44-8CCC-C458CFBB6D0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53E-E4B3-450E-B112-BF452D66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5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93AB-AE55-4D44-8CCC-C458CFBB6D0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53E-E4B3-450E-B112-BF452D66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3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93AB-AE55-4D44-8CCC-C458CFBB6D0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53E-E4B3-450E-B112-BF452D66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93AB-AE55-4D44-8CCC-C458CFBB6D0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53E-E4B3-450E-B112-BF452D66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93AB-AE55-4D44-8CCC-C458CFBB6D0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53E-E4B3-450E-B112-BF452D66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6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93AB-AE55-4D44-8CCC-C458CFBB6D0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53E-E4B3-450E-B112-BF452D66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93AB-AE55-4D44-8CCC-C458CFBB6D0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53E-E4B3-450E-B112-BF452D66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8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93AB-AE55-4D44-8CCC-C458CFBB6D0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53E-E4B3-450E-B112-BF452D66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7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93AB-AE55-4D44-8CCC-C458CFBB6D0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53E-E4B3-450E-B112-BF452D66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93AB-AE55-4D44-8CCC-C458CFBB6D0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E53E-E4B3-450E-B112-BF452D66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93AB-AE55-4D44-8CCC-C458CFBB6D0E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E53E-E4B3-450E-B112-BF452D66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1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file:///\\index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file:///\\inde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file:///\\index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file:///\\index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html5/websockets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CS5551 Advanced Software Engineering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Georgia" panose="02040502050405020303" pitchFamily="18" charset="0"/>
              </a:rPr>
              <a:t>Mobile Apps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57" y="6263428"/>
            <a:ext cx="5325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0" dirty="0" smtClean="0">
                <a:solidFill>
                  <a:schemeClr val="tx2"/>
                </a:solidFill>
                <a:latin typeface="Georgia" panose="02040502050405020303" pitchFamily="18" charset="0"/>
                <a:ea typeface="ＭＳ Ｐゴシック" charset="0"/>
              </a:rPr>
              <a:t>Source: </a:t>
            </a:r>
            <a:r>
              <a:rPr lang="x-none" sz="1400" kern="0" dirty="0" smtClean="0">
                <a:solidFill>
                  <a:schemeClr val="tx2"/>
                </a:solidFill>
                <a:latin typeface="Georgia" panose="02040502050405020303" pitchFamily="18" charset="0"/>
                <a:ea typeface="ＭＳ Ｐゴシック" charset="0"/>
              </a:rPr>
              <a:t>Mobile </a:t>
            </a:r>
            <a:r>
              <a:rPr lang="x-none" sz="1400" kern="0" dirty="0">
                <a:solidFill>
                  <a:schemeClr val="tx2"/>
                </a:solidFill>
                <a:latin typeface="Georgia" panose="02040502050405020303" pitchFamily="18" charset="0"/>
                <a:ea typeface="ＭＳ Ｐゴシック" charset="0"/>
              </a:rPr>
              <a:t>Development: HTML5 Vs </a:t>
            </a:r>
            <a:r>
              <a:rPr lang="x-none" sz="1400" kern="0" dirty="0" smtClean="0">
                <a:solidFill>
                  <a:schemeClr val="tx2"/>
                </a:solidFill>
                <a:latin typeface="Georgia" panose="02040502050405020303" pitchFamily="18" charset="0"/>
                <a:ea typeface="ＭＳ Ｐゴシック" charset="0"/>
              </a:rPr>
              <a:t>Native</a:t>
            </a:r>
            <a:r>
              <a:rPr lang="en-US" sz="1400" kern="0" dirty="0" smtClean="0">
                <a:solidFill>
                  <a:schemeClr val="tx2"/>
                </a:solidFill>
                <a:latin typeface="Georgia" panose="02040502050405020303" pitchFamily="18" charset="0"/>
                <a:ea typeface="ＭＳ Ｐゴシック" charset="0"/>
              </a:rPr>
              <a:t> </a:t>
            </a:r>
            <a:r>
              <a:rPr lang="en-US" altLang="en-US" sz="14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By </a:t>
            </a:r>
            <a:r>
              <a:rPr lang="en-US" altLang="en-US" sz="1400" dirty="0" err="1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Rohit</a:t>
            </a:r>
            <a:r>
              <a:rPr lang="en-US" altLang="en-US" sz="1400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400" dirty="0" err="1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Ghatol</a:t>
            </a:r>
            <a:endParaRPr lang="x-none" sz="1400" kern="0" dirty="0">
              <a:solidFill>
                <a:schemeClr val="tx2"/>
              </a:solidFill>
              <a:latin typeface="Georgia" panose="02040502050405020303" pitchFamily="18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/>
          <p:cNvSpPr>
            <a:spLocks noChangeArrowheads="1"/>
          </p:cNvSpPr>
          <p:nvPr/>
        </p:nvSpPr>
        <p:spPr bwMode="auto">
          <a:xfrm>
            <a:off x="3276600" y="2971800"/>
            <a:ext cx="624562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400" b="1" dirty="0">
                <a:latin typeface="Georgia" panose="02040502050405020303" pitchFamily="18" charset="0"/>
              </a:rPr>
              <a:t>Native App Overview</a:t>
            </a:r>
          </a:p>
        </p:txBody>
      </p:sp>
      <p:sp>
        <p:nvSpPr>
          <p:cNvPr id="46082" name="TextBox 2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39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553529" y="227103"/>
            <a:ext cx="10515600" cy="1325563"/>
          </a:xfrm>
        </p:spPr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Native App</a:t>
            </a:r>
          </a:p>
        </p:txBody>
      </p:sp>
      <p:sp>
        <p:nvSpPr>
          <p:cNvPr id="47106" name="Shape 239"/>
          <p:cNvSpPr>
            <a:spLocks noChangeArrowheads="1"/>
          </p:cNvSpPr>
          <p:nvPr/>
        </p:nvSpPr>
        <p:spPr bwMode="auto">
          <a:xfrm>
            <a:off x="3352800" y="1371600"/>
            <a:ext cx="2590800" cy="45989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Shape 240"/>
          <p:cNvSpPr>
            <a:spLocks noChangeArrowheads="1"/>
          </p:cNvSpPr>
          <p:nvPr/>
        </p:nvSpPr>
        <p:spPr bwMode="auto">
          <a:xfrm>
            <a:off x="6705600" y="1371601"/>
            <a:ext cx="2586038" cy="46021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TextBox 6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017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hape 289"/>
          <p:cNvSpPr>
            <a:spLocks noChangeArrowheads="1"/>
          </p:cNvSpPr>
          <p:nvPr/>
        </p:nvSpPr>
        <p:spPr bwMode="auto">
          <a:xfrm>
            <a:off x="2376489" y="4622171"/>
            <a:ext cx="6689725" cy="46163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Mobile OS</a:t>
            </a:r>
          </a:p>
        </p:txBody>
      </p:sp>
      <p:sp>
        <p:nvSpPr>
          <p:cNvPr id="48130" name="Shape 300"/>
          <p:cNvSpPr>
            <a:spLocks noChangeArrowheads="1"/>
          </p:cNvSpPr>
          <p:nvPr/>
        </p:nvSpPr>
        <p:spPr bwMode="auto">
          <a:xfrm>
            <a:off x="7180263" y="1227138"/>
            <a:ext cx="1885950" cy="2678112"/>
          </a:xfrm>
          <a:prstGeom prst="rect">
            <a:avLst/>
          </a:prstGeom>
          <a:solidFill>
            <a:srgbClr val="4A86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
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algn="ctr"/>
            <a:r>
              <a:rPr lang="en-US" altLang="en-US"/>
              <a:t>Twitter App</a:t>
            </a:r>
          </a:p>
        </p:txBody>
      </p:sp>
      <p:sp>
        <p:nvSpPr>
          <p:cNvPr id="48131" name="Shape 301"/>
          <p:cNvSpPr>
            <a:spLocks noChangeArrowheads="1"/>
          </p:cNvSpPr>
          <p:nvPr/>
        </p:nvSpPr>
        <p:spPr bwMode="auto">
          <a:xfrm>
            <a:off x="7215188" y="1287464"/>
            <a:ext cx="1816100" cy="46163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2" name="Shape 302"/>
          <p:cNvSpPr>
            <a:spLocks noChangeArrowheads="1"/>
          </p:cNvSpPr>
          <p:nvPr/>
        </p:nvSpPr>
        <p:spPr bwMode="auto">
          <a:xfrm>
            <a:off x="7086601" y="3863509"/>
            <a:ext cx="2066925" cy="894696"/>
          </a:xfrm>
          <a:prstGeom prst="downArrowCallout">
            <a:avLst>
              <a:gd name="adj1" fmla="val 22881"/>
              <a:gd name="adj2" fmla="val 25007"/>
              <a:gd name="adj3" fmla="val 25000"/>
              <a:gd name="adj4" fmla="val 51287"/>
            </a:avLst>
          </a:prstGeom>
          <a:solidFill>
            <a:srgbClr val="FFFF0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Full Access</a:t>
            </a:r>
          </a:p>
        </p:txBody>
      </p:sp>
      <p:sp>
        <p:nvSpPr>
          <p:cNvPr id="48133" name="Shape 149"/>
          <p:cNvSpPr>
            <a:spLocks noChangeArrowheads="1"/>
          </p:cNvSpPr>
          <p:nvPr/>
        </p:nvSpPr>
        <p:spPr bwMode="auto">
          <a:xfrm>
            <a:off x="2362200" y="535463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File System</a:t>
            </a:r>
          </a:p>
        </p:txBody>
      </p:sp>
      <p:sp>
        <p:nvSpPr>
          <p:cNvPr id="48134" name="Shape 150"/>
          <p:cNvSpPr>
            <a:spLocks noChangeArrowheads="1"/>
          </p:cNvSpPr>
          <p:nvPr/>
        </p:nvSpPr>
        <p:spPr bwMode="auto">
          <a:xfrm>
            <a:off x="3833814" y="5354638"/>
            <a:ext cx="12715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SQL-Lite</a:t>
            </a:r>
          </a:p>
        </p:txBody>
      </p:sp>
      <p:sp>
        <p:nvSpPr>
          <p:cNvPr id="48135" name="Shape 151"/>
          <p:cNvSpPr>
            <a:spLocks noChangeArrowheads="1"/>
          </p:cNvSpPr>
          <p:nvPr/>
        </p:nvSpPr>
        <p:spPr bwMode="auto">
          <a:xfrm>
            <a:off x="5334000" y="5354638"/>
            <a:ext cx="11953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Network</a:t>
            </a:r>
          </a:p>
        </p:txBody>
      </p:sp>
      <p:sp>
        <p:nvSpPr>
          <p:cNvPr id="48136" name="Shape 152"/>
          <p:cNvSpPr>
            <a:spLocks noChangeArrowheads="1"/>
          </p:cNvSpPr>
          <p:nvPr/>
        </p:nvSpPr>
        <p:spPr bwMode="auto">
          <a:xfrm>
            <a:off x="6653214" y="5354638"/>
            <a:ext cx="1195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Camera</a:t>
            </a:r>
          </a:p>
        </p:txBody>
      </p:sp>
      <p:sp>
        <p:nvSpPr>
          <p:cNvPr id="48137" name="Shape 153"/>
          <p:cNvSpPr>
            <a:spLocks noChangeArrowheads="1"/>
          </p:cNvSpPr>
          <p:nvPr/>
        </p:nvSpPr>
        <p:spPr bwMode="auto">
          <a:xfrm>
            <a:off x="7948614" y="5354638"/>
            <a:ext cx="1576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GeoLocation</a:t>
            </a:r>
          </a:p>
        </p:txBody>
      </p:sp>
      <p:sp>
        <p:nvSpPr>
          <p:cNvPr id="48138" name="Shape 154"/>
          <p:cNvSpPr>
            <a:spLocks noChangeArrowheads="1"/>
          </p:cNvSpPr>
          <p:nvPr/>
        </p:nvSpPr>
        <p:spPr bwMode="auto">
          <a:xfrm>
            <a:off x="2362200" y="599598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Contacts</a:t>
            </a:r>
          </a:p>
        </p:txBody>
      </p:sp>
      <p:sp>
        <p:nvSpPr>
          <p:cNvPr id="48139" name="Shape 155"/>
          <p:cNvSpPr>
            <a:spLocks noChangeArrowheads="1"/>
          </p:cNvSpPr>
          <p:nvPr/>
        </p:nvSpPr>
        <p:spPr bwMode="auto">
          <a:xfrm>
            <a:off x="3733800" y="6002338"/>
            <a:ext cx="15240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Accelerometer</a:t>
            </a:r>
          </a:p>
        </p:txBody>
      </p:sp>
      <p:sp>
        <p:nvSpPr>
          <p:cNvPr id="48140" name="Shape 156"/>
          <p:cNvSpPr>
            <a:spLocks noChangeArrowheads="1"/>
          </p:cNvSpPr>
          <p:nvPr/>
        </p:nvSpPr>
        <p:spPr bwMode="auto">
          <a:xfrm>
            <a:off x="5334000" y="5994400"/>
            <a:ext cx="12954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Native APIs</a:t>
            </a:r>
          </a:p>
        </p:txBody>
      </p:sp>
      <p:sp>
        <p:nvSpPr>
          <p:cNvPr id="48141" name="Shape 157"/>
          <p:cNvSpPr>
            <a:spLocks noChangeArrowheads="1"/>
          </p:cNvSpPr>
          <p:nvPr/>
        </p:nvSpPr>
        <p:spPr bwMode="auto">
          <a:xfrm>
            <a:off x="6705600" y="5969001"/>
            <a:ext cx="1143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48142" name="Shape 158"/>
          <p:cNvSpPr>
            <a:spLocks noChangeArrowheads="1"/>
          </p:cNvSpPr>
          <p:nvPr/>
        </p:nvSpPr>
        <p:spPr bwMode="auto">
          <a:xfrm>
            <a:off x="8001000" y="5959476"/>
            <a:ext cx="1524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481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Native App Overview</a:t>
            </a:r>
          </a:p>
        </p:txBody>
      </p:sp>
      <p:sp>
        <p:nvSpPr>
          <p:cNvPr id="48144" name="TextBox 28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22</a:t>
            </a:r>
          </a:p>
        </p:txBody>
      </p:sp>
      <p:pic>
        <p:nvPicPr>
          <p:cNvPr id="48145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524625"/>
            <a:ext cx="86868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9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Native App 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en-US" dirty="0" smtClean="0">
                <a:latin typeface="Georgia" panose="02040502050405020303" pitchFamily="18" charset="0"/>
              </a:rPr>
              <a:t>Prowess </a:t>
            </a:r>
            <a:r>
              <a:rPr lang="x-none" dirty="0" smtClean="0">
                <a:latin typeface="Georgia" panose="02040502050405020303" pitchFamily="18" charset="0"/>
              </a:rPr>
              <a:t>of Mobile is available</a:t>
            </a: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dirty="0" smtClean="0">
                <a:latin typeface="Georgia" panose="02040502050405020303" pitchFamily="18" charset="0"/>
              </a:rPr>
              <a:t>Ability to build Richest &amp; Fastest Apps</a:t>
            </a: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dirty="0" smtClean="0">
                <a:latin typeface="Georgia" panose="02040502050405020303" pitchFamily="18" charset="0"/>
              </a:rPr>
              <a:t>Notifications Available</a:t>
            </a: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dirty="0" smtClean="0">
                <a:latin typeface="Georgia" panose="02040502050405020303" pitchFamily="18" charset="0"/>
              </a:rPr>
              <a:t>Offline Storage Available</a:t>
            </a: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dirty="0" smtClean="0">
                <a:latin typeface="Georgia" panose="02040502050405020303" pitchFamily="18" charset="0"/>
              </a:rPr>
              <a:t>Background Processing Available</a:t>
            </a: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dirty="0" smtClean="0">
                <a:latin typeface="Georgia" panose="02040502050405020303" pitchFamily="18" charset="0"/>
              </a:rPr>
              <a:t>Entire Device Sensor Array Available</a:t>
            </a: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dirty="0" smtClean="0">
                <a:latin typeface="Georgia" panose="02040502050405020303" pitchFamily="18" charset="0"/>
              </a:rPr>
              <a:t>App Store/Market Monetization Possible</a:t>
            </a:r>
          </a:p>
          <a:p>
            <a:pPr>
              <a:buFontTx/>
              <a:buNone/>
              <a:defRPr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2148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Native App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dirty="0" smtClean="0">
                <a:latin typeface="Georgia" panose="02040502050405020303" pitchFamily="18" charset="0"/>
              </a:rPr>
              <a:t>Highest Development Cost</a:t>
            </a: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dirty="0" smtClean="0">
                <a:latin typeface="Georgia" panose="02040502050405020303" pitchFamily="18" charset="0"/>
              </a:rPr>
              <a:t>Dedicated teams for different Platforms</a:t>
            </a: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dirty="0" smtClean="0">
                <a:latin typeface="Georgia" panose="02040502050405020303" pitchFamily="18" charset="0"/>
              </a:rPr>
              <a:t>Architecture Reuse Possible </a:t>
            </a:r>
            <a:endParaRPr lang="en-US" dirty="0" smtClean="0">
              <a:latin typeface="Georgia" panose="02040502050405020303" pitchFamily="18" charset="0"/>
            </a:endParaRP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dirty="0" smtClean="0">
                <a:latin typeface="Georgia" panose="02040502050405020303" pitchFamily="18" charset="0"/>
              </a:rPr>
              <a:t>Design/Code Reuse not Possible</a:t>
            </a: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dirty="0" smtClean="0">
                <a:latin typeface="Georgia" panose="02040502050405020303" pitchFamily="18" charset="0"/>
              </a:rPr>
              <a:t>AppStore/Market approval </a:t>
            </a:r>
            <a:r>
              <a:rPr lang="en-US" dirty="0" smtClean="0">
                <a:latin typeface="Georgia" panose="02040502050405020303" pitchFamily="18" charset="0"/>
              </a:rPr>
              <a:t>is </a:t>
            </a:r>
            <a:r>
              <a:rPr lang="x-none" dirty="0" smtClean="0">
                <a:latin typeface="Georgia" panose="02040502050405020303" pitchFamily="18" charset="0"/>
              </a:rPr>
              <a:t>pre</a:t>
            </a:r>
            <a:r>
              <a:rPr lang="en-US" dirty="0" smtClean="0">
                <a:latin typeface="Georgia" panose="02040502050405020303" pitchFamily="18" charset="0"/>
              </a:rPr>
              <a:t>requisite </a:t>
            </a:r>
            <a:r>
              <a:rPr lang="x-none" dirty="0" smtClean="0">
                <a:latin typeface="Georgia" panose="02040502050405020303" pitchFamily="18" charset="0"/>
              </a:rPr>
              <a:t>for launch of new features</a:t>
            </a: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dirty="0" smtClean="0">
                <a:latin typeface="Georgia" panose="02040502050405020303" pitchFamily="18" charset="0"/>
              </a:rPr>
              <a:t>Fragmentation is also an </a:t>
            </a:r>
            <a:r>
              <a:rPr lang="x-none" dirty="0" smtClean="0">
                <a:latin typeface="Georgia" panose="02040502050405020303" pitchFamily="18" charset="0"/>
              </a:rPr>
              <a:t>issue</a:t>
            </a:r>
            <a:r>
              <a:rPr lang="en-US" dirty="0" smtClean="0">
                <a:latin typeface="Georgia" panose="02040502050405020303" pitchFamily="18" charset="0"/>
              </a:rPr>
              <a:t> (devices/OS/version)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2973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54" y="365125"/>
            <a:ext cx="8010525" cy="623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011" y="-139701"/>
            <a:ext cx="8191500" cy="7248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611" y="0"/>
            <a:ext cx="7962900" cy="597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140" y="1191329"/>
            <a:ext cx="8105775" cy="331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958" y="-141288"/>
            <a:ext cx="8220075" cy="712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172" y="0"/>
            <a:ext cx="8439150" cy="6677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522441"/>
            <a:ext cx="10628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http://thenextweb.com/insider/2015/08/05/this-is-what-android-fragmentation-looks-like-in-2015/#gref</a:t>
            </a:r>
          </a:p>
        </p:txBody>
      </p:sp>
    </p:spTree>
    <p:extLst>
      <p:ext uri="{BB962C8B-B14F-4D97-AF65-F5344CB8AC3E}">
        <p14:creationId xmlns:p14="http://schemas.microsoft.com/office/powerpoint/2010/main" val="280780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29"/>
          <p:cNvSpPr txBox="1">
            <a:spLocks/>
          </p:cNvSpPr>
          <p:nvPr/>
        </p:nvSpPr>
        <p:spPr bwMode="auto">
          <a:xfrm>
            <a:off x="2057400" y="2187575"/>
            <a:ext cx="7772400" cy="86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>
            <a:spAutoFit/>
          </a:bodyPr>
          <a:lstStyle/>
          <a:p>
            <a:pPr algn="ctr" eaLnBrk="0" hangingPunct="0">
              <a:defRPr/>
            </a:pPr>
            <a:r>
              <a:rPr lang="x-none" sz="4400" b="1" kern="0" dirty="0">
                <a:latin typeface="Georgia" panose="02040502050405020303" pitchFamily="18" charset="0"/>
                <a:ea typeface="ＭＳ Ｐゴシック" charset="0"/>
                <a:cs typeface="+mj-cs"/>
              </a:rPr>
              <a:t>Hybrid Apps Overview</a:t>
            </a:r>
          </a:p>
        </p:txBody>
      </p:sp>
      <p:sp>
        <p:nvSpPr>
          <p:cNvPr id="54274" name="Shape 330"/>
          <p:cNvSpPr txBox="1">
            <a:spLocks noChangeArrowheads="1"/>
          </p:cNvSpPr>
          <p:nvPr/>
        </p:nvSpPr>
        <p:spPr bwMode="auto">
          <a:xfrm>
            <a:off x="4191001" y="3675064"/>
            <a:ext cx="34782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 smtClean="0">
                <a:latin typeface="Georgia" panose="02040502050405020303" pitchFamily="18" charset="0"/>
              </a:rPr>
              <a:t>Web </a:t>
            </a:r>
            <a:r>
              <a:rPr lang="en-US" altLang="en-US" sz="2400" b="1" dirty="0">
                <a:latin typeface="Georgia" panose="02040502050405020303" pitchFamily="18" charset="0"/>
              </a:rPr>
              <a:t>+ Native </a:t>
            </a:r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0062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Hybrid Mobile App</a:t>
            </a:r>
          </a:p>
        </p:txBody>
      </p:sp>
      <p:grpSp>
        <p:nvGrpSpPr>
          <p:cNvPr id="53250" name="Shape 294"/>
          <p:cNvGrpSpPr>
            <a:grpSpLocks/>
          </p:cNvGrpSpPr>
          <p:nvPr/>
        </p:nvGrpSpPr>
        <p:grpSpPr bwMode="auto">
          <a:xfrm>
            <a:off x="1905000" y="1539343"/>
            <a:ext cx="2457450" cy="4351038"/>
            <a:chOff x="357213" y="928038"/>
            <a:chExt cx="2458200" cy="4350876"/>
          </a:xfrm>
        </p:grpSpPr>
        <p:sp>
          <p:nvSpPr>
            <p:cNvPr id="53255" name="Shape 295"/>
            <p:cNvSpPr>
              <a:spLocks noChangeArrowheads="1"/>
            </p:cNvSpPr>
            <p:nvPr/>
          </p:nvSpPr>
          <p:spPr bwMode="auto">
            <a:xfrm>
              <a:off x="357213" y="2868587"/>
              <a:ext cx="2458200" cy="46161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lIns="91425" tIns="91425" rIns="91425" bIns="91425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56" name="Shape 296"/>
            <p:cNvSpPr>
              <a:spLocks noChangeArrowheads="1"/>
            </p:cNvSpPr>
            <p:nvPr/>
          </p:nvSpPr>
          <p:spPr bwMode="auto">
            <a:xfrm>
              <a:off x="370223" y="928038"/>
              <a:ext cx="2444394" cy="4350876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51" name="Shape 291"/>
          <p:cNvGrpSpPr>
            <a:grpSpLocks/>
          </p:cNvGrpSpPr>
          <p:nvPr/>
        </p:nvGrpSpPr>
        <p:grpSpPr bwMode="auto">
          <a:xfrm>
            <a:off x="4876800" y="1462657"/>
            <a:ext cx="5232400" cy="4311081"/>
            <a:chOff x="1319425" y="997810"/>
            <a:chExt cx="6198299" cy="4616929"/>
          </a:xfrm>
        </p:grpSpPr>
        <p:sp>
          <p:nvSpPr>
            <p:cNvPr id="53253" name="Shape 292"/>
            <p:cNvSpPr>
              <a:spLocks noChangeArrowheads="1"/>
            </p:cNvSpPr>
            <p:nvPr/>
          </p:nvSpPr>
          <p:spPr bwMode="auto">
            <a:xfrm>
              <a:off x="1319425" y="3043657"/>
              <a:ext cx="6198299" cy="49438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lIns="91425" tIns="91425" rIns="91425" bIns="91425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254" name="Shape 293"/>
            <p:cNvSpPr>
              <a:spLocks noChangeArrowheads="1"/>
            </p:cNvSpPr>
            <p:nvPr/>
          </p:nvSpPr>
          <p:spPr bwMode="auto">
            <a:xfrm>
              <a:off x="1349100" y="997810"/>
              <a:ext cx="6157382" cy="461692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2" name="TextBox 10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3362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hape 341"/>
          <p:cNvSpPr>
            <a:spLocks noChangeArrowheads="1"/>
          </p:cNvSpPr>
          <p:nvPr/>
        </p:nvSpPr>
        <p:spPr bwMode="auto">
          <a:xfrm>
            <a:off x="2362200" y="4800601"/>
            <a:ext cx="7162800" cy="4619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Mobile OS</a:t>
            </a:r>
          </a:p>
        </p:txBody>
      </p:sp>
      <p:sp>
        <p:nvSpPr>
          <p:cNvPr id="55298" name="Shape 352"/>
          <p:cNvSpPr>
            <a:spLocks noChangeArrowheads="1"/>
          </p:cNvSpPr>
          <p:nvPr/>
        </p:nvSpPr>
        <p:spPr bwMode="auto">
          <a:xfrm>
            <a:off x="7239000" y="1143001"/>
            <a:ext cx="2209800" cy="2646363"/>
          </a:xfrm>
          <a:prstGeom prst="rect">
            <a:avLst/>
          </a:prstGeom>
          <a:solidFill>
            <a:srgbClr val="4A86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
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algn="ctr"/>
            <a:r>
              <a:rPr lang="en-US" altLang="en-US" sz="1600"/>
              <a:t>Twitter App</a:t>
            </a:r>
          </a:p>
        </p:txBody>
      </p:sp>
      <p:sp>
        <p:nvSpPr>
          <p:cNvPr id="55299" name="Shape 353"/>
          <p:cNvSpPr>
            <a:spLocks noChangeArrowheads="1"/>
          </p:cNvSpPr>
          <p:nvPr/>
        </p:nvSpPr>
        <p:spPr bwMode="auto">
          <a:xfrm>
            <a:off x="7315200" y="3924301"/>
            <a:ext cx="2057400" cy="835025"/>
          </a:xfrm>
          <a:prstGeom prst="downArrowCallout">
            <a:avLst>
              <a:gd name="adj1" fmla="val 22882"/>
              <a:gd name="adj2" fmla="val 25004"/>
              <a:gd name="adj3" fmla="val 25000"/>
              <a:gd name="adj4" fmla="val 51287"/>
            </a:avLst>
          </a:prstGeom>
          <a:solidFill>
            <a:srgbClr val="FFFF0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Full Access</a:t>
            </a:r>
          </a:p>
        </p:txBody>
      </p:sp>
      <p:sp>
        <p:nvSpPr>
          <p:cNvPr id="55300" name="Shape 354"/>
          <p:cNvSpPr>
            <a:spLocks noChangeArrowheads="1"/>
          </p:cNvSpPr>
          <p:nvPr/>
        </p:nvSpPr>
        <p:spPr bwMode="auto">
          <a:xfrm>
            <a:off x="7315200" y="1396332"/>
            <a:ext cx="2052638" cy="1815851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
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algn="ctr"/>
            <a:r>
              <a:rPr lang="en-US" altLang="en-US" sz="1600" dirty="0" smtClean="0"/>
              <a:t>Embedded </a:t>
            </a:r>
            <a:r>
              <a:rPr lang="en-US" altLang="en-US" sz="1600" dirty="0"/>
              <a:t>Browser</a:t>
            </a:r>
          </a:p>
        </p:txBody>
      </p:sp>
      <p:sp>
        <p:nvSpPr>
          <p:cNvPr id="55301" name="Shape 355"/>
          <p:cNvSpPr>
            <a:spLocks noChangeArrowheads="1"/>
          </p:cNvSpPr>
          <p:nvPr/>
        </p:nvSpPr>
        <p:spPr bwMode="auto">
          <a:xfrm>
            <a:off x="7602538" y="1409700"/>
            <a:ext cx="1522412" cy="104641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>
                <a:hlinkClick r:id="rId2" action="ppaction://hlinkfile"/>
              </a:rPr>
              <a:t>file://index.html</a:t>
            </a:r>
            <a:endParaRPr lang="en-US" altLang="en-US" sz="1400" dirty="0"/>
          </a:p>
          <a:p>
            <a:pPr algn="ctr"/>
            <a:endParaRPr lang="en-US" altLang="en-US" sz="1400" dirty="0"/>
          </a:p>
          <a:p>
            <a:pPr algn="ctr"/>
            <a:endParaRPr lang="en-US" altLang="en-US" sz="1400" dirty="0"/>
          </a:p>
          <a:p>
            <a:pPr algn="ctr"/>
            <a:endParaRPr lang="en-US" alt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2057400" y="1524000"/>
            <a:ext cx="48006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x-none" sz="3000" b="1" kern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Hybrid Apps are </a:t>
            </a:r>
            <a:endParaRPr lang="en-US" sz="3000" b="1" kern="0" dirty="0">
              <a:solidFill>
                <a:srgbClr val="000000"/>
              </a:solidFill>
              <a:latin typeface="Georgia" panose="02040502050405020303" pitchFamily="18" charset="0"/>
              <a:cs typeface="Arial"/>
              <a:sym typeface="Arial"/>
            </a:endParaRPr>
          </a:p>
          <a:p>
            <a:pPr algn="ctr">
              <a:defRPr/>
            </a:pPr>
            <a:r>
              <a:rPr lang="x-none" sz="3000" b="1" kern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Native Apps</a:t>
            </a:r>
          </a:p>
        </p:txBody>
      </p:sp>
      <p:sp>
        <p:nvSpPr>
          <p:cNvPr id="55303" name="Shape 149"/>
          <p:cNvSpPr>
            <a:spLocks noChangeArrowheads="1"/>
          </p:cNvSpPr>
          <p:nvPr/>
        </p:nvSpPr>
        <p:spPr bwMode="auto">
          <a:xfrm>
            <a:off x="2362200" y="535463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File System</a:t>
            </a:r>
          </a:p>
        </p:txBody>
      </p:sp>
      <p:sp>
        <p:nvSpPr>
          <p:cNvPr id="55304" name="Shape 150"/>
          <p:cNvSpPr>
            <a:spLocks noChangeArrowheads="1"/>
          </p:cNvSpPr>
          <p:nvPr/>
        </p:nvSpPr>
        <p:spPr bwMode="auto">
          <a:xfrm>
            <a:off x="3833814" y="5354638"/>
            <a:ext cx="12715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SQL-Lite</a:t>
            </a:r>
          </a:p>
        </p:txBody>
      </p:sp>
      <p:sp>
        <p:nvSpPr>
          <p:cNvPr id="55305" name="Shape 151"/>
          <p:cNvSpPr>
            <a:spLocks noChangeArrowheads="1"/>
          </p:cNvSpPr>
          <p:nvPr/>
        </p:nvSpPr>
        <p:spPr bwMode="auto">
          <a:xfrm>
            <a:off x="5334000" y="5354638"/>
            <a:ext cx="11953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Network</a:t>
            </a:r>
          </a:p>
        </p:txBody>
      </p:sp>
      <p:sp>
        <p:nvSpPr>
          <p:cNvPr id="55306" name="Shape 152"/>
          <p:cNvSpPr>
            <a:spLocks noChangeArrowheads="1"/>
          </p:cNvSpPr>
          <p:nvPr/>
        </p:nvSpPr>
        <p:spPr bwMode="auto">
          <a:xfrm>
            <a:off x="6653214" y="5354638"/>
            <a:ext cx="1195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Camera</a:t>
            </a:r>
          </a:p>
        </p:txBody>
      </p:sp>
      <p:sp>
        <p:nvSpPr>
          <p:cNvPr id="55307" name="Shape 153"/>
          <p:cNvSpPr>
            <a:spLocks noChangeArrowheads="1"/>
          </p:cNvSpPr>
          <p:nvPr/>
        </p:nvSpPr>
        <p:spPr bwMode="auto">
          <a:xfrm>
            <a:off x="7948614" y="5354638"/>
            <a:ext cx="1576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GeoLocation</a:t>
            </a:r>
          </a:p>
        </p:txBody>
      </p:sp>
      <p:sp>
        <p:nvSpPr>
          <p:cNvPr id="55308" name="Shape 154"/>
          <p:cNvSpPr>
            <a:spLocks noChangeArrowheads="1"/>
          </p:cNvSpPr>
          <p:nvPr/>
        </p:nvSpPr>
        <p:spPr bwMode="auto">
          <a:xfrm>
            <a:off x="2362200" y="599598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Contacts</a:t>
            </a:r>
          </a:p>
        </p:txBody>
      </p:sp>
      <p:sp>
        <p:nvSpPr>
          <p:cNvPr id="55309" name="Shape 155"/>
          <p:cNvSpPr>
            <a:spLocks noChangeArrowheads="1"/>
          </p:cNvSpPr>
          <p:nvPr/>
        </p:nvSpPr>
        <p:spPr bwMode="auto">
          <a:xfrm>
            <a:off x="3733800" y="6002338"/>
            <a:ext cx="15240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Accelerometer</a:t>
            </a:r>
          </a:p>
        </p:txBody>
      </p:sp>
      <p:sp>
        <p:nvSpPr>
          <p:cNvPr id="55310" name="Shape 156"/>
          <p:cNvSpPr>
            <a:spLocks noChangeArrowheads="1"/>
          </p:cNvSpPr>
          <p:nvPr/>
        </p:nvSpPr>
        <p:spPr bwMode="auto">
          <a:xfrm>
            <a:off x="5334000" y="5994400"/>
            <a:ext cx="12954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Native APIs</a:t>
            </a:r>
          </a:p>
        </p:txBody>
      </p:sp>
      <p:sp>
        <p:nvSpPr>
          <p:cNvPr id="55311" name="Shape 157"/>
          <p:cNvSpPr>
            <a:spLocks noChangeArrowheads="1"/>
          </p:cNvSpPr>
          <p:nvPr/>
        </p:nvSpPr>
        <p:spPr bwMode="auto">
          <a:xfrm>
            <a:off x="6705600" y="5969001"/>
            <a:ext cx="1143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55312" name="Shape 158"/>
          <p:cNvSpPr>
            <a:spLocks noChangeArrowheads="1"/>
          </p:cNvSpPr>
          <p:nvPr/>
        </p:nvSpPr>
        <p:spPr bwMode="auto">
          <a:xfrm>
            <a:off x="8001000" y="5959476"/>
            <a:ext cx="1524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55313" name="Title 1"/>
          <p:cNvSpPr>
            <a:spLocks noGrp="1"/>
          </p:cNvSpPr>
          <p:nvPr>
            <p:ph type="title"/>
          </p:nvPr>
        </p:nvSpPr>
        <p:spPr>
          <a:xfrm>
            <a:off x="510396" y="157162"/>
            <a:ext cx="10515600" cy="1325563"/>
          </a:xfrm>
        </p:spPr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Hybrid App Overview (1)</a:t>
            </a:r>
          </a:p>
        </p:txBody>
      </p:sp>
      <p:sp>
        <p:nvSpPr>
          <p:cNvPr id="55314" name="TextBox 19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29</a:t>
            </a:r>
          </a:p>
        </p:txBody>
      </p:sp>
      <p:pic>
        <p:nvPicPr>
          <p:cNvPr id="5531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76400" y="6484938"/>
            <a:ext cx="8610600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0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hape 341"/>
          <p:cNvSpPr>
            <a:spLocks noChangeArrowheads="1"/>
          </p:cNvSpPr>
          <p:nvPr/>
        </p:nvSpPr>
        <p:spPr bwMode="auto">
          <a:xfrm>
            <a:off x="2362200" y="4800601"/>
            <a:ext cx="7162800" cy="4619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Mobile OS</a:t>
            </a:r>
          </a:p>
        </p:txBody>
      </p:sp>
      <p:sp>
        <p:nvSpPr>
          <p:cNvPr id="56322" name="Shape 352"/>
          <p:cNvSpPr>
            <a:spLocks noChangeArrowheads="1"/>
          </p:cNvSpPr>
          <p:nvPr/>
        </p:nvSpPr>
        <p:spPr bwMode="auto">
          <a:xfrm>
            <a:off x="7239000" y="1143001"/>
            <a:ext cx="2209800" cy="2646363"/>
          </a:xfrm>
          <a:prstGeom prst="rect">
            <a:avLst/>
          </a:prstGeom>
          <a:solidFill>
            <a:srgbClr val="4A86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
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algn="ctr"/>
            <a:r>
              <a:rPr lang="en-US" altLang="en-US" sz="1600"/>
              <a:t>Twitter App</a:t>
            </a:r>
          </a:p>
        </p:txBody>
      </p:sp>
      <p:sp>
        <p:nvSpPr>
          <p:cNvPr id="56323" name="Shape 353"/>
          <p:cNvSpPr>
            <a:spLocks noChangeArrowheads="1"/>
          </p:cNvSpPr>
          <p:nvPr/>
        </p:nvSpPr>
        <p:spPr bwMode="auto">
          <a:xfrm>
            <a:off x="7315200" y="3924301"/>
            <a:ext cx="2057400" cy="835025"/>
          </a:xfrm>
          <a:prstGeom prst="downArrowCallout">
            <a:avLst>
              <a:gd name="adj1" fmla="val 22882"/>
              <a:gd name="adj2" fmla="val 25004"/>
              <a:gd name="adj3" fmla="val 25000"/>
              <a:gd name="adj4" fmla="val 51287"/>
            </a:avLst>
          </a:prstGeom>
          <a:solidFill>
            <a:srgbClr val="FFFF0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Full Access</a:t>
            </a:r>
          </a:p>
        </p:txBody>
      </p:sp>
      <p:sp>
        <p:nvSpPr>
          <p:cNvPr id="56324" name="Shape 354"/>
          <p:cNvSpPr>
            <a:spLocks noChangeArrowheads="1"/>
          </p:cNvSpPr>
          <p:nvPr/>
        </p:nvSpPr>
        <p:spPr bwMode="auto">
          <a:xfrm>
            <a:off x="7315200" y="1396332"/>
            <a:ext cx="2052638" cy="1815851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
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algn="ctr"/>
            <a:r>
              <a:rPr lang="en-US" altLang="en-US" sz="1600" dirty="0" smtClean="0"/>
              <a:t>Embedded </a:t>
            </a:r>
            <a:r>
              <a:rPr lang="en-US" altLang="en-US" sz="1600" dirty="0"/>
              <a:t>Browser</a:t>
            </a:r>
          </a:p>
        </p:txBody>
      </p:sp>
      <p:sp>
        <p:nvSpPr>
          <p:cNvPr id="56325" name="Shape 355"/>
          <p:cNvSpPr>
            <a:spLocks noChangeArrowheads="1"/>
          </p:cNvSpPr>
          <p:nvPr/>
        </p:nvSpPr>
        <p:spPr bwMode="auto">
          <a:xfrm>
            <a:off x="7602538" y="1409700"/>
            <a:ext cx="1522412" cy="104641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>
                <a:hlinkClick r:id="rId2" action="ppaction://hlinkfile"/>
              </a:rPr>
              <a:t>file://index.html</a:t>
            </a:r>
            <a:endParaRPr lang="en-US" altLang="en-US" sz="1400" dirty="0"/>
          </a:p>
          <a:p>
            <a:pPr algn="ctr"/>
            <a:endParaRPr lang="en-US" altLang="en-US" sz="1400" dirty="0"/>
          </a:p>
          <a:p>
            <a:pPr algn="ctr"/>
            <a:endParaRPr lang="en-US" altLang="en-US" sz="1400" dirty="0"/>
          </a:p>
          <a:p>
            <a:pPr algn="ctr"/>
            <a:endParaRPr lang="en-US" alt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1638300" y="1731963"/>
            <a:ext cx="48006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x-none" sz="3000" b="1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Web App is hosted inside Native App</a:t>
            </a:r>
          </a:p>
        </p:txBody>
      </p:sp>
      <p:sp>
        <p:nvSpPr>
          <p:cNvPr id="56327" name="Shape 149"/>
          <p:cNvSpPr>
            <a:spLocks noChangeArrowheads="1"/>
          </p:cNvSpPr>
          <p:nvPr/>
        </p:nvSpPr>
        <p:spPr bwMode="auto">
          <a:xfrm>
            <a:off x="2362200" y="535463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File System</a:t>
            </a:r>
          </a:p>
        </p:txBody>
      </p:sp>
      <p:sp>
        <p:nvSpPr>
          <p:cNvPr id="56328" name="Shape 150"/>
          <p:cNvSpPr>
            <a:spLocks noChangeArrowheads="1"/>
          </p:cNvSpPr>
          <p:nvPr/>
        </p:nvSpPr>
        <p:spPr bwMode="auto">
          <a:xfrm>
            <a:off x="3833814" y="5354638"/>
            <a:ext cx="12715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SQL-Lite</a:t>
            </a:r>
          </a:p>
        </p:txBody>
      </p:sp>
      <p:sp>
        <p:nvSpPr>
          <p:cNvPr id="56329" name="Shape 151"/>
          <p:cNvSpPr>
            <a:spLocks noChangeArrowheads="1"/>
          </p:cNvSpPr>
          <p:nvPr/>
        </p:nvSpPr>
        <p:spPr bwMode="auto">
          <a:xfrm>
            <a:off x="5334000" y="5354638"/>
            <a:ext cx="11953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Network</a:t>
            </a:r>
          </a:p>
        </p:txBody>
      </p:sp>
      <p:sp>
        <p:nvSpPr>
          <p:cNvPr id="56330" name="Shape 152"/>
          <p:cNvSpPr>
            <a:spLocks noChangeArrowheads="1"/>
          </p:cNvSpPr>
          <p:nvPr/>
        </p:nvSpPr>
        <p:spPr bwMode="auto">
          <a:xfrm>
            <a:off x="6653214" y="5354638"/>
            <a:ext cx="1195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Camera</a:t>
            </a:r>
          </a:p>
        </p:txBody>
      </p:sp>
      <p:sp>
        <p:nvSpPr>
          <p:cNvPr id="56331" name="Shape 153"/>
          <p:cNvSpPr>
            <a:spLocks noChangeArrowheads="1"/>
          </p:cNvSpPr>
          <p:nvPr/>
        </p:nvSpPr>
        <p:spPr bwMode="auto">
          <a:xfrm>
            <a:off x="7948614" y="5354638"/>
            <a:ext cx="1576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GeoLocation</a:t>
            </a:r>
          </a:p>
        </p:txBody>
      </p:sp>
      <p:sp>
        <p:nvSpPr>
          <p:cNvPr id="56332" name="Shape 154"/>
          <p:cNvSpPr>
            <a:spLocks noChangeArrowheads="1"/>
          </p:cNvSpPr>
          <p:nvPr/>
        </p:nvSpPr>
        <p:spPr bwMode="auto">
          <a:xfrm>
            <a:off x="2362200" y="599598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Contacts</a:t>
            </a:r>
          </a:p>
        </p:txBody>
      </p:sp>
      <p:sp>
        <p:nvSpPr>
          <p:cNvPr id="56333" name="Shape 155"/>
          <p:cNvSpPr>
            <a:spLocks noChangeArrowheads="1"/>
          </p:cNvSpPr>
          <p:nvPr/>
        </p:nvSpPr>
        <p:spPr bwMode="auto">
          <a:xfrm>
            <a:off x="3733800" y="6002338"/>
            <a:ext cx="15240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Accelerometer</a:t>
            </a:r>
          </a:p>
        </p:txBody>
      </p:sp>
      <p:sp>
        <p:nvSpPr>
          <p:cNvPr id="56334" name="Shape 156"/>
          <p:cNvSpPr>
            <a:spLocks noChangeArrowheads="1"/>
          </p:cNvSpPr>
          <p:nvPr/>
        </p:nvSpPr>
        <p:spPr bwMode="auto">
          <a:xfrm>
            <a:off x="5334000" y="5994400"/>
            <a:ext cx="12954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Native APIs</a:t>
            </a:r>
          </a:p>
        </p:txBody>
      </p:sp>
      <p:sp>
        <p:nvSpPr>
          <p:cNvPr id="56335" name="Shape 157"/>
          <p:cNvSpPr>
            <a:spLocks noChangeArrowheads="1"/>
          </p:cNvSpPr>
          <p:nvPr/>
        </p:nvSpPr>
        <p:spPr bwMode="auto">
          <a:xfrm>
            <a:off x="6705600" y="5969001"/>
            <a:ext cx="1143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56336" name="Shape 158"/>
          <p:cNvSpPr>
            <a:spLocks noChangeArrowheads="1"/>
          </p:cNvSpPr>
          <p:nvPr/>
        </p:nvSpPr>
        <p:spPr bwMode="auto">
          <a:xfrm>
            <a:off x="8001000" y="5959476"/>
            <a:ext cx="1524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56337" name="Title 1"/>
          <p:cNvSpPr>
            <a:spLocks noGrp="1"/>
          </p:cNvSpPr>
          <p:nvPr>
            <p:ph type="title"/>
          </p:nvPr>
        </p:nvSpPr>
        <p:spPr>
          <a:xfrm>
            <a:off x="685800" y="187326"/>
            <a:ext cx="10515600" cy="1325563"/>
          </a:xfrm>
        </p:spPr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Hybrid App Overview (2)</a:t>
            </a:r>
          </a:p>
        </p:txBody>
      </p:sp>
      <p:sp>
        <p:nvSpPr>
          <p:cNvPr id="56338" name="TextBox 19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30</a:t>
            </a:r>
          </a:p>
        </p:txBody>
      </p:sp>
      <p:pic>
        <p:nvPicPr>
          <p:cNvPr id="56339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76400" y="6484938"/>
            <a:ext cx="8610600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4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Types of Mobile Apps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Georgia" panose="02040502050405020303" pitchFamily="18" charset="0"/>
              </a:rPr>
              <a:t>Mobile Web App</a:t>
            </a:r>
          </a:p>
          <a:p>
            <a:endParaRPr lang="en-US" sz="3200" dirty="0" smtClean="0">
              <a:latin typeface="Georgia" panose="02040502050405020303" pitchFamily="18" charset="0"/>
            </a:endParaRPr>
          </a:p>
          <a:p>
            <a:r>
              <a:rPr lang="en-US" sz="3200" dirty="0" smtClean="0">
                <a:latin typeface="Georgia" panose="02040502050405020303" pitchFamily="18" charset="0"/>
              </a:rPr>
              <a:t>Native App</a:t>
            </a:r>
          </a:p>
          <a:p>
            <a:endParaRPr lang="en-US" sz="3200" dirty="0" smtClean="0">
              <a:latin typeface="Georgia" panose="02040502050405020303" pitchFamily="18" charset="0"/>
            </a:endParaRPr>
          </a:p>
          <a:p>
            <a:r>
              <a:rPr lang="en-US" sz="3200" dirty="0" smtClean="0">
                <a:latin typeface="Georgia" panose="02040502050405020303" pitchFamily="18" charset="0"/>
              </a:rPr>
              <a:t>Hybrid (Web + Native) App</a:t>
            </a:r>
          </a:p>
          <a:p>
            <a:endParaRPr 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hape 381"/>
          <p:cNvSpPr>
            <a:spLocks noChangeArrowheads="1"/>
          </p:cNvSpPr>
          <p:nvPr/>
        </p:nvSpPr>
        <p:spPr bwMode="auto">
          <a:xfrm>
            <a:off x="6072188" y="3459327"/>
            <a:ext cx="1243012" cy="461635"/>
          </a:xfrm>
          <a:prstGeom prst="curvedRightArrow">
            <a:avLst>
              <a:gd name="adj1" fmla="val 25000"/>
              <a:gd name="adj2" fmla="val 50000"/>
              <a:gd name="adj3" fmla="val 24983"/>
            </a:avLst>
          </a:prstGeom>
          <a:solidFill>
            <a:srgbClr val="CFE2F3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46" name="Shape 341"/>
          <p:cNvSpPr>
            <a:spLocks noChangeArrowheads="1"/>
          </p:cNvSpPr>
          <p:nvPr/>
        </p:nvSpPr>
        <p:spPr bwMode="auto">
          <a:xfrm>
            <a:off x="2362200" y="4800601"/>
            <a:ext cx="7162800" cy="4619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Mobile OS</a:t>
            </a:r>
          </a:p>
        </p:txBody>
      </p:sp>
      <p:sp>
        <p:nvSpPr>
          <p:cNvPr id="57347" name="Shape 352"/>
          <p:cNvSpPr>
            <a:spLocks noChangeArrowheads="1"/>
          </p:cNvSpPr>
          <p:nvPr/>
        </p:nvSpPr>
        <p:spPr bwMode="auto">
          <a:xfrm>
            <a:off x="7239000" y="1143001"/>
            <a:ext cx="2209800" cy="2646363"/>
          </a:xfrm>
          <a:prstGeom prst="rect">
            <a:avLst/>
          </a:prstGeom>
          <a:solidFill>
            <a:srgbClr val="4A86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
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algn="ctr"/>
            <a:r>
              <a:rPr lang="en-US" altLang="en-US" sz="1600"/>
              <a:t>Twitter App</a:t>
            </a:r>
          </a:p>
        </p:txBody>
      </p:sp>
      <p:sp>
        <p:nvSpPr>
          <p:cNvPr id="57348" name="Shape 353"/>
          <p:cNvSpPr>
            <a:spLocks noChangeArrowheads="1"/>
          </p:cNvSpPr>
          <p:nvPr/>
        </p:nvSpPr>
        <p:spPr bwMode="auto">
          <a:xfrm>
            <a:off x="7315200" y="3924301"/>
            <a:ext cx="2057400" cy="835025"/>
          </a:xfrm>
          <a:prstGeom prst="downArrowCallout">
            <a:avLst>
              <a:gd name="adj1" fmla="val 22882"/>
              <a:gd name="adj2" fmla="val 25004"/>
              <a:gd name="adj3" fmla="val 25000"/>
              <a:gd name="adj4" fmla="val 51287"/>
            </a:avLst>
          </a:prstGeom>
          <a:solidFill>
            <a:srgbClr val="FFFF0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Full Access</a:t>
            </a:r>
          </a:p>
        </p:txBody>
      </p:sp>
      <p:sp>
        <p:nvSpPr>
          <p:cNvPr id="57349" name="Shape 354"/>
          <p:cNvSpPr>
            <a:spLocks noChangeArrowheads="1"/>
          </p:cNvSpPr>
          <p:nvPr/>
        </p:nvSpPr>
        <p:spPr bwMode="auto">
          <a:xfrm>
            <a:off x="7315200" y="1273176"/>
            <a:ext cx="2052638" cy="20621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
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algn="ctr"/>
            <a:r>
              <a:rPr lang="en-US" altLang="en-US" sz="1600" dirty="0" smtClean="0"/>
              <a:t> </a:t>
            </a:r>
            <a:endParaRPr lang="en-US" altLang="en-US" sz="1600" dirty="0"/>
          </a:p>
          <a:p>
            <a:pPr algn="ctr"/>
            <a:r>
              <a:rPr lang="en-US" altLang="en-US" sz="1600" dirty="0"/>
              <a:t>Embedded Browser</a:t>
            </a:r>
          </a:p>
        </p:txBody>
      </p:sp>
      <p:sp>
        <p:nvSpPr>
          <p:cNvPr id="57350" name="Shape 355"/>
          <p:cNvSpPr>
            <a:spLocks noChangeArrowheads="1"/>
          </p:cNvSpPr>
          <p:nvPr/>
        </p:nvSpPr>
        <p:spPr bwMode="auto">
          <a:xfrm>
            <a:off x="7602538" y="1409700"/>
            <a:ext cx="1522412" cy="104641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>
                <a:hlinkClick r:id="rId2" action="ppaction://hlinkfile"/>
              </a:rPr>
              <a:t>file://index.html</a:t>
            </a:r>
            <a:endParaRPr lang="en-US" altLang="en-US" sz="1400" dirty="0"/>
          </a:p>
          <a:p>
            <a:pPr algn="ctr"/>
            <a:endParaRPr lang="en-US" altLang="en-US" sz="1400" dirty="0"/>
          </a:p>
          <a:p>
            <a:pPr algn="ctr"/>
            <a:endParaRPr lang="en-US" altLang="en-US" sz="1400" dirty="0"/>
          </a:p>
          <a:p>
            <a:pPr algn="ctr"/>
            <a:endParaRPr lang="en-US" alt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1433514" y="1935327"/>
            <a:ext cx="4800600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x-none" sz="3000" b="1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Web App's JavaScript can communicate to </a:t>
            </a:r>
            <a:r>
              <a:rPr lang="en-US" sz="3000" b="1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N</a:t>
            </a:r>
            <a:r>
              <a:rPr lang="x-none" sz="3000" b="1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ative and back</a:t>
            </a:r>
          </a:p>
        </p:txBody>
      </p:sp>
      <p:sp>
        <p:nvSpPr>
          <p:cNvPr id="57352" name="Shape 149"/>
          <p:cNvSpPr>
            <a:spLocks noChangeArrowheads="1"/>
          </p:cNvSpPr>
          <p:nvPr/>
        </p:nvSpPr>
        <p:spPr bwMode="auto">
          <a:xfrm>
            <a:off x="2362200" y="535463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File System</a:t>
            </a:r>
          </a:p>
        </p:txBody>
      </p:sp>
      <p:sp>
        <p:nvSpPr>
          <p:cNvPr id="57353" name="Shape 150"/>
          <p:cNvSpPr>
            <a:spLocks noChangeArrowheads="1"/>
          </p:cNvSpPr>
          <p:nvPr/>
        </p:nvSpPr>
        <p:spPr bwMode="auto">
          <a:xfrm>
            <a:off x="3833814" y="5354638"/>
            <a:ext cx="12715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SQL-Lite</a:t>
            </a:r>
          </a:p>
        </p:txBody>
      </p:sp>
      <p:sp>
        <p:nvSpPr>
          <p:cNvPr id="57354" name="Shape 151"/>
          <p:cNvSpPr>
            <a:spLocks noChangeArrowheads="1"/>
          </p:cNvSpPr>
          <p:nvPr/>
        </p:nvSpPr>
        <p:spPr bwMode="auto">
          <a:xfrm>
            <a:off x="5334000" y="5354638"/>
            <a:ext cx="11953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Network</a:t>
            </a:r>
          </a:p>
        </p:txBody>
      </p:sp>
      <p:sp>
        <p:nvSpPr>
          <p:cNvPr id="57355" name="Shape 152"/>
          <p:cNvSpPr>
            <a:spLocks noChangeArrowheads="1"/>
          </p:cNvSpPr>
          <p:nvPr/>
        </p:nvSpPr>
        <p:spPr bwMode="auto">
          <a:xfrm>
            <a:off x="6653214" y="5354638"/>
            <a:ext cx="1195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Camera</a:t>
            </a:r>
          </a:p>
        </p:txBody>
      </p:sp>
      <p:sp>
        <p:nvSpPr>
          <p:cNvPr id="57356" name="Shape 153"/>
          <p:cNvSpPr>
            <a:spLocks noChangeArrowheads="1"/>
          </p:cNvSpPr>
          <p:nvPr/>
        </p:nvSpPr>
        <p:spPr bwMode="auto">
          <a:xfrm>
            <a:off x="7948614" y="5354638"/>
            <a:ext cx="1576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GeoLocation</a:t>
            </a:r>
          </a:p>
        </p:txBody>
      </p:sp>
      <p:sp>
        <p:nvSpPr>
          <p:cNvPr id="57357" name="Shape 154"/>
          <p:cNvSpPr>
            <a:spLocks noChangeArrowheads="1"/>
          </p:cNvSpPr>
          <p:nvPr/>
        </p:nvSpPr>
        <p:spPr bwMode="auto">
          <a:xfrm>
            <a:off x="2362200" y="599598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Contacts</a:t>
            </a:r>
          </a:p>
        </p:txBody>
      </p:sp>
      <p:sp>
        <p:nvSpPr>
          <p:cNvPr id="57358" name="Shape 155"/>
          <p:cNvSpPr>
            <a:spLocks noChangeArrowheads="1"/>
          </p:cNvSpPr>
          <p:nvPr/>
        </p:nvSpPr>
        <p:spPr bwMode="auto">
          <a:xfrm>
            <a:off x="3733800" y="6002338"/>
            <a:ext cx="15240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Accelerometer</a:t>
            </a:r>
          </a:p>
        </p:txBody>
      </p:sp>
      <p:sp>
        <p:nvSpPr>
          <p:cNvPr id="57359" name="Shape 156"/>
          <p:cNvSpPr>
            <a:spLocks noChangeArrowheads="1"/>
          </p:cNvSpPr>
          <p:nvPr/>
        </p:nvSpPr>
        <p:spPr bwMode="auto">
          <a:xfrm>
            <a:off x="5334000" y="5994400"/>
            <a:ext cx="12954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Native APIs</a:t>
            </a:r>
          </a:p>
        </p:txBody>
      </p:sp>
      <p:sp>
        <p:nvSpPr>
          <p:cNvPr id="57360" name="Shape 157"/>
          <p:cNvSpPr>
            <a:spLocks noChangeArrowheads="1"/>
          </p:cNvSpPr>
          <p:nvPr/>
        </p:nvSpPr>
        <p:spPr bwMode="auto">
          <a:xfrm>
            <a:off x="6705600" y="5969001"/>
            <a:ext cx="1143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57361" name="Shape 158"/>
          <p:cNvSpPr>
            <a:spLocks noChangeArrowheads="1"/>
          </p:cNvSpPr>
          <p:nvPr/>
        </p:nvSpPr>
        <p:spPr bwMode="auto">
          <a:xfrm>
            <a:off x="8001000" y="5959476"/>
            <a:ext cx="1524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57362" name="Title 1"/>
          <p:cNvSpPr>
            <a:spLocks noGrp="1"/>
          </p:cNvSpPr>
          <p:nvPr>
            <p:ph type="title"/>
          </p:nvPr>
        </p:nvSpPr>
        <p:spPr>
          <a:xfrm>
            <a:off x="311989" y="130970"/>
            <a:ext cx="10515600" cy="1325563"/>
          </a:xfrm>
        </p:spPr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Hybrid App Overview </a:t>
            </a:r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3)</a:t>
            </a:r>
          </a:p>
        </p:txBody>
      </p:sp>
      <p:sp>
        <p:nvSpPr>
          <p:cNvPr id="57363" name="TextBox 20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31</a:t>
            </a:r>
          </a:p>
        </p:txBody>
      </p:sp>
      <p:pic>
        <p:nvPicPr>
          <p:cNvPr id="5736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76400" y="6484938"/>
            <a:ext cx="8610600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hape 381"/>
          <p:cNvSpPr>
            <a:spLocks noChangeArrowheads="1"/>
          </p:cNvSpPr>
          <p:nvPr/>
        </p:nvSpPr>
        <p:spPr bwMode="auto">
          <a:xfrm>
            <a:off x="5767388" y="3459327"/>
            <a:ext cx="1243012" cy="461635"/>
          </a:xfrm>
          <a:prstGeom prst="curvedRightArrow">
            <a:avLst>
              <a:gd name="adj1" fmla="val 25000"/>
              <a:gd name="adj2" fmla="val 50000"/>
              <a:gd name="adj3" fmla="val 24983"/>
            </a:avLst>
          </a:prstGeom>
          <a:solidFill>
            <a:srgbClr val="CFE2F3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8370" name="Shape 341"/>
          <p:cNvSpPr>
            <a:spLocks noChangeArrowheads="1"/>
          </p:cNvSpPr>
          <p:nvPr/>
        </p:nvSpPr>
        <p:spPr bwMode="auto">
          <a:xfrm>
            <a:off x="2057400" y="4800601"/>
            <a:ext cx="7162800" cy="4619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Mobile OS</a:t>
            </a:r>
          </a:p>
        </p:txBody>
      </p:sp>
      <p:sp>
        <p:nvSpPr>
          <p:cNvPr id="58371" name="Shape 352"/>
          <p:cNvSpPr>
            <a:spLocks noChangeArrowheads="1"/>
          </p:cNvSpPr>
          <p:nvPr/>
        </p:nvSpPr>
        <p:spPr bwMode="auto">
          <a:xfrm>
            <a:off x="6934200" y="1143001"/>
            <a:ext cx="2209800" cy="2646363"/>
          </a:xfrm>
          <a:prstGeom prst="rect">
            <a:avLst/>
          </a:prstGeom>
          <a:solidFill>
            <a:srgbClr val="4A86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
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algn="ctr"/>
            <a:r>
              <a:rPr lang="en-US" altLang="en-US" sz="1600"/>
              <a:t>Twitter App</a:t>
            </a:r>
          </a:p>
        </p:txBody>
      </p:sp>
      <p:sp>
        <p:nvSpPr>
          <p:cNvPr id="58372" name="Shape 353"/>
          <p:cNvSpPr>
            <a:spLocks noChangeArrowheads="1"/>
          </p:cNvSpPr>
          <p:nvPr/>
        </p:nvSpPr>
        <p:spPr bwMode="auto">
          <a:xfrm>
            <a:off x="7086600" y="3924301"/>
            <a:ext cx="2057400" cy="835025"/>
          </a:xfrm>
          <a:prstGeom prst="downArrowCallout">
            <a:avLst>
              <a:gd name="adj1" fmla="val 22882"/>
              <a:gd name="adj2" fmla="val 25004"/>
              <a:gd name="adj3" fmla="val 25000"/>
              <a:gd name="adj4" fmla="val 51287"/>
            </a:avLst>
          </a:prstGeom>
          <a:solidFill>
            <a:srgbClr val="FFFF00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Full Access</a:t>
            </a:r>
          </a:p>
        </p:txBody>
      </p:sp>
      <p:sp>
        <p:nvSpPr>
          <p:cNvPr id="58373" name="Shape 354"/>
          <p:cNvSpPr>
            <a:spLocks noChangeArrowheads="1"/>
          </p:cNvSpPr>
          <p:nvPr/>
        </p:nvSpPr>
        <p:spPr bwMode="auto">
          <a:xfrm>
            <a:off x="7010400" y="1396332"/>
            <a:ext cx="2052638" cy="1815851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
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algn="ctr"/>
            <a:r>
              <a:rPr lang="en-US" altLang="en-US" sz="1600" dirty="0" smtClean="0"/>
              <a:t>Embedded </a:t>
            </a:r>
            <a:r>
              <a:rPr lang="en-US" altLang="en-US" sz="1600" dirty="0"/>
              <a:t>Browser</a:t>
            </a:r>
          </a:p>
        </p:txBody>
      </p:sp>
      <p:sp>
        <p:nvSpPr>
          <p:cNvPr id="58374" name="Shape 355"/>
          <p:cNvSpPr>
            <a:spLocks noChangeArrowheads="1"/>
          </p:cNvSpPr>
          <p:nvPr/>
        </p:nvSpPr>
        <p:spPr bwMode="auto">
          <a:xfrm>
            <a:off x="7315201" y="1409700"/>
            <a:ext cx="1522413" cy="1231076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>
                <a:hlinkClick r:id="rId2" action="ppaction://hlinkfile"/>
              </a:rPr>
              <a:t>file://index.html</a:t>
            </a:r>
            <a:endParaRPr lang="en-US" altLang="en-US" sz="1400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  <a:p>
            <a:pPr algn="ctr"/>
            <a:endParaRPr lang="en-US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28700" y="1698788"/>
            <a:ext cx="4800600" cy="1477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x-none" sz="3000" b="1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HTML5 contains BI, Native Component are built as Lego blocks</a:t>
            </a:r>
          </a:p>
        </p:txBody>
      </p:sp>
      <p:sp>
        <p:nvSpPr>
          <p:cNvPr id="58376" name="Shape 149"/>
          <p:cNvSpPr>
            <a:spLocks noChangeArrowheads="1"/>
          </p:cNvSpPr>
          <p:nvPr/>
        </p:nvSpPr>
        <p:spPr bwMode="auto">
          <a:xfrm>
            <a:off x="2057400" y="535463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File System</a:t>
            </a:r>
          </a:p>
        </p:txBody>
      </p:sp>
      <p:sp>
        <p:nvSpPr>
          <p:cNvPr id="58377" name="Shape 150"/>
          <p:cNvSpPr>
            <a:spLocks noChangeArrowheads="1"/>
          </p:cNvSpPr>
          <p:nvPr/>
        </p:nvSpPr>
        <p:spPr bwMode="auto">
          <a:xfrm>
            <a:off x="3529014" y="5354638"/>
            <a:ext cx="12715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SQL-Lite</a:t>
            </a:r>
          </a:p>
        </p:txBody>
      </p:sp>
      <p:sp>
        <p:nvSpPr>
          <p:cNvPr id="58378" name="Shape 151"/>
          <p:cNvSpPr>
            <a:spLocks noChangeArrowheads="1"/>
          </p:cNvSpPr>
          <p:nvPr/>
        </p:nvSpPr>
        <p:spPr bwMode="auto">
          <a:xfrm>
            <a:off x="5029200" y="5354638"/>
            <a:ext cx="11953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Network</a:t>
            </a:r>
          </a:p>
        </p:txBody>
      </p:sp>
      <p:sp>
        <p:nvSpPr>
          <p:cNvPr id="58379" name="Shape 152"/>
          <p:cNvSpPr>
            <a:spLocks noChangeArrowheads="1"/>
          </p:cNvSpPr>
          <p:nvPr/>
        </p:nvSpPr>
        <p:spPr bwMode="auto">
          <a:xfrm>
            <a:off x="6348414" y="5354638"/>
            <a:ext cx="1195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Camera</a:t>
            </a:r>
          </a:p>
        </p:txBody>
      </p:sp>
      <p:sp>
        <p:nvSpPr>
          <p:cNvPr id="58380" name="Shape 153"/>
          <p:cNvSpPr>
            <a:spLocks noChangeArrowheads="1"/>
          </p:cNvSpPr>
          <p:nvPr/>
        </p:nvSpPr>
        <p:spPr bwMode="auto">
          <a:xfrm>
            <a:off x="7643814" y="5354638"/>
            <a:ext cx="1576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GeoLocation</a:t>
            </a:r>
          </a:p>
        </p:txBody>
      </p:sp>
      <p:sp>
        <p:nvSpPr>
          <p:cNvPr id="58381" name="Shape 154"/>
          <p:cNvSpPr>
            <a:spLocks noChangeArrowheads="1"/>
          </p:cNvSpPr>
          <p:nvPr/>
        </p:nvSpPr>
        <p:spPr bwMode="auto">
          <a:xfrm>
            <a:off x="2057400" y="599598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Contacts</a:t>
            </a:r>
          </a:p>
        </p:txBody>
      </p:sp>
      <p:sp>
        <p:nvSpPr>
          <p:cNvPr id="58382" name="Shape 155"/>
          <p:cNvSpPr>
            <a:spLocks noChangeArrowheads="1"/>
          </p:cNvSpPr>
          <p:nvPr/>
        </p:nvSpPr>
        <p:spPr bwMode="auto">
          <a:xfrm>
            <a:off x="3429000" y="6002338"/>
            <a:ext cx="15240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Accelerometer</a:t>
            </a:r>
          </a:p>
        </p:txBody>
      </p:sp>
      <p:sp>
        <p:nvSpPr>
          <p:cNvPr id="58383" name="Shape 156"/>
          <p:cNvSpPr>
            <a:spLocks noChangeArrowheads="1"/>
          </p:cNvSpPr>
          <p:nvPr/>
        </p:nvSpPr>
        <p:spPr bwMode="auto">
          <a:xfrm>
            <a:off x="5029200" y="5994400"/>
            <a:ext cx="12954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Native APIs</a:t>
            </a:r>
          </a:p>
        </p:txBody>
      </p:sp>
      <p:sp>
        <p:nvSpPr>
          <p:cNvPr id="58384" name="Shape 157"/>
          <p:cNvSpPr>
            <a:spLocks noChangeArrowheads="1"/>
          </p:cNvSpPr>
          <p:nvPr/>
        </p:nvSpPr>
        <p:spPr bwMode="auto">
          <a:xfrm>
            <a:off x="6400800" y="5969001"/>
            <a:ext cx="1143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58385" name="Shape 158"/>
          <p:cNvSpPr>
            <a:spLocks noChangeArrowheads="1"/>
          </p:cNvSpPr>
          <p:nvPr/>
        </p:nvSpPr>
        <p:spPr bwMode="auto">
          <a:xfrm>
            <a:off x="7696200" y="5959476"/>
            <a:ext cx="1524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58386" name="Shape 385"/>
          <p:cNvSpPr txBox="1">
            <a:spLocks noChangeArrowheads="1"/>
          </p:cNvSpPr>
          <p:nvPr/>
        </p:nvSpPr>
        <p:spPr bwMode="auto">
          <a:xfrm>
            <a:off x="7368171" y="1883650"/>
            <a:ext cx="1371600" cy="677863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1425" tIns="91425" rIns="91425" bIns="9142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Business Intelligence</a:t>
            </a:r>
          </a:p>
        </p:txBody>
      </p:sp>
      <p:sp>
        <p:nvSpPr>
          <p:cNvPr id="58387" name="Shape 387"/>
          <p:cNvSpPr>
            <a:spLocks noChangeArrowheads="1"/>
          </p:cNvSpPr>
          <p:nvPr/>
        </p:nvSpPr>
        <p:spPr bwMode="auto">
          <a:xfrm>
            <a:off x="9220201" y="3840164"/>
            <a:ext cx="1412875" cy="67627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Custom Components</a:t>
            </a:r>
          </a:p>
        </p:txBody>
      </p:sp>
      <p:sp>
        <p:nvSpPr>
          <p:cNvPr id="58388" name="Shape 388"/>
          <p:cNvSpPr>
            <a:spLocks noChangeArrowheads="1"/>
          </p:cNvSpPr>
          <p:nvPr/>
        </p:nvSpPr>
        <p:spPr bwMode="auto">
          <a:xfrm>
            <a:off x="9515475" y="3432340"/>
            <a:ext cx="242888" cy="46163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8389" name="Shape 389"/>
          <p:cNvSpPr>
            <a:spLocks noChangeArrowheads="1"/>
          </p:cNvSpPr>
          <p:nvPr/>
        </p:nvSpPr>
        <p:spPr bwMode="auto">
          <a:xfrm>
            <a:off x="10036175" y="3432340"/>
            <a:ext cx="242888" cy="461635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8390" name="Title 1"/>
          <p:cNvSpPr>
            <a:spLocks noGrp="1"/>
          </p:cNvSpPr>
          <p:nvPr>
            <p:ph type="title"/>
          </p:nvPr>
        </p:nvSpPr>
        <p:spPr>
          <a:xfrm>
            <a:off x="419100" y="38835"/>
            <a:ext cx="10515600" cy="1325563"/>
          </a:xfrm>
        </p:spPr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Hybrid App Overview </a:t>
            </a:r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</a:rPr>
              <a:t>(</a:t>
            </a: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4)</a:t>
            </a:r>
          </a:p>
        </p:txBody>
      </p:sp>
      <p:sp>
        <p:nvSpPr>
          <p:cNvPr id="58391" name="TextBox 24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32</a:t>
            </a:r>
          </a:p>
        </p:txBody>
      </p:sp>
      <p:pic>
        <p:nvPicPr>
          <p:cNvPr id="5839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76400" y="6484938"/>
            <a:ext cx="8610600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2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Hybrid App Pros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Best of Both Worlds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Native App with Embedded Browser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HTML5 in Embedded Browser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Business Logic in HTML 5/Server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Sensor Array available via Native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Any Extensions are Native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Hybrid App Cons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17500">
              <a:spcBef>
                <a:spcPts val="800"/>
              </a:spcBef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D</a:t>
            </a:r>
            <a:r>
              <a:rPr lang="x-none" sz="3200" kern="0" dirty="0" smtClean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evelopment </a:t>
            </a:r>
            <a:r>
              <a:rPr lang="x-none" sz="3200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Environment is Complex</a:t>
            </a:r>
          </a:p>
          <a:p>
            <a:pPr marL="914400" lvl="1" indent="-317500">
              <a:spcBef>
                <a:spcPts val="700"/>
              </a:spcBef>
              <a:buClr>
                <a:srgbClr val="000000"/>
              </a:buClr>
              <a:buSzPct val="43750"/>
              <a:buFont typeface="Courier New"/>
              <a:buChar char="o"/>
              <a:defRPr/>
            </a:pPr>
            <a:r>
              <a:rPr lang="x-none" sz="2800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Eclipse, XCode, Visual </a:t>
            </a:r>
            <a:r>
              <a:rPr lang="x-none" sz="2800" kern="0" dirty="0" smtClean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Studio</a:t>
            </a:r>
            <a:r>
              <a:rPr lang="en-US" sz="2800" kern="0" dirty="0" smtClean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, Brackets</a:t>
            </a:r>
            <a:endParaRPr lang="x-none" sz="2800" kern="0" dirty="0">
              <a:solidFill>
                <a:srgbClr val="000000"/>
              </a:solidFill>
              <a:latin typeface="Georgia" panose="02040502050405020303" pitchFamily="18" charset="0"/>
              <a:cs typeface="Arial"/>
              <a:sym typeface="Arial"/>
            </a:endParaRPr>
          </a:p>
          <a:p>
            <a:pPr marL="914400" lvl="1" indent="-317500">
              <a:spcBef>
                <a:spcPts val="700"/>
              </a:spcBef>
              <a:buClr>
                <a:srgbClr val="000000"/>
              </a:buClr>
              <a:buSzPct val="43750"/>
              <a:buFont typeface="Courier New"/>
              <a:buChar char="o"/>
              <a:defRPr/>
            </a:pPr>
            <a:r>
              <a:rPr lang="x-none" sz="2800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CIT </a:t>
            </a:r>
            <a:r>
              <a:rPr lang="en-US" sz="2800" kern="0" dirty="0" smtClean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(</a:t>
            </a:r>
            <a:r>
              <a:rPr lang="en-US" sz="2800" dirty="0">
                <a:latin typeface="Georgia" panose="02040502050405020303" pitchFamily="18" charset="0"/>
              </a:rPr>
              <a:t>Computer Integration </a:t>
            </a:r>
            <a:r>
              <a:rPr lang="en-US" sz="2800" dirty="0" smtClean="0">
                <a:latin typeface="Georgia" panose="02040502050405020303" pitchFamily="18" charset="0"/>
              </a:rPr>
              <a:t>Technologies</a:t>
            </a:r>
            <a:r>
              <a:rPr lang="en-US" sz="2800" dirty="0">
                <a:latin typeface="Georgia" panose="02040502050405020303" pitchFamily="18" charset="0"/>
              </a:rPr>
              <a:t>)</a:t>
            </a:r>
            <a:r>
              <a:rPr lang="x-none" sz="2800" kern="0" dirty="0" smtClean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Builds </a:t>
            </a:r>
            <a:r>
              <a:rPr lang="x-none" sz="2800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and Release cycles</a:t>
            </a:r>
          </a:p>
          <a:p>
            <a:pPr marL="457200" indent="-317500">
              <a:spcBef>
                <a:spcPts val="800"/>
              </a:spcBef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sz="3200" kern="0" dirty="0" smtClean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Native </a:t>
            </a:r>
            <a:r>
              <a:rPr lang="x-none" sz="3200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Skills required for extensions across platforms</a:t>
            </a:r>
          </a:p>
          <a:p>
            <a:pPr marL="457200" indent="-317500">
              <a:spcBef>
                <a:spcPts val="800"/>
              </a:spcBef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sz="3200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Pains from both world</a:t>
            </a:r>
            <a:r>
              <a:rPr lang="en-US" sz="3200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s</a:t>
            </a:r>
            <a:r>
              <a:rPr lang="x-none" sz="3200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─</a:t>
            </a:r>
            <a:r>
              <a:rPr lang="en-US" sz="3200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 </a:t>
            </a:r>
            <a:r>
              <a:rPr lang="x-none" sz="3200" kern="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Catching up on new OS and HTML5 Feature sets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42535" y="165056"/>
            <a:ext cx="8835605" cy="6331622"/>
            <a:chOff x="1742535" y="165056"/>
            <a:chExt cx="8835605" cy="63316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2535" y="165056"/>
              <a:ext cx="8835605" cy="6331622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 rot="1225203">
              <a:off x="8248837" y="5461966"/>
              <a:ext cx="1022861" cy="467435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Web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8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When to choose which route?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1063924" y="1603075"/>
            <a:ext cx="8534400" cy="4038600"/>
          </a:xfrm>
        </p:spPr>
        <p:txBody>
          <a:bodyPr/>
          <a:lstStyle/>
          <a:p>
            <a:pPr marL="457200" indent="-317500">
              <a:spcBef>
                <a:spcPts val="800"/>
              </a:spcBef>
              <a:buClr>
                <a:srgbClr val="000000"/>
              </a:buClr>
              <a:buSzPct val="73000"/>
            </a:pPr>
            <a:r>
              <a:rPr lang="en-US" altLang="en-US" dirty="0" smtClean="0">
                <a:solidFill>
                  <a:srgbClr val="0000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Rich User Experience</a:t>
            </a:r>
          </a:p>
          <a:p>
            <a:pPr marL="457200" indent="-317500">
              <a:spcBef>
                <a:spcPts val="800"/>
              </a:spcBef>
              <a:buClr>
                <a:srgbClr val="000000"/>
              </a:buClr>
              <a:buSzPct val="73000"/>
            </a:pPr>
            <a:r>
              <a:rPr lang="en-US" altLang="en-US" dirty="0" smtClean="0">
                <a:solidFill>
                  <a:srgbClr val="0000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Performance</a:t>
            </a:r>
          </a:p>
          <a:p>
            <a:pPr marL="457200" indent="-317500">
              <a:spcBef>
                <a:spcPts val="800"/>
              </a:spcBef>
              <a:buClr>
                <a:srgbClr val="000000"/>
              </a:buClr>
              <a:buSzPct val="73000"/>
            </a:pPr>
            <a:r>
              <a:rPr lang="en-US" altLang="en-US" dirty="0" smtClean="0">
                <a:solidFill>
                  <a:srgbClr val="0000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Development Cost</a:t>
            </a:r>
          </a:p>
          <a:p>
            <a:pPr marL="457200" indent="-317500">
              <a:spcBef>
                <a:spcPts val="800"/>
              </a:spcBef>
              <a:buClr>
                <a:srgbClr val="000000"/>
              </a:buClr>
              <a:buSzPct val="73000"/>
            </a:pPr>
            <a:r>
              <a:rPr lang="en-US" altLang="en-US" dirty="0" smtClean="0">
                <a:solidFill>
                  <a:srgbClr val="0000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Time to Market</a:t>
            </a:r>
          </a:p>
          <a:p>
            <a:pPr marL="457200" indent="-317500">
              <a:spcBef>
                <a:spcPts val="800"/>
              </a:spcBef>
              <a:buClr>
                <a:srgbClr val="000000"/>
              </a:buClr>
              <a:buSzPct val="73000"/>
            </a:pPr>
            <a:r>
              <a:rPr lang="en-US" altLang="en-US" dirty="0" smtClean="0">
                <a:solidFill>
                  <a:srgbClr val="0000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App Store Distribution</a:t>
            </a:r>
          </a:p>
          <a:p>
            <a:pPr marL="457200" indent="-317500">
              <a:spcBef>
                <a:spcPts val="800"/>
              </a:spcBef>
              <a:buClr>
                <a:srgbClr val="000000"/>
              </a:buClr>
              <a:buSzPct val="73000"/>
            </a:pPr>
            <a:r>
              <a:rPr lang="en-US" altLang="en-US" dirty="0" smtClean="0">
                <a:solidFill>
                  <a:srgbClr val="000000"/>
                </a:solidFill>
                <a:latin typeface="Georgia" panose="02040502050405020303" pitchFamily="18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Security</a:t>
            </a:r>
          </a:p>
        </p:txBody>
      </p:sp>
      <p:sp>
        <p:nvSpPr>
          <p:cNvPr id="75779" name="TextBox 3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22492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81326"/>
              </p:ext>
            </p:extLst>
          </p:nvPr>
        </p:nvGraphicFramePr>
        <p:xfrm>
          <a:off x="1153244" y="1094864"/>
          <a:ext cx="8867776" cy="53900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16944"/>
                <a:gridCol w="2216944"/>
                <a:gridCol w="2216944"/>
                <a:gridCol w="2216944"/>
              </a:tblGrid>
              <a:tr h="745663">
                <a:tc>
                  <a:txBody>
                    <a:bodyPr/>
                    <a:lstStyle/>
                    <a:p>
                      <a:endParaRPr sz="1800" dirty="0">
                        <a:latin typeface="Georgia" panose="02040502050405020303" pitchFamily="18" charset="0"/>
                      </a:endParaRPr>
                    </a:p>
                  </a:txBody>
                  <a:tcPr marL="91422" marR="91422" marT="91425" marB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 dirty="0">
                          <a:solidFill>
                            <a:srgbClr val="FFFFFF"/>
                          </a:solidFill>
                          <a:latin typeface="Georgia" panose="02040502050405020303" pitchFamily="18" charset="0"/>
                        </a:rPr>
                        <a:t>Native</a:t>
                      </a:r>
                    </a:p>
                  </a:txBody>
                  <a:tcPr marL="91422" marR="91422" marT="91425" marB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solidFill>
                            <a:srgbClr val="FFFFFF"/>
                          </a:solidFill>
                          <a:latin typeface="Georgia" panose="02040502050405020303" pitchFamily="18" charset="0"/>
                        </a:rPr>
                        <a:t>Hybrid</a:t>
                      </a:r>
                    </a:p>
                  </a:txBody>
                  <a:tcPr marL="91422" marR="91422" marT="91425" marB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  <a:latin typeface="Georgia" panose="02040502050405020303" pitchFamily="18" charset="0"/>
                        </a:rPr>
                        <a:t>Web</a:t>
                      </a:r>
                      <a:endParaRPr lang="x-none" sz="1600" dirty="0">
                        <a:solidFill>
                          <a:srgbClr val="FFFFFF"/>
                        </a:solidFill>
                        <a:latin typeface="Georgia" panose="02040502050405020303" pitchFamily="18" charset="0"/>
                      </a:endParaRPr>
                    </a:p>
                  </a:txBody>
                  <a:tcPr marL="91422" marR="91422" marT="91425" marB="91425">
                    <a:solidFill>
                      <a:srgbClr val="0B5394"/>
                    </a:solidFill>
                  </a:tcPr>
                </a:tc>
              </a:tr>
              <a:tr h="765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Performance</a:t>
                      </a:r>
                    </a:p>
                  </a:txBody>
                  <a:tcPr marL="91422" marR="91422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 dirty="0">
                          <a:latin typeface="Georgia" panose="02040502050405020303" pitchFamily="18" charset="0"/>
                        </a:rPr>
                        <a:t>Highest</a:t>
                      </a:r>
                    </a:p>
                  </a:txBody>
                  <a:tcPr marL="91422" marR="91422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High</a:t>
                      </a:r>
                    </a:p>
                  </a:txBody>
                  <a:tcPr marL="91422" marR="91422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Low</a:t>
                      </a:r>
                    </a:p>
                  </a:txBody>
                  <a:tcPr marL="91422" marR="91422" marT="91425" marB="91425" anchor="ctr"/>
                </a:tc>
              </a:tr>
              <a:tr h="765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Rich UI</a:t>
                      </a:r>
                    </a:p>
                  </a:txBody>
                  <a:tcPr marL="91422" marR="91422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 dirty="0">
                          <a:latin typeface="Georgia" panose="02040502050405020303" pitchFamily="18" charset="0"/>
                        </a:rPr>
                        <a:t>Highest</a:t>
                      </a:r>
                    </a:p>
                  </a:txBody>
                  <a:tcPr marL="91422" marR="91422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Moderate</a:t>
                      </a:r>
                    </a:p>
                  </a:txBody>
                  <a:tcPr marL="91422" marR="91422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Moderate</a:t>
                      </a:r>
                    </a:p>
                  </a:txBody>
                  <a:tcPr marL="91422" marR="91422" marT="91425" marB="91425" anchor="ctr"/>
                </a:tc>
              </a:tr>
              <a:tr h="765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Development Cost</a:t>
                      </a:r>
                    </a:p>
                  </a:txBody>
                  <a:tcPr marL="91422" marR="91422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 dirty="0">
                          <a:latin typeface="Georgia" panose="02040502050405020303" pitchFamily="18" charset="0"/>
                        </a:rPr>
                        <a:t>Highest</a:t>
                      </a:r>
                    </a:p>
                  </a:txBody>
                  <a:tcPr marL="91422" marR="91422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 dirty="0">
                          <a:latin typeface="Georgia" panose="02040502050405020303" pitchFamily="18" charset="0"/>
                        </a:rPr>
                        <a:t>High</a:t>
                      </a:r>
                    </a:p>
                  </a:txBody>
                  <a:tcPr marL="91422" marR="91422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Lower</a:t>
                      </a:r>
                    </a:p>
                  </a:txBody>
                  <a:tcPr marL="91422" marR="91422" marT="91425" marB="91425" anchor="ctr"/>
                </a:tc>
              </a:tr>
              <a:tr h="765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Time to Market</a:t>
                      </a:r>
                    </a:p>
                  </a:txBody>
                  <a:tcPr marL="91422" marR="91422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Longest</a:t>
                      </a:r>
                    </a:p>
                  </a:txBody>
                  <a:tcPr marL="91422" marR="91422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 dirty="0">
                          <a:latin typeface="Georgia" panose="02040502050405020303" pitchFamily="18" charset="0"/>
                        </a:rPr>
                        <a:t>Moderate</a:t>
                      </a:r>
                    </a:p>
                  </a:txBody>
                  <a:tcPr marL="91422" marR="91422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Shortest</a:t>
                      </a:r>
                    </a:p>
                  </a:txBody>
                  <a:tcPr marL="91422" marR="91422" marT="91425" marB="91425" anchor="ctr"/>
                </a:tc>
              </a:tr>
              <a:tr h="8553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App Store Engagement</a:t>
                      </a:r>
                    </a:p>
                  </a:txBody>
                  <a:tcPr marL="91422" marR="91422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Maximum Engagement</a:t>
                      </a:r>
                    </a:p>
                  </a:txBody>
                  <a:tcPr marL="91422" marR="91422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 dirty="0">
                          <a:latin typeface="Georgia" panose="02040502050405020303" pitchFamily="18" charset="0"/>
                        </a:rPr>
                        <a:t>Maximum Engagement</a:t>
                      </a:r>
                    </a:p>
                  </a:txBody>
                  <a:tcPr marL="91422" marR="91422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 dirty="0">
                          <a:latin typeface="Georgia" panose="02040502050405020303" pitchFamily="18" charset="0"/>
                        </a:rPr>
                        <a:t>No Engagement</a:t>
                      </a:r>
                    </a:p>
                  </a:txBody>
                  <a:tcPr marL="91422" marR="91422" marT="91425" marB="91425" anchor="ctr"/>
                </a:tc>
              </a:tr>
              <a:tr h="7258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Security</a:t>
                      </a:r>
                    </a:p>
                  </a:txBody>
                  <a:tcPr marL="91422" marR="91422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Highest</a:t>
                      </a:r>
                    </a:p>
                  </a:txBody>
                  <a:tcPr marL="91422" marR="91422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>
                          <a:latin typeface="Georgia" panose="02040502050405020303" pitchFamily="18" charset="0"/>
                        </a:rPr>
                        <a:t>High</a:t>
                      </a:r>
                    </a:p>
                  </a:txBody>
                  <a:tcPr marL="91422" marR="91422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sz="1600" dirty="0">
                          <a:latin typeface="Georgia" panose="02040502050405020303" pitchFamily="18" charset="0"/>
                        </a:rPr>
                        <a:t>Limited</a:t>
                      </a:r>
                    </a:p>
                  </a:txBody>
                  <a:tcPr marL="91422" marR="91422" marT="91425" marB="91425" anchor="ctr"/>
                </a:tc>
              </a:tr>
            </a:tbl>
          </a:graphicData>
        </a:graphic>
      </p:graphicFrame>
      <p:sp>
        <p:nvSpPr>
          <p:cNvPr id="76843" name="Title 1"/>
          <p:cNvSpPr>
            <a:spLocks noGrp="1"/>
          </p:cNvSpPr>
          <p:nvPr>
            <p:ph type="title"/>
          </p:nvPr>
        </p:nvSpPr>
        <p:spPr>
          <a:xfrm>
            <a:off x="415506" y="3027"/>
            <a:ext cx="10515600" cy="1325563"/>
          </a:xfrm>
        </p:spPr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Factors for Choosing</a:t>
            </a:r>
          </a:p>
        </p:txBody>
      </p:sp>
      <p:sp>
        <p:nvSpPr>
          <p:cNvPr id="76844" name="TextBox 4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50</a:t>
            </a:r>
          </a:p>
        </p:txBody>
      </p:sp>
      <p:pic>
        <p:nvPicPr>
          <p:cNvPr id="768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76400" y="6484938"/>
            <a:ext cx="8610600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0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Web Mobile App</a:t>
            </a:r>
          </a:p>
        </p:txBody>
      </p:sp>
      <p:sp>
        <p:nvSpPr>
          <p:cNvPr id="33794" name="Shape 149"/>
          <p:cNvSpPr>
            <a:spLocks noChangeArrowheads="1"/>
          </p:cNvSpPr>
          <p:nvPr/>
        </p:nvSpPr>
        <p:spPr bwMode="auto">
          <a:xfrm>
            <a:off x="569343" y="1802458"/>
            <a:ext cx="2655888" cy="47259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5" name="Shape 151"/>
          <p:cNvSpPr>
            <a:spLocks noChangeArrowheads="1"/>
          </p:cNvSpPr>
          <p:nvPr/>
        </p:nvSpPr>
        <p:spPr bwMode="auto">
          <a:xfrm>
            <a:off x="3587151" y="1668133"/>
            <a:ext cx="2646363" cy="47101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10340975" y="6519864"/>
            <a:ext cx="304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9</a:t>
            </a:r>
          </a:p>
        </p:txBody>
      </p:sp>
      <p:sp>
        <p:nvSpPr>
          <p:cNvPr id="6" name="Shape 163"/>
          <p:cNvSpPr>
            <a:spLocks noChangeArrowheads="1"/>
          </p:cNvSpPr>
          <p:nvPr/>
        </p:nvSpPr>
        <p:spPr bwMode="auto">
          <a:xfrm>
            <a:off x="6435771" y="1668133"/>
            <a:ext cx="5638800" cy="45481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84"/>
          <p:cNvSpPr txBox="1">
            <a:spLocks noChangeArrowheads="1"/>
          </p:cNvSpPr>
          <p:nvPr/>
        </p:nvSpPr>
        <p:spPr bwMode="auto">
          <a:xfrm>
            <a:off x="754811" y="1095766"/>
            <a:ext cx="6522289" cy="3139291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5" tIns="91425" rIns="91425" bIns="9142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 smtClean="0">
                <a:latin typeface="Georgia" panose="02040502050405020303" pitchFamily="18" charset="0"/>
              </a:rPr>
              <a:t>Web </a:t>
            </a:r>
            <a:r>
              <a:rPr lang="en-US" altLang="en-US" sz="2400" dirty="0">
                <a:latin typeface="Georgia" panose="02040502050405020303" pitchFamily="18" charset="0"/>
              </a:rPr>
              <a:t>Apps run inside a Browser and cannot make use of many things that Mobile OS provides, like File System, </a:t>
            </a:r>
            <a:r>
              <a:rPr lang="en-US" altLang="en-US" sz="2400" dirty="0" err="1">
                <a:latin typeface="Georgia" panose="02040502050405020303" pitchFamily="18" charset="0"/>
              </a:rPr>
              <a:t>SQLLite</a:t>
            </a:r>
            <a:r>
              <a:rPr lang="en-US" altLang="en-US" sz="2400" dirty="0">
                <a:latin typeface="Georgia" panose="02040502050405020303" pitchFamily="18" charset="0"/>
              </a:rPr>
              <a:t> Database, Network APIs, Camera, Contacts etc. </a:t>
            </a:r>
          </a:p>
          <a:p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>
                <a:latin typeface="Georgia" panose="02040502050405020303" pitchFamily="18" charset="0"/>
              </a:rPr>
              <a:t>A few APIs are exposed to browser </a:t>
            </a:r>
            <a:r>
              <a:rPr lang="en-US" altLang="en-US" sz="2400" dirty="0" err="1">
                <a:latin typeface="Georgia" panose="02040502050405020303" pitchFamily="18" charset="0"/>
              </a:rPr>
              <a:t>JavaScripts</a:t>
            </a:r>
            <a:r>
              <a:rPr lang="en-US" altLang="en-US" sz="2400" dirty="0">
                <a:latin typeface="Georgia" panose="02040502050405020303" pitchFamily="18" charset="0"/>
              </a:rPr>
              <a:t> like </a:t>
            </a:r>
            <a:r>
              <a:rPr lang="en-US" altLang="en-US" sz="2400" dirty="0" err="1">
                <a:latin typeface="Georgia" panose="02040502050405020303" pitchFamily="18" charset="0"/>
              </a:rPr>
              <a:t>GeoLocation</a:t>
            </a:r>
            <a:r>
              <a:rPr lang="en-US" altLang="en-US" sz="2400" dirty="0">
                <a:latin typeface="Georgia" panose="02040502050405020303" pitchFamily="18" charset="0"/>
              </a:rPr>
              <a:t>, very limited local storage, and more.</a:t>
            </a:r>
          </a:p>
        </p:txBody>
      </p:sp>
      <p:sp>
        <p:nvSpPr>
          <p:cNvPr id="37890" name="Shape 179"/>
          <p:cNvSpPr>
            <a:spLocks noChangeArrowheads="1"/>
          </p:cNvSpPr>
          <p:nvPr/>
        </p:nvSpPr>
        <p:spPr bwMode="auto">
          <a:xfrm>
            <a:off x="7661275" y="1082676"/>
            <a:ext cx="1885950" cy="2678113"/>
          </a:xfrm>
          <a:prstGeom prst="rect">
            <a:avLst/>
          </a:prstGeom>
          <a:solidFill>
            <a:srgbClr val="4A86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
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  Browser App</a:t>
            </a:r>
          </a:p>
        </p:txBody>
      </p:sp>
      <p:sp>
        <p:nvSpPr>
          <p:cNvPr id="37891" name="Shape 180"/>
          <p:cNvSpPr>
            <a:spLocks noChangeArrowheads="1"/>
          </p:cNvSpPr>
          <p:nvPr/>
        </p:nvSpPr>
        <p:spPr bwMode="auto">
          <a:xfrm>
            <a:off x="7696200" y="1143001"/>
            <a:ext cx="1816100" cy="400079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/>
              <a:t>http://m.twitter.com</a:t>
            </a:r>
          </a:p>
        </p:txBody>
      </p:sp>
      <p:cxnSp>
        <p:nvCxnSpPr>
          <p:cNvPr id="37892" name="Shape 181"/>
          <p:cNvCxnSpPr>
            <a:cxnSpLocks noChangeShapeType="1"/>
          </p:cNvCxnSpPr>
          <p:nvPr/>
        </p:nvCxnSpPr>
        <p:spPr bwMode="auto">
          <a:xfrm>
            <a:off x="7577138" y="4021138"/>
            <a:ext cx="2011362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Shape 182"/>
          <p:cNvSpPr/>
          <p:nvPr/>
        </p:nvSpPr>
        <p:spPr>
          <a:xfrm>
            <a:off x="8077201" y="3657600"/>
            <a:ext cx="879475" cy="774700"/>
          </a:xfrm>
          <a:prstGeom prst="mathMultiply">
            <a:avLst>
              <a:gd name="adj1" fmla="val 9675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7894" name="Shape 168"/>
          <p:cNvSpPr>
            <a:spLocks noChangeArrowheads="1"/>
          </p:cNvSpPr>
          <p:nvPr/>
        </p:nvSpPr>
        <p:spPr bwMode="auto">
          <a:xfrm>
            <a:off x="2362200" y="4683126"/>
            <a:ext cx="7162800" cy="4619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Mobile OS</a:t>
            </a:r>
          </a:p>
        </p:txBody>
      </p:sp>
      <p:cxnSp>
        <p:nvCxnSpPr>
          <p:cNvPr id="37895" name="Shape 183"/>
          <p:cNvCxnSpPr>
            <a:cxnSpLocks noChangeShapeType="1"/>
          </p:cNvCxnSpPr>
          <p:nvPr/>
        </p:nvCxnSpPr>
        <p:spPr bwMode="auto">
          <a:xfrm>
            <a:off x="8915401" y="3733801"/>
            <a:ext cx="28575" cy="14954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dash"/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6" name="Shape 149"/>
          <p:cNvSpPr>
            <a:spLocks noChangeArrowheads="1"/>
          </p:cNvSpPr>
          <p:nvPr/>
        </p:nvSpPr>
        <p:spPr bwMode="auto">
          <a:xfrm>
            <a:off x="2362200" y="535463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File System</a:t>
            </a:r>
          </a:p>
        </p:txBody>
      </p:sp>
      <p:sp>
        <p:nvSpPr>
          <p:cNvPr id="37897" name="Shape 150"/>
          <p:cNvSpPr>
            <a:spLocks noChangeArrowheads="1"/>
          </p:cNvSpPr>
          <p:nvPr/>
        </p:nvSpPr>
        <p:spPr bwMode="auto">
          <a:xfrm>
            <a:off x="3833814" y="5354638"/>
            <a:ext cx="12715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SQL-Lite</a:t>
            </a:r>
          </a:p>
        </p:txBody>
      </p:sp>
      <p:sp>
        <p:nvSpPr>
          <p:cNvPr id="37898" name="Shape 151"/>
          <p:cNvSpPr>
            <a:spLocks noChangeArrowheads="1"/>
          </p:cNvSpPr>
          <p:nvPr/>
        </p:nvSpPr>
        <p:spPr bwMode="auto">
          <a:xfrm>
            <a:off x="5334000" y="5354638"/>
            <a:ext cx="11953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Network</a:t>
            </a:r>
          </a:p>
        </p:txBody>
      </p:sp>
      <p:sp>
        <p:nvSpPr>
          <p:cNvPr id="37899" name="Shape 152"/>
          <p:cNvSpPr>
            <a:spLocks noChangeArrowheads="1"/>
          </p:cNvSpPr>
          <p:nvPr/>
        </p:nvSpPr>
        <p:spPr bwMode="auto">
          <a:xfrm>
            <a:off x="6653214" y="5354638"/>
            <a:ext cx="1195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Camera</a:t>
            </a:r>
          </a:p>
        </p:txBody>
      </p:sp>
      <p:sp>
        <p:nvSpPr>
          <p:cNvPr id="37900" name="Shape 153"/>
          <p:cNvSpPr>
            <a:spLocks noChangeArrowheads="1"/>
          </p:cNvSpPr>
          <p:nvPr/>
        </p:nvSpPr>
        <p:spPr bwMode="auto">
          <a:xfrm>
            <a:off x="7948614" y="5354638"/>
            <a:ext cx="1576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GeoLocation</a:t>
            </a:r>
          </a:p>
        </p:txBody>
      </p:sp>
      <p:sp>
        <p:nvSpPr>
          <p:cNvPr id="37901" name="Shape 154"/>
          <p:cNvSpPr>
            <a:spLocks noChangeArrowheads="1"/>
          </p:cNvSpPr>
          <p:nvPr/>
        </p:nvSpPr>
        <p:spPr bwMode="auto">
          <a:xfrm>
            <a:off x="2362200" y="599598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Contacts</a:t>
            </a:r>
          </a:p>
        </p:txBody>
      </p:sp>
      <p:sp>
        <p:nvSpPr>
          <p:cNvPr id="37902" name="Shape 155"/>
          <p:cNvSpPr>
            <a:spLocks noChangeArrowheads="1"/>
          </p:cNvSpPr>
          <p:nvPr/>
        </p:nvSpPr>
        <p:spPr bwMode="auto">
          <a:xfrm>
            <a:off x="3733800" y="6002338"/>
            <a:ext cx="15240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Accelerometer</a:t>
            </a:r>
          </a:p>
        </p:txBody>
      </p:sp>
      <p:sp>
        <p:nvSpPr>
          <p:cNvPr id="37903" name="Shape 156"/>
          <p:cNvSpPr>
            <a:spLocks noChangeArrowheads="1"/>
          </p:cNvSpPr>
          <p:nvPr/>
        </p:nvSpPr>
        <p:spPr bwMode="auto">
          <a:xfrm>
            <a:off x="5334000" y="5994400"/>
            <a:ext cx="12954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Native APIs</a:t>
            </a:r>
          </a:p>
        </p:txBody>
      </p:sp>
      <p:sp>
        <p:nvSpPr>
          <p:cNvPr id="37904" name="Shape 157"/>
          <p:cNvSpPr>
            <a:spLocks noChangeArrowheads="1"/>
          </p:cNvSpPr>
          <p:nvPr/>
        </p:nvSpPr>
        <p:spPr bwMode="auto">
          <a:xfrm>
            <a:off x="6705600" y="5969001"/>
            <a:ext cx="1143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37905" name="Shape 158"/>
          <p:cNvSpPr>
            <a:spLocks noChangeArrowheads="1"/>
          </p:cNvSpPr>
          <p:nvPr/>
        </p:nvSpPr>
        <p:spPr bwMode="auto">
          <a:xfrm>
            <a:off x="8001000" y="5959476"/>
            <a:ext cx="1524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37906" name="Title 1"/>
          <p:cNvSpPr>
            <a:spLocks noGrp="1"/>
          </p:cNvSpPr>
          <p:nvPr>
            <p:ph type="title"/>
          </p:nvPr>
        </p:nvSpPr>
        <p:spPr>
          <a:xfrm>
            <a:off x="723900" y="0"/>
            <a:ext cx="10515600" cy="1325563"/>
          </a:xfrm>
        </p:spPr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Web App Overview</a:t>
            </a:r>
          </a:p>
        </p:txBody>
      </p:sp>
      <p:pic>
        <p:nvPicPr>
          <p:cNvPr id="37908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52600" y="6484938"/>
            <a:ext cx="8610600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1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94"/>
          <p:cNvSpPr>
            <a:spLocks noChangeArrowheads="1"/>
          </p:cNvSpPr>
          <p:nvPr/>
        </p:nvSpPr>
        <p:spPr bwMode="auto">
          <a:xfrm>
            <a:off x="2438401" y="4551876"/>
            <a:ext cx="7148513" cy="4619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Mobile OS</a:t>
            </a:r>
          </a:p>
        </p:txBody>
      </p:sp>
      <p:sp>
        <p:nvSpPr>
          <p:cNvPr id="39938" name="Shape 205"/>
          <p:cNvSpPr>
            <a:spLocks noChangeArrowheads="1"/>
          </p:cNvSpPr>
          <p:nvPr/>
        </p:nvSpPr>
        <p:spPr bwMode="auto">
          <a:xfrm>
            <a:off x="7597775" y="897450"/>
            <a:ext cx="1885950" cy="2954338"/>
          </a:xfrm>
          <a:prstGeom prst="rect">
            <a:avLst/>
          </a:prstGeom>
          <a:solidFill>
            <a:srgbClr val="4A86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
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algn="ctr"/>
            <a:r>
              <a:rPr lang="en-US" altLang="en-US"/>
              <a:t>Browser App</a:t>
            </a:r>
          </a:p>
        </p:txBody>
      </p:sp>
      <p:sp>
        <p:nvSpPr>
          <p:cNvPr id="39939" name="Shape 206"/>
          <p:cNvSpPr>
            <a:spLocks noChangeArrowheads="1"/>
          </p:cNvSpPr>
          <p:nvPr/>
        </p:nvSpPr>
        <p:spPr bwMode="auto">
          <a:xfrm>
            <a:off x="7632700" y="1094301"/>
            <a:ext cx="1816100" cy="400079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/>
              <a:t>http://m.twitter.com</a:t>
            </a:r>
          </a:p>
        </p:txBody>
      </p:sp>
      <p:cxnSp>
        <p:nvCxnSpPr>
          <p:cNvPr id="39940" name="Shape 207"/>
          <p:cNvCxnSpPr>
            <a:cxnSpLocks noChangeShapeType="1"/>
          </p:cNvCxnSpPr>
          <p:nvPr/>
        </p:nvCxnSpPr>
        <p:spPr bwMode="auto">
          <a:xfrm>
            <a:off x="7589838" y="4194688"/>
            <a:ext cx="2011362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Shape 208"/>
          <p:cNvSpPr/>
          <p:nvPr/>
        </p:nvSpPr>
        <p:spPr>
          <a:xfrm>
            <a:off x="8089901" y="3807612"/>
            <a:ext cx="879475" cy="774153"/>
          </a:xfrm>
          <a:prstGeom prst="mathMultiply">
            <a:avLst>
              <a:gd name="adj1" fmla="val 9675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20" name="Shape 210"/>
          <p:cNvSpPr txBox="1"/>
          <p:nvPr/>
        </p:nvSpPr>
        <p:spPr>
          <a:xfrm>
            <a:off x="612476" y="1351475"/>
            <a:ext cx="6867826" cy="3139291"/>
          </a:xfrm>
          <a:prstGeom prst="rect">
            <a:avLst/>
          </a:prstGeom>
          <a:noFill/>
        </p:spPr>
        <p:txBody>
          <a:bodyPr wrap="square" lIns="91425" tIns="91425" rIns="91425" bIns="91425">
            <a:spAutoFit/>
          </a:bodyPr>
          <a:lstStyle/>
          <a:p>
            <a:pPr>
              <a:defRPr/>
            </a:pPr>
            <a:r>
              <a:rPr lang="en-US" sz="2400" dirty="0">
                <a:latin typeface="Georgia" panose="02040502050405020303" pitchFamily="18" charset="0"/>
              </a:rPr>
              <a:t>Some</a:t>
            </a:r>
            <a:r>
              <a:rPr lang="x-none" sz="2400" dirty="0">
                <a:latin typeface="Georgia" panose="02040502050405020303" pitchFamily="18" charset="0"/>
              </a:rPr>
              <a:t> </a:t>
            </a:r>
            <a:r>
              <a:rPr lang="en-US" sz="2400" dirty="0" smtClean="0">
                <a:latin typeface="Georgia" panose="02040502050405020303" pitchFamily="18" charset="0"/>
              </a:rPr>
              <a:t>Web App</a:t>
            </a:r>
            <a:r>
              <a:rPr lang="x-none" sz="2400" dirty="0" smtClean="0">
                <a:latin typeface="Georgia" panose="02040502050405020303" pitchFamily="18" charset="0"/>
              </a:rPr>
              <a:t> </a:t>
            </a:r>
            <a:r>
              <a:rPr lang="en-US" sz="2400" dirty="0" smtClean="0">
                <a:latin typeface="Georgia" panose="02040502050405020303" pitchFamily="18" charset="0"/>
              </a:rPr>
              <a:t>new features include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pPr>
              <a:defRPr/>
            </a:pPr>
            <a:endParaRPr lang="x-none" sz="2400" dirty="0">
              <a:latin typeface="Georgia" panose="02040502050405020303" pitchFamily="18" charset="0"/>
            </a:endParaRPr>
          </a:p>
          <a:p>
            <a:pPr marL="457200" indent="-342900">
              <a:buClr>
                <a:srgbClr val="000000"/>
              </a:buClr>
              <a:buSzPct val="100000"/>
              <a:buFont typeface="Arial"/>
              <a:buAutoNum type="arabicPeriod"/>
              <a:defRPr/>
            </a:pPr>
            <a:r>
              <a:rPr lang="x-none" sz="2400" dirty="0">
                <a:latin typeface="Georgia" panose="02040502050405020303" pitchFamily="18" charset="0"/>
              </a:rPr>
              <a:t>GeoLocation</a:t>
            </a:r>
          </a:p>
          <a:p>
            <a:pPr marL="457200" indent="-342900">
              <a:buClr>
                <a:srgbClr val="000000"/>
              </a:buClr>
              <a:buSzPct val="100000"/>
              <a:buFont typeface="Arial"/>
              <a:buAutoNum type="arabicPeriod"/>
              <a:defRPr/>
            </a:pPr>
            <a:r>
              <a:rPr lang="x-none" sz="2400" dirty="0">
                <a:latin typeface="Georgia" panose="02040502050405020303" pitchFamily="18" charset="0"/>
              </a:rPr>
              <a:t>Audio/Video Tag</a:t>
            </a:r>
          </a:p>
          <a:p>
            <a:pPr marL="457200" indent="-342900">
              <a:buClr>
                <a:srgbClr val="000000"/>
              </a:buClr>
              <a:buSzPct val="100000"/>
              <a:buFont typeface="Arial"/>
              <a:buAutoNum type="arabicPeriod"/>
              <a:defRPr/>
            </a:pPr>
            <a:r>
              <a:rPr lang="x-none" sz="2400" dirty="0">
                <a:latin typeface="Georgia" panose="02040502050405020303" pitchFamily="18" charset="0"/>
              </a:rPr>
              <a:t>Canvas/SVG</a:t>
            </a:r>
          </a:p>
          <a:p>
            <a:pPr marL="457200" indent="-342900">
              <a:buClr>
                <a:srgbClr val="000000"/>
              </a:buClr>
              <a:buSzPct val="100000"/>
              <a:buFont typeface="Arial"/>
              <a:buAutoNum type="arabicPeriod"/>
              <a:defRPr/>
            </a:pPr>
            <a:r>
              <a:rPr lang="x-none" sz="2400" dirty="0">
                <a:latin typeface="Georgia" panose="02040502050405020303" pitchFamily="18" charset="0"/>
              </a:rPr>
              <a:t>Local Storage</a:t>
            </a:r>
          </a:p>
          <a:p>
            <a:pPr marL="457200" indent="-342900">
              <a:buClr>
                <a:srgbClr val="000000"/>
              </a:buClr>
              <a:buSzPct val="100000"/>
              <a:buFont typeface="Arial"/>
              <a:buAutoNum type="arabicPeriod"/>
              <a:defRPr/>
            </a:pPr>
            <a:r>
              <a:rPr lang="x-none" sz="2400" dirty="0">
                <a:latin typeface="Georgia" panose="02040502050405020303" pitchFamily="18" charset="0"/>
              </a:rPr>
              <a:t>Web Workers</a:t>
            </a:r>
          </a:p>
          <a:p>
            <a:pPr marL="457200" indent="-342900">
              <a:buClr>
                <a:srgbClr val="000000"/>
              </a:buClr>
              <a:buSzPct val="100000"/>
              <a:buFont typeface="Arial"/>
              <a:buAutoNum type="arabicPeriod"/>
              <a:defRPr/>
            </a:pPr>
            <a:r>
              <a:rPr lang="x-none" sz="2400" dirty="0">
                <a:latin typeface="Georgia" panose="02040502050405020303" pitchFamily="18" charset="0"/>
              </a:rPr>
              <a:t>Web Sockets</a:t>
            </a:r>
          </a:p>
        </p:txBody>
      </p:sp>
      <p:sp>
        <p:nvSpPr>
          <p:cNvPr id="39943" name="Shape 149"/>
          <p:cNvSpPr>
            <a:spLocks noChangeArrowheads="1"/>
          </p:cNvSpPr>
          <p:nvPr/>
        </p:nvSpPr>
        <p:spPr bwMode="auto">
          <a:xfrm>
            <a:off x="2362200" y="5182113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File System</a:t>
            </a:r>
          </a:p>
        </p:txBody>
      </p:sp>
      <p:sp>
        <p:nvSpPr>
          <p:cNvPr id="39944" name="Shape 150"/>
          <p:cNvSpPr>
            <a:spLocks noChangeArrowheads="1"/>
          </p:cNvSpPr>
          <p:nvPr/>
        </p:nvSpPr>
        <p:spPr bwMode="auto">
          <a:xfrm>
            <a:off x="3833814" y="5182113"/>
            <a:ext cx="12715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SQL-Lite</a:t>
            </a:r>
          </a:p>
        </p:txBody>
      </p:sp>
      <p:sp>
        <p:nvSpPr>
          <p:cNvPr id="39945" name="Shape 151"/>
          <p:cNvSpPr>
            <a:spLocks noChangeArrowheads="1"/>
          </p:cNvSpPr>
          <p:nvPr/>
        </p:nvSpPr>
        <p:spPr bwMode="auto">
          <a:xfrm>
            <a:off x="5334000" y="5182113"/>
            <a:ext cx="11953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Network</a:t>
            </a:r>
          </a:p>
        </p:txBody>
      </p:sp>
      <p:sp>
        <p:nvSpPr>
          <p:cNvPr id="39946" name="Shape 152"/>
          <p:cNvSpPr>
            <a:spLocks noChangeArrowheads="1"/>
          </p:cNvSpPr>
          <p:nvPr/>
        </p:nvSpPr>
        <p:spPr bwMode="auto">
          <a:xfrm>
            <a:off x="6653214" y="5182113"/>
            <a:ext cx="1195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Camera</a:t>
            </a:r>
          </a:p>
        </p:txBody>
      </p:sp>
      <p:sp>
        <p:nvSpPr>
          <p:cNvPr id="39947" name="Shape 153"/>
          <p:cNvSpPr>
            <a:spLocks noChangeArrowheads="1"/>
          </p:cNvSpPr>
          <p:nvPr/>
        </p:nvSpPr>
        <p:spPr bwMode="auto">
          <a:xfrm>
            <a:off x="7948614" y="5182113"/>
            <a:ext cx="1576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GeoLocation</a:t>
            </a:r>
          </a:p>
        </p:txBody>
      </p:sp>
      <p:sp>
        <p:nvSpPr>
          <p:cNvPr id="39948" name="Shape 154"/>
          <p:cNvSpPr>
            <a:spLocks noChangeArrowheads="1"/>
          </p:cNvSpPr>
          <p:nvPr/>
        </p:nvSpPr>
        <p:spPr bwMode="auto">
          <a:xfrm>
            <a:off x="2362200" y="5823463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Contacts</a:t>
            </a:r>
          </a:p>
        </p:txBody>
      </p:sp>
      <p:sp>
        <p:nvSpPr>
          <p:cNvPr id="39949" name="Shape 155"/>
          <p:cNvSpPr>
            <a:spLocks noChangeArrowheads="1"/>
          </p:cNvSpPr>
          <p:nvPr/>
        </p:nvSpPr>
        <p:spPr bwMode="auto">
          <a:xfrm>
            <a:off x="3733800" y="5829813"/>
            <a:ext cx="15240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Accelerometer</a:t>
            </a:r>
          </a:p>
        </p:txBody>
      </p:sp>
      <p:sp>
        <p:nvSpPr>
          <p:cNvPr id="39950" name="Shape 156"/>
          <p:cNvSpPr>
            <a:spLocks noChangeArrowheads="1"/>
          </p:cNvSpPr>
          <p:nvPr/>
        </p:nvSpPr>
        <p:spPr bwMode="auto">
          <a:xfrm>
            <a:off x="5334000" y="5821875"/>
            <a:ext cx="12954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Native APIs</a:t>
            </a:r>
          </a:p>
        </p:txBody>
      </p:sp>
      <p:sp>
        <p:nvSpPr>
          <p:cNvPr id="39951" name="Shape 157"/>
          <p:cNvSpPr>
            <a:spLocks noChangeArrowheads="1"/>
          </p:cNvSpPr>
          <p:nvPr/>
        </p:nvSpPr>
        <p:spPr bwMode="auto">
          <a:xfrm>
            <a:off x="6705600" y="5796476"/>
            <a:ext cx="1143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39952" name="Shape 158"/>
          <p:cNvSpPr>
            <a:spLocks noChangeArrowheads="1"/>
          </p:cNvSpPr>
          <p:nvPr/>
        </p:nvSpPr>
        <p:spPr bwMode="auto">
          <a:xfrm>
            <a:off x="8001000" y="5786951"/>
            <a:ext cx="1524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cxnSp>
        <p:nvCxnSpPr>
          <p:cNvPr id="39953" name="Shape 209"/>
          <p:cNvCxnSpPr>
            <a:cxnSpLocks noChangeShapeType="1"/>
          </p:cNvCxnSpPr>
          <p:nvPr/>
        </p:nvCxnSpPr>
        <p:spPr bwMode="auto">
          <a:xfrm>
            <a:off x="8951914" y="3637475"/>
            <a:ext cx="39687" cy="1676400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dash"/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Title 1"/>
          <p:cNvSpPr>
            <a:spLocks noGrp="1"/>
          </p:cNvSpPr>
          <p:nvPr>
            <p:ph type="title"/>
          </p:nvPr>
        </p:nvSpPr>
        <p:spPr>
          <a:xfrm>
            <a:off x="673894" y="124338"/>
            <a:ext cx="10515600" cy="1325563"/>
          </a:xfrm>
        </p:spPr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Web App Capabilities</a:t>
            </a:r>
          </a:p>
        </p:txBody>
      </p:sp>
      <p:pic>
        <p:nvPicPr>
          <p:cNvPr id="39956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380675"/>
            <a:ext cx="8610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6509" y="6317475"/>
            <a:ext cx="7466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6A6A6A"/>
                </a:solidFill>
                <a:latin typeface="Georgia" panose="02040502050405020303" pitchFamily="18" charset="0"/>
              </a:rPr>
              <a:t>SVG  Scalable Vector Graphics is used to define graphics for the </a:t>
            </a:r>
            <a:r>
              <a:rPr lang="en-US" sz="1000" dirty="0" smtClean="0">
                <a:solidFill>
                  <a:srgbClr val="6A6A6A"/>
                </a:solidFill>
                <a:latin typeface="Georgia" panose="02040502050405020303" pitchFamily="18" charset="0"/>
              </a:rPr>
              <a:t>Web</a:t>
            </a:r>
          </a:p>
          <a:p>
            <a:r>
              <a:rPr lang="en-US" sz="1000" dirty="0" smtClean="0">
                <a:solidFill>
                  <a:srgbClr val="6A6A6A"/>
                </a:solidFill>
                <a:latin typeface="Georgia" panose="02040502050405020303" pitchFamily="18" charset="0"/>
              </a:rPr>
              <a:t>HTML5 Web Workers</a:t>
            </a:r>
            <a:r>
              <a:rPr lang="en-US" sz="1000" dirty="0" smtClean="0">
                <a:solidFill>
                  <a:srgbClr val="545454"/>
                </a:solidFill>
                <a:latin typeface="Georgia" panose="02040502050405020303" pitchFamily="18" charset="0"/>
              </a:rPr>
              <a:t>. A </a:t>
            </a:r>
            <a:r>
              <a:rPr lang="en-US" sz="1000" dirty="0" smtClean="0">
                <a:solidFill>
                  <a:srgbClr val="6A6A6A"/>
                </a:solidFill>
                <a:latin typeface="Georgia" panose="02040502050405020303" pitchFamily="18" charset="0"/>
              </a:rPr>
              <a:t>web worker</a:t>
            </a:r>
            <a:r>
              <a:rPr lang="en-US" sz="1000" dirty="0" smtClean="0">
                <a:solidFill>
                  <a:srgbClr val="545454"/>
                </a:solidFill>
                <a:latin typeface="Georgia" panose="02040502050405020303" pitchFamily="18" charset="0"/>
              </a:rPr>
              <a:t> is a JavaScript running in the background, without affecting the performance of the page. </a:t>
            </a:r>
            <a:r>
              <a:rPr lang="en-US" sz="1000" dirty="0">
                <a:latin typeface="Georgia" panose="02040502050405020303" pitchFamily="18" charset="0"/>
              </a:rPr>
              <a:t>The </a:t>
            </a:r>
            <a:r>
              <a:rPr lang="en-US" sz="1000" u="sng" dirty="0" err="1">
                <a:latin typeface="Georgia" panose="02040502050405020303" pitchFamily="18" charset="0"/>
                <a:hlinkClick r:id="rId3"/>
              </a:rPr>
              <a:t>WebSocket</a:t>
            </a:r>
            <a:r>
              <a:rPr lang="en-US" sz="1000" dirty="0">
                <a:latin typeface="Georgia" panose="02040502050405020303" pitchFamily="18" charset="0"/>
              </a:rPr>
              <a:t> specification defines an API establishing "socket" connections between a web browser and a server. </a:t>
            </a:r>
          </a:p>
        </p:txBody>
      </p:sp>
    </p:spTree>
    <p:extLst>
      <p:ext uri="{BB962C8B-B14F-4D97-AF65-F5344CB8AC3E}">
        <p14:creationId xmlns:p14="http://schemas.microsoft.com/office/powerpoint/2010/main" val="15156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Web App Cons</a:t>
            </a:r>
          </a:p>
        </p:txBody>
      </p:sp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934527" y="1559945"/>
            <a:ext cx="8959749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317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User needs to open browser</a:t>
            </a:r>
          </a:p>
          <a:p>
            <a:pPr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endParaRPr lang="en-US" altLang="en-US" sz="800" dirty="0">
              <a:latin typeface="Georgia" panose="02040502050405020303" pitchFamily="18" charset="0"/>
            </a:endParaRPr>
          </a:p>
          <a:p>
            <a:pPr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Loading time is slowest</a:t>
            </a:r>
          </a:p>
          <a:p>
            <a:pPr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endParaRPr lang="en-US" altLang="en-US" sz="800" dirty="0">
              <a:latin typeface="Georgia" panose="02040502050405020303" pitchFamily="18" charset="0"/>
            </a:endParaRPr>
          </a:p>
          <a:p>
            <a:pPr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No notification available for updates</a:t>
            </a:r>
          </a:p>
          <a:p>
            <a:pPr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endParaRPr lang="en-US" altLang="en-US" sz="800" dirty="0">
              <a:latin typeface="Georgia" panose="02040502050405020303" pitchFamily="18" charset="0"/>
            </a:endParaRPr>
          </a:p>
          <a:p>
            <a:pPr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Limited access to Phone Features</a:t>
            </a:r>
          </a:p>
          <a:p>
            <a:pPr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endParaRPr lang="en-US" altLang="en-US" sz="800" dirty="0">
              <a:latin typeface="Georgia" panose="02040502050405020303" pitchFamily="18" charset="0"/>
            </a:endParaRPr>
          </a:p>
          <a:p>
            <a:pPr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App Store Marketing not available</a:t>
            </a:r>
          </a:p>
          <a:p>
            <a:pPr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endParaRPr lang="en-US" altLang="en-US" sz="800" dirty="0">
              <a:latin typeface="Georgia" panose="02040502050405020303" pitchFamily="18" charset="0"/>
            </a:endParaRPr>
          </a:p>
          <a:p>
            <a:pPr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HTML5 Fragmentation</a:t>
            </a:r>
          </a:p>
          <a:p>
            <a:pPr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endParaRPr lang="en-US" altLang="en-US" sz="800" dirty="0">
              <a:latin typeface="Georgia" panose="02040502050405020303" pitchFamily="18" charset="0"/>
            </a:endParaRPr>
          </a:p>
          <a:p>
            <a:pPr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Georgia" panose="02040502050405020303" pitchFamily="18" charset="0"/>
              </a:rPr>
              <a:t>Simulation of Native </a:t>
            </a:r>
            <a:r>
              <a:rPr lang="en-US" altLang="en-US" sz="3200" dirty="0" smtClean="0">
                <a:latin typeface="Georgia" panose="02040502050405020303" pitchFamily="18" charset="0"/>
              </a:rPr>
              <a:t>UX (user experience)</a:t>
            </a:r>
            <a:endParaRPr lang="en-US" altLang="en-US" sz="3200" dirty="0">
              <a:latin typeface="Georgia" panose="02040502050405020303" pitchFamily="18" charset="0"/>
            </a:endParaRP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10210801" y="6519864"/>
            <a:ext cx="434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8259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Web App Pros</a:t>
            </a:r>
          </a:p>
        </p:txBody>
      </p:sp>
      <p:sp>
        <p:nvSpPr>
          <p:cNvPr id="5" name="Shape 247"/>
          <p:cNvSpPr txBox="1">
            <a:spLocks/>
          </p:cNvSpPr>
          <p:nvPr/>
        </p:nvSpPr>
        <p:spPr bwMode="auto">
          <a:xfrm>
            <a:off x="675736" y="1681972"/>
            <a:ext cx="8528050" cy="403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>
            <a:spAutoFit/>
          </a:bodyPr>
          <a:lstStyle/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sz="3600" dirty="0">
                <a:latin typeface="Georgia" panose="02040502050405020303" pitchFamily="18" charset="0"/>
              </a:rPr>
              <a:t>Lowest Development Cost</a:t>
            </a:r>
            <a:endParaRPr lang="en-US" sz="3600" dirty="0">
              <a:latin typeface="Georgia" panose="02040502050405020303" pitchFamily="18" charset="0"/>
            </a:endParaRPr>
          </a:p>
          <a:p>
            <a:pPr marL="457200" indent="-317500">
              <a:buClr>
                <a:srgbClr val="000000"/>
              </a:buClr>
              <a:buSzPct val="72916"/>
              <a:defRPr/>
            </a:pPr>
            <a:endParaRPr lang="x-none" sz="800" dirty="0">
              <a:latin typeface="Georgia" panose="02040502050405020303" pitchFamily="18" charset="0"/>
            </a:endParaRP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sz="3600" dirty="0">
                <a:latin typeface="Georgia" panose="02040502050405020303" pitchFamily="18" charset="0"/>
              </a:rPr>
              <a:t>Maximum Reuse</a:t>
            </a:r>
            <a:endParaRPr lang="en-US" sz="3600" dirty="0">
              <a:latin typeface="Georgia" panose="02040502050405020303" pitchFamily="18" charset="0"/>
            </a:endParaRPr>
          </a:p>
          <a:p>
            <a:pPr marL="457200" indent="-317500">
              <a:buClr>
                <a:srgbClr val="000000"/>
              </a:buClr>
              <a:buSzPct val="72916"/>
              <a:defRPr/>
            </a:pPr>
            <a:endParaRPr lang="x-none" sz="800" dirty="0">
              <a:latin typeface="Georgia" panose="02040502050405020303" pitchFamily="18" charset="0"/>
            </a:endParaRPr>
          </a:p>
          <a:p>
            <a:pPr marL="457200" indent="-317500">
              <a:buClr>
                <a:srgbClr val="000000"/>
              </a:buClr>
              <a:buSzPct val="72916"/>
              <a:defRPr/>
            </a:pPr>
            <a:endParaRPr lang="x-none" sz="800" dirty="0">
              <a:latin typeface="Georgia" panose="02040502050405020303" pitchFamily="18" charset="0"/>
            </a:endParaRP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sz="3600" dirty="0">
                <a:latin typeface="Georgia" panose="02040502050405020303" pitchFamily="18" charset="0"/>
              </a:rPr>
              <a:t>No App Store Distribution hassles</a:t>
            </a:r>
            <a:endParaRPr lang="en-US" sz="3600" dirty="0">
              <a:latin typeface="Georgia" panose="02040502050405020303" pitchFamily="18" charset="0"/>
            </a:endParaRP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endParaRPr lang="x-none" sz="800" dirty="0">
              <a:latin typeface="Georgia" panose="02040502050405020303" pitchFamily="18" charset="0"/>
            </a:endParaRPr>
          </a:p>
          <a:p>
            <a:pPr marL="457200" indent="-317500">
              <a:buClr>
                <a:srgbClr val="000000"/>
              </a:buClr>
              <a:buSzPct val="72916"/>
              <a:buFont typeface="Arial"/>
              <a:buChar char="•"/>
              <a:defRPr/>
            </a:pPr>
            <a:r>
              <a:rPr lang="x-none" sz="3600" dirty="0">
                <a:latin typeface="Georgia" panose="02040502050405020303" pitchFamily="18" charset="0"/>
              </a:rPr>
              <a:t>Instant Updates, Clients on latest Version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Georgia" panose="02040502050405020303" pitchFamily="18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257"/>
          <p:cNvSpPr>
            <a:spLocks noChangeArrowheads="1"/>
          </p:cNvSpPr>
          <p:nvPr/>
        </p:nvSpPr>
        <p:spPr bwMode="auto">
          <a:xfrm>
            <a:off x="2376488" y="4699001"/>
            <a:ext cx="7148512" cy="4603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Mobile OS</a:t>
            </a:r>
          </a:p>
        </p:txBody>
      </p:sp>
      <p:cxnSp>
        <p:nvCxnSpPr>
          <p:cNvPr id="44034" name="Shape 270"/>
          <p:cNvCxnSpPr>
            <a:cxnSpLocks noChangeShapeType="1"/>
          </p:cNvCxnSpPr>
          <p:nvPr/>
        </p:nvCxnSpPr>
        <p:spPr bwMode="auto">
          <a:xfrm>
            <a:off x="7589838" y="4291013"/>
            <a:ext cx="2011362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Shape 271"/>
          <p:cNvSpPr/>
          <p:nvPr/>
        </p:nvSpPr>
        <p:spPr>
          <a:xfrm>
            <a:off x="8089901" y="3903937"/>
            <a:ext cx="879475" cy="774153"/>
          </a:xfrm>
          <a:prstGeom prst="mathMultiply">
            <a:avLst>
              <a:gd name="adj1" fmla="val 9675"/>
            </a:avLst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>
            <a:spAutoFit/>
          </a:bodyPr>
          <a:lstStyle/>
          <a:p>
            <a:pPr>
              <a:defRPr/>
            </a:pPr>
            <a:endParaRPr/>
          </a:p>
        </p:txBody>
      </p:sp>
      <p:cxnSp>
        <p:nvCxnSpPr>
          <p:cNvPr id="44036" name="Shape 272"/>
          <p:cNvCxnSpPr>
            <a:cxnSpLocks noChangeShapeType="1"/>
          </p:cNvCxnSpPr>
          <p:nvPr/>
        </p:nvCxnSpPr>
        <p:spPr bwMode="auto">
          <a:xfrm>
            <a:off x="8620125" y="3825876"/>
            <a:ext cx="26988" cy="1647825"/>
          </a:xfrm>
          <a:prstGeom prst="straightConnector1">
            <a:avLst/>
          </a:prstGeom>
          <a:noFill/>
          <a:ln w="19050">
            <a:solidFill>
              <a:schemeClr val="tx2"/>
            </a:solidFill>
            <a:prstDash val="dash"/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7" name="Shape 268"/>
          <p:cNvSpPr>
            <a:spLocks noChangeArrowheads="1"/>
          </p:cNvSpPr>
          <p:nvPr/>
        </p:nvSpPr>
        <p:spPr bwMode="auto">
          <a:xfrm>
            <a:off x="7597775" y="1066800"/>
            <a:ext cx="1885950" cy="2954338"/>
          </a:xfrm>
          <a:prstGeom prst="rect">
            <a:avLst/>
          </a:prstGeom>
          <a:solidFill>
            <a:srgbClr val="4A86E8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
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algn="ctr"/>
            <a:r>
              <a:rPr lang="en-US" altLang="en-US"/>
              <a:t>Browser App</a:t>
            </a:r>
          </a:p>
        </p:txBody>
      </p:sp>
      <p:sp>
        <p:nvSpPr>
          <p:cNvPr id="44038" name="Shape 269"/>
          <p:cNvSpPr>
            <a:spLocks noChangeArrowheads="1"/>
          </p:cNvSpPr>
          <p:nvPr/>
        </p:nvSpPr>
        <p:spPr bwMode="auto">
          <a:xfrm>
            <a:off x="7632700" y="1265239"/>
            <a:ext cx="1816100" cy="400079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http://m.twitter.com</a:t>
            </a:r>
          </a:p>
        </p:txBody>
      </p:sp>
      <p:sp>
        <p:nvSpPr>
          <p:cNvPr id="44039" name="Shape 273"/>
          <p:cNvSpPr>
            <a:spLocks noChangeArrowheads="1"/>
          </p:cNvSpPr>
          <p:nvPr/>
        </p:nvSpPr>
        <p:spPr bwMode="auto">
          <a:xfrm>
            <a:off x="681487" y="1448663"/>
            <a:ext cx="5046213" cy="2247390"/>
          </a:xfrm>
          <a:prstGeom prst="wedgeRoundRectCallout">
            <a:avLst>
              <a:gd name="adj1" fmla="val 88468"/>
              <a:gd name="adj2" fmla="val 10005"/>
              <a:gd name="adj3" fmla="val 16667"/>
            </a:avLst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 smtClean="0">
                <a:latin typeface="Georgia" panose="02040502050405020303" pitchFamily="18" charset="0"/>
              </a:rPr>
              <a:t>A Web App </a:t>
            </a:r>
            <a:r>
              <a:rPr lang="en-US" altLang="en-US" sz="2400" dirty="0">
                <a:latin typeface="Georgia" panose="02040502050405020303" pitchFamily="18" charset="0"/>
              </a:rPr>
              <a:t>runs as long as a browser is running. </a:t>
            </a:r>
            <a:r>
              <a:rPr lang="en-US" altLang="en-US" sz="2400" dirty="0" smtClean="0">
                <a:latin typeface="Georgia" panose="02040502050405020303" pitchFamily="18" charset="0"/>
              </a:rPr>
              <a:t>Web </a:t>
            </a:r>
            <a:r>
              <a:rPr lang="en-US" altLang="en-US" sz="2400" dirty="0">
                <a:latin typeface="Georgia" panose="02040502050405020303" pitchFamily="18" charset="0"/>
              </a:rPr>
              <a:t>Apps start only when a user starts them; no native-like background processing is available.</a:t>
            </a:r>
          </a:p>
        </p:txBody>
      </p:sp>
      <p:sp>
        <p:nvSpPr>
          <p:cNvPr id="44040" name="Shape 149"/>
          <p:cNvSpPr>
            <a:spLocks noChangeArrowheads="1"/>
          </p:cNvSpPr>
          <p:nvPr/>
        </p:nvSpPr>
        <p:spPr bwMode="auto">
          <a:xfrm>
            <a:off x="2362200" y="535463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File System</a:t>
            </a:r>
          </a:p>
        </p:txBody>
      </p:sp>
      <p:sp>
        <p:nvSpPr>
          <p:cNvPr id="44041" name="Shape 150"/>
          <p:cNvSpPr>
            <a:spLocks noChangeArrowheads="1"/>
          </p:cNvSpPr>
          <p:nvPr/>
        </p:nvSpPr>
        <p:spPr bwMode="auto">
          <a:xfrm>
            <a:off x="3833814" y="5354638"/>
            <a:ext cx="12715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SQL-Lite</a:t>
            </a:r>
          </a:p>
        </p:txBody>
      </p:sp>
      <p:sp>
        <p:nvSpPr>
          <p:cNvPr id="44042" name="Shape 151"/>
          <p:cNvSpPr>
            <a:spLocks noChangeArrowheads="1"/>
          </p:cNvSpPr>
          <p:nvPr/>
        </p:nvSpPr>
        <p:spPr bwMode="auto">
          <a:xfrm>
            <a:off x="5334000" y="5354638"/>
            <a:ext cx="11953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Network</a:t>
            </a:r>
          </a:p>
        </p:txBody>
      </p:sp>
      <p:sp>
        <p:nvSpPr>
          <p:cNvPr id="44043" name="Shape 152"/>
          <p:cNvSpPr>
            <a:spLocks noChangeArrowheads="1"/>
          </p:cNvSpPr>
          <p:nvPr/>
        </p:nvSpPr>
        <p:spPr bwMode="auto">
          <a:xfrm>
            <a:off x="6653214" y="5354638"/>
            <a:ext cx="1195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Camera</a:t>
            </a:r>
          </a:p>
        </p:txBody>
      </p:sp>
      <p:sp>
        <p:nvSpPr>
          <p:cNvPr id="44044" name="Shape 153"/>
          <p:cNvSpPr>
            <a:spLocks noChangeArrowheads="1"/>
          </p:cNvSpPr>
          <p:nvPr/>
        </p:nvSpPr>
        <p:spPr bwMode="auto">
          <a:xfrm>
            <a:off x="7948614" y="5354638"/>
            <a:ext cx="1576387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GeoLocation</a:t>
            </a:r>
          </a:p>
        </p:txBody>
      </p:sp>
      <p:sp>
        <p:nvSpPr>
          <p:cNvPr id="44045" name="Shape 154"/>
          <p:cNvSpPr>
            <a:spLocks noChangeArrowheads="1"/>
          </p:cNvSpPr>
          <p:nvPr/>
        </p:nvSpPr>
        <p:spPr bwMode="auto">
          <a:xfrm>
            <a:off x="2362200" y="5995988"/>
            <a:ext cx="1271588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Contacts</a:t>
            </a:r>
          </a:p>
        </p:txBody>
      </p:sp>
      <p:sp>
        <p:nvSpPr>
          <p:cNvPr id="44046" name="Shape 155"/>
          <p:cNvSpPr>
            <a:spLocks noChangeArrowheads="1"/>
          </p:cNvSpPr>
          <p:nvPr/>
        </p:nvSpPr>
        <p:spPr bwMode="auto">
          <a:xfrm>
            <a:off x="3733800" y="6002338"/>
            <a:ext cx="15240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Accelerometer</a:t>
            </a:r>
          </a:p>
        </p:txBody>
      </p:sp>
      <p:sp>
        <p:nvSpPr>
          <p:cNvPr id="44047" name="Shape 156"/>
          <p:cNvSpPr>
            <a:spLocks noChangeArrowheads="1"/>
          </p:cNvSpPr>
          <p:nvPr/>
        </p:nvSpPr>
        <p:spPr bwMode="auto">
          <a:xfrm>
            <a:off x="5334000" y="5994400"/>
            <a:ext cx="1295400" cy="431800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/>
              <a:t>Native APIs</a:t>
            </a:r>
          </a:p>
        </p:txBody>
      </p:sp>
      <p:sp>
        <p:nvSpPr>
          <p:cNvPr id="44048" name="Shape 157"/>
          <p:cNvSpPr>
            <a:spLocks noChangeArrowheads="1"/>
          </p:cNvSpPr>
          <p:nvPr/>
        </p:nvSpPr>
        <p:spPr bwMode="auto">
          <a:xfrm>
            <a:off x="6705600" y="5969001"/>
            <a:ext cx="1143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44049" name="Shape 158"/>
          <p:cNvSpPr>
            <a:spLocks noChangeArrowheads="1"/>
          </p:cNvSpPr>
          <p:nvPr/>
        </p:nvSpPr>
        <p:spPr bwMode="auto">
          <a:xfrm>
            <a:off x="8001000" y="5959476"/>
            <a:ext cx="1524000" cy="461963"/>
          </a:xfrm>
          <a:prstGeom prst="rect">
            <a:avLst/>
          </a:prstGeom>
          <a:solidFill>
            <a:srgbClr val="A4C2F4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lIns="91425" tIns="91425" rIns="91425" bIns="91425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.....</a:t>
            </a:r>
          </a:p>
        </p:txBody>
      </p:sp>
      <p:sp>
        <p:nvSpPr>
          <p:cNvPr id="44050" name="Title 1"/>
          <p:cNvSpPr>
            <a:spLocks noGrp="1"/>
          </p:cNvSpPr>
          <p:nvPr>
            <p:ph type="title"/>
          </p:nvPr>
        </p:nvSpPr>
        <p:spPr>
          <a:xfrm>
            <a:off x="469900" y="-11838"/>
            <a:ext cx="10515600" cy="1325563"/>
          </a:xfrm>
        </p:spPr>
        <p:txBody>
          <a:bodyPr/>
          <a:lstStyle/>
          <a:p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Web App Limitations</a:t>
            </a:r>
          </a:p>
        </p:txBody>
      </p:sp>
      <p:pic>
        <p:nvPicPr>
          <p:cNvPr id="44052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524626"/>
            <a:ext cx="8610600" cy="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252" y="-50761"/>
            <a:ext cx="9238891" cy="69087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81001"/>
            <a:ext cx="72778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Georgia" panose="02040502050405020303" pitchFamily="18" charset="0"/>
              </a:rPr>
              <a:t>http://lists.w3.org/Archives/Public/public-web-mobile/2014May/att-0023/html5-fragmentation.html</a:t>
            </a:r>
          </a:p>
        </p:txBody>
      </p:sp>
    </p:spTree>
    <p:extLst>
      <p:ext uri="{BB962C8B-B14F-4D97-AF65-F5344CB8AC3E}">
        <p14:creationId xmlns:p14="http://schemas.microsoft.com/office/powerpoint/2010/main" val="12705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666</Words>
  <Application>Microsoft Office PowerPoint</Application>
  <PresentationFormat>Widescreen</PresentationFormat>
  <Paragraphs>340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Courier New</vt:lpstr>
      <vt:lpstr>Georgia</vt:lpstr>
      <vt:lpstr>Office Theme</vt:lpstr>
      <vt:lpstr>CS5551 Advanced Software Engineering</vt:lpstr>
      <vt:lpstr>Types of Mobile Apps</vt:lpstr>
      <vt:lpstr>Web Mobile App</vt:lpstr>
      <vt:lpstr>Web App Overview</vt:lpstr>
      <vt:lpstr>Web App Capabilities</vt:lpstr>
      <vt:lpstr>Web App Cons</vt:lpstr>
      <vt:lpstr>Web App Pros</vt:lpstr>
      <vt:lpstr>Web App Limitations</vt:lpstr>
      <vt:lpstr>PowerPoint Presentation</vt:lpstr>
      <vt:lpstr>PowerPoint Presentation</vt:lpstr>
      <vt:lpstr>Native App</vt:lpstr>
      <vt:lpstr>Native App Overview</vt:lpstr>
      <vt:lpstr>Native App Pros</vt:lpstr>
      <vt:lpstr>Native App Cons</vt:lpstr>
      <vt:lpstr>PowerPoint Presentation</vt:lpstr>
      <vt:lpstr>PowerPoint Presentation</vt:lpstr>
      <vt:lpstr>Hybrid Mobile App</vt:lpstr>
      <vt:lpstr>Hybrid App Overview (1)</vt:lpstr>
      <vt:lpstr>Hybrid App Overview (2)</vt:lpstr>
      <vt:lpstr>Hybrid App Overview (3)</vt:lpstr>
      <vt:lpstr>Hybrid App Overview (4)</vt:lpstr>
      <vt:lpstr>Hybrid App Pros</vt:lpstr>
      <vt:lpstr>Hybrid App Cons</vt:lpstr>
      <vt:lpstr>PowerPoint Presentation</vt:lpstr>
      <vt:lpstr>When to choose which route?</vt:lpstr>
      <vt:lpstr>Factors for Choosing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Yugyung</dc:creator>
  <cp:lastModifiedBy>Lee, Yugyung</cp:lastModifiedBy>
  <cp:revision>30</cp:revision>
  <dcterms:created xsi:type="dcterms:W3CDTF">2015-09-22T05:05:02Z</dcterms:created>
  <dcterms:modified xsi:type="dcterms:W3CDTF">2016-03-15T15:47:13Z</dcterms:modified>
</cp:coreProperties>
</file>