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8" r:id="rId5"/>
    <p:sldId id="271" r:id="rId6"/>
    <p:sldId id="272" r:id="rId7"/>
    <p:sldId id="267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7" r:id="rId16"/>
    <p:sldId id="262" r:id="rId17"/>
    <p:sldId id="263" r:id="rId18"/>
    <p:sldId id="264" r:id="rId19"/>
    <p:sldId id="265" r:id="rId20"/>
    <p:sldId id="266" r:id="rId21"/>
    <p:sldId id="281" r:id="rId22"/>
    <p:sldId id="280" r:id="rId23"/>
    <p:sldId id="283" r:id="rId24"/>
    <p:sldId id="284" r:id="rId25"/>
    <p:sldId id="28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2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6F6E-4C80-4179-8A2F-663643AF19BD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847F-0F79-46EE-861A-9CD7A3599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asmine.github.io/2.0/introduction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karma-runner.github.io/0.12/inde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CS5551 Advanced Software Engineering </a:t>
            </a:r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Test-Driven Development (TDD) &amp; Unit Testing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5943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References: </a:t>
            </a:r>
            <a:r>
              <a:rPr lang="tr-TR" dirty="0"/>
              <a:t>Ersan </a:t>
            </a:r>
            <a:r>
              <a:rPr lang="tr-TR" dirty="0" smtClean="0"/>
              <a:t>BİLİK</a:t>
            </a:r>
            <a:r>
              <a:rPr lang="en-US" dirty="0" smtClean="0"/>
              <a:t>, </a:t>
            </a:r>
            <a:r>
              <a:rPr lang="tr-TR" dirty="0" smtClean="0"/>
              <a:t>Software </a:t>
            </a:r>
            <a:r>
              <a:rPr lang="tr-TR" dirty="0"/>
              <a:t>Unit </a:t>
            </a:r>
            <a:r>
              <a:rPr lang="tr-TR" dirty="0" smtClean="0"/>
              <a:t>Testing</a:t>
            </a:r>
            <a:r>
              <a:rPr lang="en-US" dirty="0" smtClean="0"/>
              <a:t> </a:t>
            </a:r>
            <a:r>
              <a:rPr lang="tr-TR" dirty="0" smtClean="0"/>
              <a:t>and</a:t>
            </a:r>
            <a:r>
              <a:rPr lang="en-US" dirty="0" smtClean="0"/>
              <a:t> </a:t>
            </a:r>
            <a:r>
              <a:rPr lang="tr-TR" dirty="0" smtClean="0"/>
              <a:t>Test </a:t>
            </a:r>
            <a:r>
              <a:rPr lang="tr-TR" dirty="0"/>
              <a:t>Driven Development with nUnit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Georgia" panose="02040502050405020303" pitchFamily="18" charset="0"/>
              </a:rPr>
              <a:t>How to apply it 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latin typeface="Georgia" panose="02040502050405020303" pitchFamily="18" charset="0"/>
              </a:rPr>
              <a:t>Manually..</a:t>
            </a:r>
          </a:p>
          <a:p>
            <a:pPr lvl="1"/>
            <a:r>
              <a:rPr lang="tr-TR" dirty="0">
                <a:latin typeface="Georgia" panose="02040502050405020303" pitchFamily="18" charset="0"/>
              </a:rPr>
              <a:t>step by step instructional document..</a:t>
            </a:r>
          </a:p>
          <a:p>
            <a:r>
              <a:rPr lang="tr-TR" dirty="0">
                <a:latin typeface="Georgia" panose="02040502050405020303" pitchFamily="18" charset="0"/>
              </a:rPr>
              <a:t>Automated tools</a:t>
            </a:r>
          </a:p>
          <a:p>
            <a:pPr lvl="1"/>
            <a:r>
              <a:rPr lang="tr-TR" dirty="0">
                <a:latin typeface="Georgia" panose="02040502050405020303" pitchFamily="18" charset="0"/>
              </a:rPr>
              <a:t>frameworks are available..</a:t>
            </a:r>
          </a:p>
          <a:p>
            <a:pPr lvl="1"/>
            <a:r>
              <a:rPr lang="tr-TR" dirty="0">
                <a:latin typeface="Georgia" panose="02040502050405020303" pitchFamily="18" charset="0"/>
              </a:rPr>
              <a:t>usually called xUnit frameworks</a:t>
            </a:r>
            <a:r>
              <a:rPr lang="tr-TR" dirty="0" smtClean="0">
                <a:latin typeface="Georgia" panose="02040502050405020303" pitchFamily="18" charset="0"/>
              </a:rPr>
              <a:t>..</a:t>
            </a:r>
            <a:r>
              <a:rPr lang="en-US" dirty="0" smtClean="0">
                <a:latin typeface="Georgia" panose="02040502050405020303" pitchFamily="18" charset="0"/>
              </a:rPr>
              <a:t> (</a:t>
            </a:r>
            <a:r>
              <a:rPr lang="en-US" dirty="0">
                <a:latin typeface="Georgia" panose="02040502050405020303" pitchFamily="18" charset="0"/>
              </a:rPr>
              <a:t>JUnit, </a:t>
            </a:r>
            <a:r>
              <a:rPr lang="en-US" dirty="0" err="1" smtClean="0">
                <a:latin typeface="Georgia" panose="02040502050405020303" pitchFamily="18" charset="0"/>
              </a:rPr>
              <a:t>NUnit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err="1" smtClean="0">
                <a:latin typeface="Georgia" panose="02040502050405020303" pitchFamily="18" charset="0"/>
              </a:rPr>
              <a:t>JsUnit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err="1" smtClean="0">
                <a:latin typeface="Georgia" panose="02040502050405020303" pitchFamily="18" charset="0"/>
              </a:rPr>
              <a:t>CppUnit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DUnit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VBUnit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RUnit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PyUnit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Sunit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HtmlUnit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smtClean="0">
                <a:latin typeface="Georgia" panose="02040502050405020303" pitchFamily="18" charset="0"/>
              </a:rPr>
              <a:t>…)</a:t>
            </a:r>
          </a:p>
          <a:p>
            <a:pPr lvl="1"/>
            <a:r>
              <a:rPr lang="en-US" dirty="0" err="1" smtClean="0">
                <a:latin typeface="Georgia" panose="02040502050405020303" pitchFamily="18" charset="0"/>
              </a:rPr>
              <a:t>Javascript</a:t>
            </a:r>
            <a:r>
              <a:rPr lang="en-US" dirty="0" smtClean="0">
                <a:latin typeface="Georgia" panose="02040502050405020303" pitchFamily="18" charset="0"/>
              </a:rPr>
              <a:t> – Karma, Jasmin, etc.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Jasmin: Behavior Driven Development (BDD)</a:t>
            </a:r>
            <a:endParaRPr lang="tr-TR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Example: </a:t>
            </a:r>
            <a:r>
              <a:rPr lang="tr-TR" dirty="0" smtClean="0">
                <a:latin typeface="Georgia" panose="02040502050405020303" pitchFamily="18" charset="0"/>
              </a:rPr>
              <a:t>a simple Account Class</a:t>
            </a:r>
            <a:endParaRPr lang="tr-TR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 descr="cod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23519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tr-TR" dirty="0" smtClean="0"/>
              <a:t>it’s Unit Test</a:t>
            </a:r>
            <a:endParaRPr lang="tr-TR" dirty="0"/>
          </a:p>
        </p:txBody>
      </p:sp>
      <p:pic>
        <p:nvPicPr>
          <p:cNvPr id="4" name="Content Placeholder 3" descr="cod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43000"/>
            <a:ext cx="9192346" cy="5715000"/>
          </a:xfrm>
        </p:spPr>
      </p:pic>
    </p:spTree>
    <p:extLst>
      <p:ext uri="{BB962C8B-B14F-4D97-AF65-F5344CB8AC3E}">
        <p14:creationId xmlns:p14="http://schemas.microsoft.com/office/powerpoint/2010/main" val="344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Now, run nUnit GUI to check results</a:t>
            </a:r>
            <a:endParaRPr lang="tr-TR" dirty="0"/>
          </a:p>
        </p:txBody>
      </p:sp>
      <p:pic>
        <p:nvPicPr>
          <p:cNvPr id="4" name="Content Placeholder 3" descr="img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  <p:extLst>
      <p:ext uri="{BB962C8B-B14F-4D97-AF65-F5344CB8AC3E}">
        <p14:creationId xmlns:p14="http://schemas.microsoft.com/office/powerpoint/2010/main" val="35850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Implement the necessary code..</a:t>
            </a:r>
            <a:endParaRPr lang="tr-TR" dirty="0"/>
          </a:p>
        </p:txBody>
      </p:sp>
      <p:pic>
        <p:nvPicPr>
          <p:cNvPr id="4" name="Content Placeholder 3" descr="img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165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Run the test again..</a:t>
            </a:r>
            <a:endParaRPr lang="tr-TR" dirty="0"/>
          </a:p>
        </p:txBody>
      </p:sp>
      <p:pic>
        <p:nvPicPr>
          <p:cNvPr id="4" name="Content Placeholder 3" descr="img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  <p:extLst>
      <p:ext uri="{BB962C8B-B14F-4D97-AF65-F5344CB8AC3E}">
        <p14:creationId xmlns:p14="http://schemas.microsoft.com/office/powerpoint/2010/main" val="2067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Test with web service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This is a service-oriented architecture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Client communicates with web service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Now we want to test methods in web service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052" name="Picture 4" descr="http://twimgs.com/ddj/images/article/2008/0810/081001ph01_f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756744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Test with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Replace client with service testing code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Let testing code communicate with web service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http://twimgs.com/ddj/images/article/2008/0810/081001ph01_f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811433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Test with </a:t>
            </a:r>
            <a:r>
              <a:rPr lang="en-US" dirty="0" smtClean="0">
                <a:latin typeface="Georgia" panose="02040502050405020303" pitchFamily="18" charset="0"/>
              </a:rPr>
              <a:t>Web </a:t>
            </a:r>
            <a:r>
              <a:rPr lang="en-US" dirty="0">
                <a:latin typeface="Georgia" panose="02040502050405020303" pitchFamily="18" charset="0"/>
              </a:rPr>
              <a:t>S</a:t>
            </a:r>
            <a:r>
              <a:rPr lang="en-US" dirty="0" smtClean="0">
                <a:latin typeface="Georgia" panose="02040502050405020303" pitchFamily="18" charset="0"/>
              </a:rPr>
              <a:t>ervice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098" name="Picture 2" descr="http://twimgs.com/ddj/images/article/2008/0810/081001ph01_f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7871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64321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5600" y="3200400"/>
            <a:ext cx="6858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1600" y="3429000"/>
            <a:ext cx="6858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9619" y="304800"/>
            <a:ext cx="7696200" cy="914400"/>
          </a:xfrm>
        </p:spPr>
        <p:txBody>
          <a:bodyPr>
            <a:noAutofit/>
          </a:bodyPr>
          <a:lstStyle/>
          <a:p>
            <a:r>
              <a:rPr lang="en-GB" sz="3600" dirty="0">
                <a:latin typeface="Georgia" panose="02040502050405020303" pitchFamily="18" charset="0"/>
              </a:rPr>
              <a:t>What is Test Driven </a:t>
            </a:r>
            <a:r>
              <a:rPr lang="en-GB" sz="3600" dirty="0" smtClean="0">
                <a:latin typeface="Georgia" panose="02040502050405020303" pitchFamily="18" charset="0"/>
              </a:rPr>
              <a:t>Development?</a:t>
            </a:r>
            <a:endParaRPr lang="en-GB" sz="3600" dirty="0">
              <a:latin typeface="Georgia" panose="02040502050405020303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0"/>
            <a:ext cx="8713788" cy="5105400"/>
          </a:xfrm>
        </p:spPr>
        <p:txBody>
          <a:bodyPr/>
          <a:lstStyle/>
          <a:p>
            <a:r>
              <a:rPr lang="en-GB" dirty="0" smtClean="0">
                <a:latin typeface="Georgia" panose="02040502050405020303" pitchFamily="18" charset="0"/>
              </a:rPr>
              <a:t>TDD </a:t>
            </a:r>
            <a:r>
              <a:rPr lang="en-GB" dirty="0">
                <a:latin typeface="Georgia" panose="02040502050405020303" pitchFamily="18" charset="0"/>
              </a:rPr>
              <a:t>= Test First </a:t>
            </a:r>
            <a:r>
              <a:rPr lang="en-GB" dirty="0" smtClean="0">
                <a:latin typeface="Georgia" panose="02040502050405020303" pitchFamily="18" charset="0"/>
              </a:rPr>
              <a:t>Development + Refactoring</a:t>
            </a:r>
          </a:p>
          <a:p>
            <a:endParaRPr lang="en-US" sz="3600" i="1" dirty="0" smtClean="0">
              <a:latin typeface="Georgia" panose="02040502050405020303" pitchFamily="18" charset="0"/>
            </a:endParaRPr>
          </a:p>
          <a:p>
            <a:pPr eaLnBrk="1" hangingPunct="1"/>
            <a:r>
              <a:rPr lang="en-US" sz="3600" i="1" dirty="0" smtClean="0">
                <a:latin typeface="Georgia" panose="02040502050405020303" pitchFamily="18" charset="0"/>
              </a:rPr>
              <a:t>Make it</a:t>
            </a:r>
            <a:r>
              <a:rPr lang="en-US" sz="3600" dirty="0" smtClean="0">
                <a:latin typeface="Georgia" panose="02040502050405020303" pitchFamily="18" charset="0"/>
              </a:rPr>
              <a:t> </a:t>
            </a:r>
            <a:r>
              <a:rPr lang="en-US" sz="3600" dirty="0" smtClean="0">
                <a:solidFill>
                  <a:srgbClr val="FF9900"/>
                </a:solidFill>
                <a:latin typeface="Georgia" panose="02040502050405020303" pitchFamily="18" charset="0"/>
              </a:rPr>
              <a:t>Fail</a:t>
            </a:r>
          </a:p>
          <a:p>
            <a:pPr lvl="2" eaLnBrk="1" hangingPunct="1"/>
            <a:r>
              <a:rPr lang="en-US" dirty="0" smtClean="0">
                <a:latin typeface="Georgia" panose="02040502050405020303" pitchFamily="18" charset="0"/>
              </a:rPr>
              <a:t>No code without a failing test</a:t>
            </a:r>
          </a:p>
          <a:p>
            <a:pPr eaLnBrk="1" hangingPunct="1"/>
            <a:r>
              <a:rPr lang="en-US" sz="3600" i="1" dirty="0" smtClean="0">
                <a:latin typeface="Georgia" panose="02040502050405020303" pitchFamily="18" charset="0"/>
              </a:rPr>
              <a:t>Make it</a:t>
            </a:r>
            <a:r>
              <a:rPr lang="en-US" sz="3600" dirty="0" smtClean="0">
                <a:latin typeface="Georgia" panose="02040502050405020303" pitchFamily="18" charset="0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Work</a:t>
            </a:r>
          </a:p>
          <a:p>
            <a:pPr lvl="2" eaLnBrk="1" hangingPunct="1"/>
            <a:r>
              <a:rPr lang="en-US" dirty="0" smtClean="0">
                <a:latin typeface="Georgia" panose="02040502050405020303" pitchFamily="18" charset="0"/>
              </a:rPr>
              <a:t>As simply as possible</a:t>
            </a:r>
          </a:p>
          <a:p>
            <a:pPr eaLnBrk="1" hangingPunct="1"/>
            <a:r>
              <a:rPr lang="en-US" sz="3600" i="1" dirty="0" smtClean="0">
                <a:latin typeface="Georgia" panose="02040502050405020303" pitchFamily="18" charset="0"/>
              </a:rPr>
              <a:t>Make it</a:t>
            </a:r>
            <a:r>
              <a:rPr lang="en-US" sz="3600" dirty="0" smtClean="0">
                <a:latin typeface="Georgia" panose="02040502050405020303" pitchFamily="18" charset="0"/>
              </a:rPr>
              <a:t> </a:t>
            </a:r>
            <a:r>
              <a:rPr lang="en-US" sz="3600" dirty="0" smtClean="0">
                <a:solidFill>
                  <a:srgbClr val="92C2EE"/>
                </a:solidFill>
                <a:latin typeface="Georgia" panose="02040502050405020303" pitchFamily="18" charset="0"/>
              </a:rPr>
              <a:t>Better</a:t>
            </a:r>
          </a:p>
          <a:p>
            <a:pPr lvl="2" eaLnBrk="1" hangingPunct="1"/>
            <a:r>
              <a:rPr lang="en-US" dirty="0" err="1" smtClean="0">
                <a:latin typeface="Georgia" panose="02040502050405020303" pitchFamily="18" charset="0"/>
              </a:rPr>
              <a:t>Refactor</a:t>
            </a:r>
            <a:endParaRPr lang="en-US" dirty="0" smtClean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610600" cy="4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534400" cy="4485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72200"/>
            <a:ext cx="99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179582"/>
            <a:ext cx="6362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Behavior Driven Development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6691"/>
            <a:ext cx="7324725" cy="55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Unit Testing: Jasmine &amp; Karma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angular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001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19200" y="6421818"/>
            <a:ext cx="448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http://www.gokhankaradas.com/blog/page/2</a:t>
            </a:r>
          </a:p>
        </p:txBody>
      </p:sp>
    </p:spTree>
    <p:extLst>
      <p:ext uri="{BB962C8B-B14F-4D97-AF65-F5344CB8AC3E}">
        <p14:creationId xmlns:p14="http://schemas.microsoft.com/office/powerpoint/2010/main" val="310303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Unit Testing: Jasmine &amp; Karma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098" name="Picture 2" descr="Image result for karma u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05446"/>
            <a:ext cx="61912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6248400"/>
            <a:ext cx="293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https://priv.ly/pages/develop</a:t>
            </a:r>
          </a:p>
        </p:txBody>
      </p:sp>
    </p:spTree>
    <p:extLst>
      <p:ext uri="{BB962C8B-B14F-4D97-AF65-F5344CB8AC3E}">
        <p14:creationId xmlns:p14="http://schemas.microsoft.com/office/powerpoint/2010/main" val="3289336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BDD: Jasmine &amp; Karma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5855"/>
            <a:ext cx="5495925" cy="1981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73293" y="1978255"/>
            <a:ext cx="342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Specs for unit testing are written using a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Javascript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library called </a:t>
            </a:r>
            <a:r>
              <a:rPr lang="en-US" dirty="0">
                <a:solidFill>
                  <a:srgbClr val="428BCA"/>
                </a:solidFill>
                <a:latin typeface="Georgia" panose="02040502050405020303" pitchFamily="18" charset="0"/>
                <a:hlinkClick r:id="rId3"/>
              </a:rPr>
              <a:t>Jasmine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. This is essentially a library of functions to make unit testing easier. 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184" y="1371600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Specs: Jasmine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864" y="4323945"/>
            <a:ext cx="7589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The unit tests run in a variety of web browsers using the </a:t>
            </a:r>
            <a:r>
              <a:rPr lang="en-US" dirty="0">
                <a:solidFill>
                  <a:srgbClr val="428BCA"/>
                </a:solidFill>
                <a:latin typeface="Georgia" panose="02040502050405020303" pitchFamily="18" charset="0"/>
                <a:hlinkClick r:id="rId4"/>
              </a:rPr>
              <a:t>Karma test runner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, which is a system that opens all the test files in web </a:t>
            </a: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browsers (Firefox and Chrome with Karma). </a:t>
            </a: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Anytime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you save a “watched” file, the unit tests will re-run and </a:t>
            </a: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tell 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you which tests pass and fail. No more hitting refresh in the browser!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954613"/>
            <a:ext cx="420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Unit Test Runner: Karma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184" y="6488668"/>
            <a:ext cx="293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https://priv.ly/pages/develop</a:t>
            </a:r>
          </a:p>
        </p:txBody>
      </p:sp>
    </p:spTree>
    <p:extLst>
      <p:ext uri="{BB962C8B-B14F-4D97-AF65-F5344CB8AC3E}">
        <p14:creationId xmlns:p14="http://schemas.microsoft.com/office/powerpoint/2010/main" val="269248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BDD: Jasmin &amp; Karma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 for bdd jasm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4952"/>
            <a:ext cx="6934200" cy="34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" y="6194735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https://tinnedfruit.com/2011/03/03/testing-backbone-apps-with-jasmine-sinon.html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781050" y="4908358"/>
            <a:ext cx="7581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Jasmine is a </a:t>
            </a:r>
            <a:r>
              <a:rPr lang="en-US" dirty="0" err="1">
                <a:solidFill>
                  <a:srgbClr val="FF0000"/>
                </a:solidFill>
                <a:latin typeface="Georgia" panose="02040502050405020303" pitchFamily="18" charset="0"/>
              </a:rPr>
              <a:t>behaviour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-driven development (BDD) testing framework </a:t>
            </a:r>
            <a:r>
              <a:rPr lang="en-US" dirty="0">
                <a:latin typeface="Georgia" panose="02040502050405020303" pitchFamily="18" charset="0"/>
              </a:rPr>
              <a:t>for </a:t>
            </a:r>
            <a:r>
              <a:rPr lang="en-US" dirty="0" smtClean="0">
                <a:latin typeface="Georgia" panose="02040502050405020303" pitchFamily="18" charset="0"/>
              </a:rPr>
              <a:t>JavaScript. Jasmine </a:t>
            </a:r>
            <a:r>
              <a:rPr lang="en-US" dirty="0">
                <a:latin typeface="Georgia" panose="02040502050405020303" pitchFamily="18" charset="0"/>
              </a:rPr>
              <a:t>allows you to </a:t>
            </a:r>
            <a:r>
              <a:rPr lang="en-US" u="sng" dirty="0">
                <a:solidFill>
                  <a:srgbClr val="FF0000"/>
                </a:solidFill>
                <a:latin typeface="Georgia" panose="02040502050405020303" pitchFamily="18" charset="0"/>
              </a:rPr>
              <a:t>write ‘specs’ (not tests) representing a single example of </a:t>
            </a:r>
            <a:r>
              <a:rPr lang="en-US" u="sng" dirty="0" err="1">
                <a:solidFill>
                  <a:srgbClr val="FF0000"/>
                </a:solidFill>
                <a:latin typeface="Georgia" panose="02040502050405020303" pitchFamily="18" charset="0"/>
              </a:rPr>
              <a:t>behaviour</a:t>
            </a:r>
            <a:r>
              <a:rPr lang="en-US" u="sng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that you would like your code to exhibit.</a:t>
            </a:r>
          </a:p>
        </p:txBody>
      </p:sp>
    </p:spTree>
    <p:extLst>
      <p:ext uri="{BB962C8B-B14F-4D97-AF65-F5344CB8AC3E}">
        <p14:creationId xmlns:p14="http://schemas.microsoft.com/office/powerpoint/2010/main" val="236160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Development Cycle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26826" y="1066800"/>
            <a:ext cx="7127693" cy="5410200"/>
            <a:chOff x="1672652" y="1371600"/>
            <a:chExt cx="7127693" cy="5410200"/>
          </a:xfrm>
        </p:grpSpPr>
        <p:sp>
          <p:nvSpPr>
            <p:cNvPr id="38916" name="AutoShape 4"/>
            <p:cNvSpPr>
              <a:spLocks noChangeArrowheads="1"/>
            </p:cNvSpPr>
            <p:nvPr/>
          </p:nvSpPr>
          <p:spPr bwMode="auto">
            <a:xfrm>
              <a:off x="2895600" y="4176713"/>
              <a:ext cx="4114800" cy="9429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make it</a:t>
              </a:r>
            </a:p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better (refactor)</a:t>
              </a:r>
              <a:endParaRPr lang="en-US" sz="28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8936" name="AutoShape 24"/>
            <p:cNvSpPr>
              <a:spLocks noChangeArrowheads="1"/>
            </p:cNvSpPr>
            <p:nvPr/>
          </p:nvSpPr>
          <p:spPr bwMode="auto">
            <a:xfrm>
              <a:off x="2975234" y="1981200"/>
              <a:ext cx="3962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add a test</a:t>
              </a:r>
            </a:p>
          </p:txBody>
        </p:sp>
        <p:sp>
          <p:nvSpPr>
            <p:cNvPr id="38937" name="AutoShape 25"/>
            <p:cNvSpPr>
              <a:spLocks noChangeArrowheads="1"/>
            </p:cNvSpPr>
            <p:nvPr/>
          </p:nvSpPr>
          <p:spPr bwMode="auto">
            <a:xfrm>
              <a:off x="2971800" y="3078956"/>
              <a:ext cx="3962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run the </a:t>
              </a:r>
              <a:r>
                <a:rPr lang="en-US" sz="28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tests</a:t>
              </a:r>
              <a:endParaRPr lang="en-US" sz="28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8938" name="AutoShape 26"/>
            <p:cNvSpPr>
              <a:spLocks noChangeArrowheads="1"/>
            </p:cNvSpPr>
            <p:nvPr/>
          </p:nvSpPr>
          <p:spPr bwMode="auto">
            <a:xfrm>
              <a:off x="2971800" y="5599529"/>
              <a:ext cx="3962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r</a:t>
              </a:r>
              <a:r>
                <a:rPr lang="en-US" sz="28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un the tests</a:t>
              </a:r>
              <a:endParaRPr lang="en-US" sz="28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8940" name="AutoShape 28"/>
            <p:cNvCxnSpPr>
              <a:cxnSpLocks noChangeShapeType="1"/>
              <a:stCxn id="38936" idx="2"/>
              <a:endCxn id="38937" idx="0"/>
            </p:cNvCxnSpPr>
            <p:nvPr/>
          </p:nvCxnSpPr>
          <p:spPr bwMode="auto">
            <a:xfrm flipH="1">
              <a:off x="4953000" y="2590800"/>
              <a:ext cx="3434" cy="4881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1" name="AutoShape 29"/>
            <p:cNvCxnSpPr>
              <a:cxnSpLocks noChangeShapeType="1"/>
              <a:stCxn id="38937" idx="2"/>
              <a:endCxn id="38916" idx="0"/>
            </p:cNvCxnSpPr>
            <p:nvPr/>
          </p:nvCxnSpPr>
          <p:spPr bwMode="auto">
            <a:xfrm>
              <a:off x="4953000" y="3688556"/>
              <a:ext cx="0" cy="4881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2" name="AutoShape 30"/>
            <p:cNvCxnSpPr>
              <a:cxnSpLocks noChangeShapeType="1"/>
              <a:stCxn id="38916" idx="2"/>
              <a:endCxn id="38938" idx="0"/>
            </p:cNvCxnSpPr>
            <p:nvPr/>
          </p:nvCxnSpPr>
          <p:spPr bwMode="auto">
            <a:xfrm>
              <a:off x="4953000" y="5119687"/>
              <a:ext cx="0" cy="4798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3" name="AutoShape 31"/>
            <p:cNvCxnSpPr>
              <a:cxnSpLocks noChangeShapeType="1"/>
              <a:stCxn id="38937" idx="1"/>
              <a:endCxn id="38936" idx="1"/>
            </p:cNvCxnSpPr>
            <p:nvPr/>
          </p:nvCxnSpPr>
          <p:spPr bwMode="auto">
            <a:xfrm rot="10800000" flipH="1">
              <a:off x="2971800" y="2286000"/>
              <a:ext cx="3434" cy="1097756"/>
            </a:xfrm>
            <a:prstGeom prst="bentConnector3">
              <a:avLst>
                <a:gd name="adj1" fmla="val -665696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5" name="AutoShape 33"/>
            <p:cNvCxnSpPr>
              <a:cxnSpLocks noChangeShapeType="1"/>
              <a:stCxn id="38938" idx="3"/>
              <a:endCxn id="38936" idx="3"/>
            </p:cNvCxnSpPr>
            <p:nvPr/>
          </p:nvCxnSpPr>
          <p:spPr bwMode="auto">
            <a:xfrm flipV="1">
              <a:off x="6934200" y="2286000"/>
              <a:ext cx="3434" cy="3618329"/>
            </a:xfrm>
            <a:prstGeom prst="bentConnector3">
              <a:avLst>
                <a:gd name="adj1" fmla="val 675696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7" name="AutoShape 35"/>
            <p:cNvCxnSpPr>
              <a:cxnSpLocks noChangeShapeType="1"/>
              <a:stCxn id="38938" idx="1"/>
              <a:endCxn id="38916" idx="1"/>
            </p:cNvCxnSpPr>
            <p:nvPr/>
          </p:nvCxnSpPr>
          <p:spPr bwMode="auto">
            <a:xfrm rot="10800000">
              <a:off x="2895600" y="4648201"/>
              <a:ext cx="76200" cy="1256129"/>
            </a:xfrm>
            <a:prstGeom prst="bentConnector3">
              <a:avLst>
                <a:gd name="adj1" fmla="val 40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48" name="Oval 36"/>
            <p:cNvSpPr>
              <a:spLocks noChangeArrowheads="1"/>
            </p:cNvSpPr>
            <p:nvPr/>
          </p:nvSpPr>
          <p:spPr bwMode="auto">
            <a:xfrm>
              <a:off x="4800600" y="1371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>
                <a:latin typeface="Georgia" panose="02040502050405020303" pitchFamily="18" charset="0"/>
              </a:endParaRPr>
            </a:p>
          </p:txBody>
        </p:sp>
        <p:cxnSp>
          <p:nvCxnSpPr>
            <p:cNvPr id="38949" name="AutoShape 37"/>
            <p:cNvCxnSpPr>
              <a:cxnSpLocks noChangeShapeType="1"/>
              <a:stCxn id="38948" idx="4"/>
              <a:endCxn id="38936" idx="0"/>
            </p:cNvCxnSpPr>
            <p:nvPr/>
          </p:nvCxnSpPr>
          <p:spPr bwMode="auto">
            <a:xfrm>
              <a:off x="4953000" y="1676400"/>
              <a:ext cx="3434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51" name="AutoShape 39"/>
            <p:cNvCxnSpPr>
              <a:cxnSpLocks noChangeShapeType="1"/>
              <a:stCxn id="38938" idx="2"/>
              <a:endCxn id="38950" idx="0"/>
            </p:cNvCxnSpPr>
            <p:nvPr/>
          </p:nvCxnSpPr>
          <p:spPr bwMode="auto">
            <a:xfrm>
              <a:off x="4953000" y="6209129"/>
              <a:ext cx="0" cy="26787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959" name="Group 47"/>
            <p:cNvGrpSpPr>
              <a:grpSpLocks/>
            </p:cNvGrpSpPr>
            <p:nvPr/>
          </p:nvGrpSpPr>
          <p:grpSpPr bwMode="auto">
            <a:xfrm>
              <a:off x="4800600" y="6477000"/>
              <a:ext cx="304800" cy="304800"/>
              <a:chOff x="3024" y="3984"/>
              <a:chExt cx="192" cy="192"/>
            </a:xfrm>
          </p:grpSpPr>
          <p:sp>
            <p:nvSpPr>
              <p:cNvPr id="38950" name="Oval 38"/>
              <p:cNvSpPr>
                <a:spLocks noChangeArrowheads="1"/>
              </p:cNvSpPr>
              <p:nvPr/>
            </p:nvSpPr>
            <p:spPr bwMode="auto">
              <a:xfrm>
                <a:off x="3024" y="398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>
                  <a:latin typeface="Georgia" panose="02040502050405020303" pitchFamily="18" charset="0"/>
                </a:endParaRPr>
              </a:p>
            </p:txBody>
          </p:sp>
          <p:sp>
            <p:nvSpPr>
              <p:cNvPr id="38952" name="Oval 40"/>
              <p:cNvSpPr>
                <a:spLocks noChangeArrowheads="1"/>
              </p:cNvSpPr>
              <p:nvPr/>
            </p:nvSpPr>
            <p:spPr bwMode="auto">
              <a:xfrm>
                <a:off x="3072" y="4032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38953" name="Text Box 41"/>
            <p:cNvSpPr txBox="1">
              <a:spLocks noChangeArrowheads="1"/>
            </p:cNvSpPr>
            <p:nvPr/>
          </p:nvSpPr>
          <p:spPr bwMode="auto">
            <a:xfrm>
              <a:off x="1676400" y="3017043"/>
              <a:ext cx="819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[Pass]</a:t>
              </a:r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672652" y="5232816"/>
              <a:ext cx="74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[Fail]</a:t>
              </a: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7105650" y="3505200"/>
              <a:ext cx="169469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Georgia" panose="02040502050405020303" pitchFamily="18" charset="0"/>
                </a:rPr>
                <a:t>[Development </a:t>
              </a:r>
            </a:p>
            <a:p>
              <a:r>
                <a:rPr lang="en-US">
                  <a:latin typeface="Georgia" panose="02040502050405020303" pitchFamily="18" charset="0"/>
                </a:rPr>
                <a:t>   continues]</a:t>
              </a:r>
            </a:p>
          </p:txBody>
        </p: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5048250" y="6400800"/>
              <a:ext cx="2316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Georgia" panose="02040502050405020303" pitchFamily="18" charset="0"/>
                </a:rPr>
                <a:t>[Development stops]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4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9/9c/Test-driven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6" y="304800"/>
            <a:ext cx="8578254" cy="6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125482"/>
            <a:ext cx="2819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Before implementing function, add a test based on features and user stories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295400"/>
            <a:ext cx="17526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Run the new test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25853" y="5181600"/>
            <a:ext cx="17526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Improvement with codes and function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790914"/>
            <a:ext cx="17526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Run test until passed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61974" y="4156104"/>
            <a:ext cx="1877226" cy="1025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Refactor the code and optimize the structure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2600" y="6595427"/>
            <a:ext cx="3886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https://en.wikipedia.org/wiki/Test-driven_development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81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Test Driven Development (TDD)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It is </a:t>
            </a:r>
            <a:r>
              <a:rPr lang="en-US" dirty="0">
                <a:latin typeface="Georgia" panose="02040502050405020303" pitchFamily="18" charset="0"/>
              </a:rPr>
              <a:t>a software development process that relies on the </a:t>
            </a:r>
            <a:r>
              <a:rPr lang="en-US" u="sng" dirty="0">
                <a:latin typeface="Georgia" panose="02040502050405020303" pitchFamily="18" charset="0"/>
              </a:rPr>
              <a:t>repetition of a very short development cycle </a:t>
            </a:r>
            <a:endParaRPr lang="en-US" u="sng" dirty="0" smtClean="0">
              <a:latin typeface="Georgia" panose="02040502050405020303" pitchFamily="18" charset="0"/>
            </a:endParaRPr>
          </a:p>
          <a:p>
            <a:r>
              <a:rPr lang="tr-TR" dirty="0" smtClean="0">
                <a:latin typeface="Georgia" panose="02040502050405020303" pitchFamily="18" charset="0"/>
              </a:rPr>
              <a:t>actually</a:t>
            </a:r>
            <a:r>
              <a:rPr lang="tr-TR" dirty="0">
                <a:latin typeface="Georgia" panose="02040502050405020303" pitchFamily="18" charset="0"/>
              </a:rPr>
              <a:t>, itself is not a lifecycle model, but an approach for implementation phase for agile software lifecycles</a:t>
            </a:r>
            <a:r>
              <a:rPr lang="tr-TR" dirty="0" smtClean="0">
                <a:latin typeface="Georgia" panose="02040502050405020303" pitchFamily="18" charset="0"/>
              </a:rPr>
              <a:t>.</a:t>
            </a:r>
            <a:endParaRPr lang="tr-TR" dirty="0">
              <a:latin typeface="Georgia" panose="02040502050405020303" pitchFamily="18" charset="0"/>
            </a:endParaRPr>
          </a:p>
          <a:p>
            <a:r>
              <a:rPr lang="tr-TR" dirty="0">
                <a:latin typeface="Georgia" panose="02040502050405020303" pitchFamily="18" charset="0"/>
              </a:rPr>
              <a:t>it is a bottom-up approach</a:t>
            </a:r>
            <a:r>
              <a:rPr lang="tr-TR" dirty="0" smtClean="0">
                <a:latin typeface="Georgia" panose="02040502050405020303" pitchFamily="18" charset="0"/>
              </a:rPr>
              <a:t>.</a:t>
            </a:r>
            <a:endParaRPr lang="tr-TR" dirty="0">
              <a:latin typeface="Georgia" panose="02040502050405020303" pitchFamily="18" charset="0"/>
            </a:endParaRPr>
          </a:p>
          <a:p>
            <a:pPr lvl="1"/>
            <a:r>
              <a:rPr lang="tr-TR" sz="3200" dirty="0" smtClean="0">
                <a:latin typeface="Georgia" panose="02040502050405020303" pitchFamily="18" charset="0"/>
              </a:rPr>
              <a:t>write </a:t>
            </a:r>
            <a:r>
              <a:rPr lang="tr-TR" sz="3200" dirty="0">
                <a:latin typeface="Georgia" panose="02040502050405020303" pitchFamily="18" charset="0"/>
              </a:rPr>
              <a:t>tests first, then code necessary instructions to pass your tests</a:t>
            </a:r>
            <a:r>
              <a:rPr lang="tr-TR" sz="3200" dirty="0" smtClean="0">
                <a:latin typeface="Georgia" panose="02040502050405020303" pitchFamily="18" charset="0"/>
              </a:rPr>
              <a:t>.</a:t>
            </a:r>
            <a:endParaRPr lang="tr-TR" sz="3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Georgia" panose="02040502050405020303" pitchFamily="18" charset="0"/>
              </a:rPr>
              <a:t>Write tests first </a:t>
            </a:r>
            <a:r>
              <a:rPr lang="tr-TR" dirty="0" smtClean="0">
                <a:latin typeface="Georgia" panose="02040502050405020303" pitchFamily="18" charset="0"/>
              </a:rPr>
              <a:t>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tr-TR" dirty="0">
                <a:latin typeface="Georgia" panose="02040502050405020303" pitchFamily="18" charset="0"/>
              </a:rPr>
              <a:t>yes, first write a test case.</a:t>
            </a:r>
          </a:p>
          <a:p>
            <a:r>
              <a:rPr lang="tr-TR" dirty="0">
                <a:latin typeface="Georgia" panose="02040502050405020303" pitchFamily="18" charset="0"/>
              </a:rPr>
              <a:t>then build it.. it will fail because no code written to pass the test</a:t>
            </a:r>
          </a:p>
          <a:p>
            <a:r>
              <a:rPr lang="tr-TR" dirty="0">
                <a:latin typeface="Georgia" panose="02040502050405020303" pitchFamily="18" charset="0"/>
              </a:rPr>
              <a:t>implement your code as long as test case is passed</a:t>
            </a:r>
            <a:r>
              <a:rPr lang="tr-TR" dirty="0" smtClean="0">
                <a:latin typeface="Georgia" panose="02040502050405020303" pitchFamily="18" charset="0"/>
              </a:rPr>
              <a:t>.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tr-TR" dirty="0">
                <a:latin typeface="Georgia" panose="02040502050405020303" pitchFamily="18" charset="0"/>
              </a:rPr>
              <a:t>then think about it, how to do it better ?</a:t>
            </a:r>
          </a:p>
          <a:p>
            <a:pPr marL="0" indent="0">
              <a:buNone/>
            </a:pPr>
            <a:endParaRPr 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</a:t>
            </a:r>
            <a:r>
              <a:rPr lang="en-US" dirty="0" smtClean="0">
                <a:latin typeface="Georgia" panose="02040502050405020303" pitchFamily="18" charset="0"/>
              </a:rPr>
              <a:t>epetition </a:t>
            </a:r>
            <a:r>
              <a:rPr lang="en-US" dirty="0">
                <a:latin typeface="Georgia" panose="02040502050405020303" pitchFamily="18" charset="0"/>
              </a:rPr>
              <a:t>of a very short development cycle </a:t>
            </a:r>
            <a:endParaRPr lang="en-US" dirty="0" smtClean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write </a:t>
            </a:r>
            <a:r>
              <a:rPr lang="en-US" dirty="0">
                <a:latin typeface="Georgia" panose="02040502050405020303" pitchFamily="18" charset="0"/>
              </a:rPr>
              <a:t>an test case based on features or user story before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produce </a:t>
            </a:r>
            <a:r>
              <a:rPr lang="en-US" dirty="0">
                <a:latin typeface="Georgia" panose="02040502050405020303" pitchFamily="18" charset="0"/>
              </a:rPr>
              <a:t>the minimum amount of code to pass that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refactor </a:t>
            </a:r>
            <a:r>
              <a:rPr lang="en-US" dirty="0">
                <a:latin typeface="Georgia" panose="02040502050405020303" pitchFamily="18" charset="0"/>
              </a:rPr>
              <a:t>and optimize the new code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What is Unit Testing?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>
                <a:latin typeface="Georgia" panose="02040502050405020303" pitchFamily="18" charset="0"/>
              </a:rPr>
              <a:t>test: a means of determining the presence, quality or truth of something</a:t>
            </a:r>
          </a:p>
          <a:p>
            <a:pPr lvl="1"/>
            <a:r>
              <a:rPr lang="tr-TR" dirty="0">
                <a:latin typeface="Georgia" panose="02040502050405020303" pitchFamily="18" charset="0"/>
              </a:rPr>
              <a:t>determining  “the unit” works as it is promised to?</a:t>
            </a:r>
          </a:p>
          <a:p>
            <a:pPr lvl="1"/>
            <a:r>
              <a:rPr lang="tr-TR" dirty="0">
                <a:latin typeface="Georgia" panose="02040502050405020303" pitchFamily="18" charset="0"/>
              </a:rPr>
              <a:t>determining the quality of “the unit” ?</a:t>
            </a:r>
          </a:p>
          <a:p>
            <a:pPr lvl="1"/>
            <a:r>
              <a:rPr lang="tr-TR" dirty="0">
                <a:latin typeface="Georgia" panose="02040502050405020303" pitchFamily="18" charset="0"/>
              </a:rPr>
              <a:t>determining the truth about “the unit” ?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unit </a:t>
            </a:r>
            <a:r>
              <a:rPr lang="en-US" dirty="0">
                <a:latin typeface="Georgia" panose="02040502050405020303" pitchFamily="18" charset="0"/>
              </a:rPr>
              <a:t>: smallest testable part of an application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an individual program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 function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 procedure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 method..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depends on your viewpoint  !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What is Unit Testing? (</a:t>
            </a:r>
            <a:r>
              <a:rPr lang="en-US" dirty="0" err="1" smtClean="0">
                <a:latin typeface="Georgia" panose="02040502050405020303" pitchFamily="18" charset="0"/>
              </a:rPr>
              <a:t>cont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Georgia" panose="02040502050405020303" pitchFamily="18" charset="0"/>
              </a:rPr>
              <a:t>Unit </a:t>
            </a:r>
            <a:r>
              <a:rPr lang="tr-TR" dirty="0">
                <a:latin typeface="Georgia" panose="02040502050405020303" pitchFamily="18" charset="0"/>
              </a:rPr>
              <a:t>Testing : a procedure used to validate that individual units of source code are working properly.</a:t>
            </a:r>
          </a:p>
          <a:p>
            <a:pPr lvl="1"/>
            <a:r>
              <a:rPr lang="tr-TR" dirty="0">
                <a:latin typeface="Georgia" panose="02040502050405020303" pitchFamily="18" charset="0"/>
              </a:rPr>
              <a:t>unit testing itself, is a </a:t>
            </a:r>
            <a:r>
              <a:rPr lang="tr-TR" b="1" dirty="0">
                <a:latin typeface="Georgia" panose="02040502050405020303" pitchFamily="18" charset="0"/>
              </a:rPr>
              <a:t>procedure</a:t>
            </a:r>
          </a:p>
          <a:p>
            <a:pPr lvl="1"/>
            <a:r>
              <a:rPr lang="tr-TR" dirty="0">
                <a:latin typeface="Georgia" panose="02040502050405020303" pitchFamily="18" charset="0"/>
              </a:rPr>
              <a:t>unit testing applies to </a:t>
            </a:r>
            <a:r>
              <a:rPr lang="tr-TR" b="1" dirty="0">
                <a:latin typeface="Georgia" panose="02040502050405020303" pitchFamily="18" charset="0"/>
              </a:rPr>
              <a:t>individual units</a:t>
            </a:r>
          </a:p>
          <a:p>
            <a:pPr lvl="1"/>
            <a:r>
              <a:rPr lang="tr-TR" dirty="0">
                <a:latin typeface="Georgia" panose="02040502050405020303" pitchFamily="18" charset="0"/>
              </a:rPr>
              <a:t>unit tests build-on to </a:t>
            </a:r>
            <a:r>
              <a:rPr lang="tr-TR" b="1" dirty="0">
                <a:latin typeface="Georgia" panose="02040502050405020303" pitchFamily="18" charset="0"/>
              </a:rPr>
              <a:t>source code</a:t>
            </a:r>
          </a:p>
          <a:p>
            <a:pPr lvl="2"/>
            <a:r>
              <a:rPr lang="tr-TR" dirty="0">
                <a:latin typeface="Georgia" panose="02040502050405020303" pitchFamily="18" charset="0"/>
              </a:rPr>
              <a:t>to ensure source code is </a:t>
            </a:r>
            <a:r>
              <a:rPr lang="tr-TR" b="1" dirty="0">
                <a:latin typeface="Georgia" panose="02040502050405020303" pitchFamily="18" charset="0"/>
              </a:rPr>
              <a:t>working properly</a:t>
            </a:r>
          </a:p>
          <a:p>
            <a:pPr marL="457200" lvl="1" indent="0">
              <a:buNone/>
            </a:pPr>
            <a:endParaRPr lang="tr-TR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/>
        </p:nvSpPr>
        <p:spPr>
          <a:xfrm>
            <a:off x="457200" y="1133475"/>
            <a:ext cx="4040188" cy="75088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latin typeface="Georgia" panose="02040502050405020303" pitchFamily="18" charset="0"/>
              </a:rPr>
              <a:t>PROS</a:t>
            </a:r>
            <a:endParaRPr lang="tr-TR" dirty="0">
              <a:latin typeface="Georgia" panose="02040502050405020303" pitchFamily="18" charset="0"/>
            </a:endParaRPr>
          </a:p>
        </p:txBody>
      </p:sp>
      <p:sp>
        <p:nvSpPr>
          <p:cNvPr id="3" name="Text Placeholder 5"/>
          <p:cNvSpPr>
            <a:spLocks noGrp="1"/>
          </p:cNvSpPr>
          <p:nvPr/>
        </p:nvSpPr>
        <p:spPr>
          <a:xfrm>
            <a:off x="4645025" y="1133475"/>
            <a:ext cx="4041775" cy="75088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latin typeface="Georgia" panose="02040502050405020303" pitchFamily="18" charset="0"/>
              </a:rPr>
              <a:t>CONS</a:t>
            </a:r>
            <a:endParaRPr lang="tr-TR" dirty="0">
              <a:latin typeface="Georgia" panose="020405020504050203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57200" y="1960563"/>
            <a:ext cx="4040188" cy="37639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latin typeface="Georgia" panose="02040502050405020303" pitchFamily="18" charset="0"/>
              </a:rPr>
              <a:t>isolation of units</a:t>
            </a:r>
          </a:p>
          <a:p>
            <a:r>
              <a:rPr lang="tr-TR" dirty="0" smtClean="0">
                <a:latin typeface="Georgia" panose="02040502050405020303" pitchFamily="18" charset="0"/>
              </a:rPr>
              <a:t>refactoring code</a:t>
            </a:r>
          </a:p>
          <a:p>
            <a:r>
              <a:rPr lang="tr-TR" dirty="0" smtClean="0">
                <a:latin typeface="Georgia" panose="02040502050405020303" pitchFamily="18" charset="0"/>
              </a:rPr>
              <a:t>simplifies integration</a:t>
            </a:r>
          </a:p>
          <a:p>
            <a:r>
              <a:rPr lang="tr-TR" dirty="0" smtClean="0">
                <a:latin typeface="Georgia" panose="02040502050405020303" pitchFamily="18" charset="0"/>
              </a:rPr>
              <a:t>documentation</a:t>
            </a:r>
          </a:p>
          <a:p>
            <a:r>
              <a:rPr lang="tr-TR" dirty="0" smtClean="0">
                <a:latin typeface="Georgia" panose="02040502050405020303" pitchFamily="18" charset="0"/>
              </a:rPr>
              <a:t>seperation of interface from implementation</a:t>
            </a:r>
          </a:p>
          <a:p>
            <a:r>
              <a:rPr lang="tr-TR" dirty="0" smtClean="0">
                <a:latin typeface="Georgia" panose="02040502050405020303" pitchFamily="18" charset="0"/>
              </a:rPr>
              <a:t>a good habit: motivator for decoupled, cohesive code bodies, refactored with design patterns..</a:t>
            </a:r>
            <a:endParaRPr lang="tr-TR" dirty="0">
              <a:latin typeface="Georgia" panose="02040502050405020303" pitchFamily="18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4645025" y="1960563"/>
            <a:ext cx="4041775" cy="3763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latin typeface="Georgia" panose="02040502050405020303" pitchFamily="18" charset="0"/>
              </a:rPr>
              <a:t>go to definition: it applies to individual units, therefore it can not guaranty the overall system will work ! </a:t>
            </a:r>
          </a:p>
          <a:p>
            <a:r>
              <a:rPr lang="tr-TR" dirty="0" smtClean="0">
                <a:latin typeface="Georgia" panose="02040502050405020303" pitchFamily="18" charset="0"/>
              </a:rPr>
              <a:t>it only shows the presence of errors, not absence of errors..</a:t>
            </a:r>
            <a:endParaRPr lang="tr-TR" dirty="0">
              <a:latin typeface="Georgia" panose="020405020504050203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8467" y="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What about cons and pros ?</a:t>
            </a:r>
            <a:endParaRPr lang="tr-TR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715</Words>
  <Application>Microsoft Office PowerPoint</Application>
  <PresentationFormat>On-screen Show (4:3)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Wingdings 2</vt:lpstr>
      <vt:lpstr>Office Theme</vt:lpstr>
      <vt:lpstr>  CS5551 Advanced Software Engineering  Test-Driven Development (TDD) &amp; Unit Testing   </vt:lpstr>
      <vt:lpstr>What is Test Driven Development?</vt:lpstr>
      <vt:lpstr>Development Cycle</vt:lpstr>
      <vt:lpstr>PowerPoint Presentation</vt:lpstr>
      <vt:lpstr>Test Driven Development (TDD)</vt:lpstr>
      <vt:lpstr>Write tests first ?</vt:lpstr>
      <vt:lpstr>What is Unit Testing?</vt:lpstr>
      <vt:lpstr>What is Unit Testing? (cont)</vt:lpstr>
      <vt:lpstr>PowerPoint Presentation</vt:lpstr>
      <vt:lpstr>How to apply it ?</vt:lpstr>
      <vt:lpstr>Example: a simple Account Class</vt:lpstr>
      <vt:lpstr>Example: it’s Unit Test</vt:lpstr>
      <vt:lpstr>Now, run nUnit GUI to check results</vt:lpstr>
      <vt:lpstr>Implement the necessary code..</vt:lpstr>
      <vt:lpstr>Run the test again..</vt:lpstr>
      <vt:lpstr>Test with web service</vt:lpstr>
      <vt:lpstr>Test with web service</vt:lpstr>
      <vt:lpstr>Test with Web Service</vt:lpstr>
      <vt:lpstr>PowerPoint Presentation</vt:lpstr>
      <vt:lpstr>PowerPoint Presentation</vt:lpstr>
      <vt:lpstr>PowerPoint Presentation</vt:lpstr>
      <vt:lpstr>Behavior Driven Development</vt:lpstr>
      <vt:lpstr>Unit Testing: Jasmine &amp; Karma</vt:lpstr>
      <vt:lpstr>Unit Testing: Jasmine &amp; Karma</vt:lpstr>
      <vt:lpstr>BDD: Jasmine &amp; Karma</vt:lpstr>
      <vt:lpstr>BDD: Jasmin &amp; Karma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</dc:title>
  <dc:creator>kobe</dc:creator>
  <cp:lastModifiedBy>Lee, Yugyung</cp:lastModifiedBy>
  <cp:revision>128</cp:revision>
  <dcterms:created xsi:type="dcterms:W3CDTF">2015-09-22T02:05:19Z</dcterms:created>
  <dcterms:modified xsi:type="dcterms:W3CDTF">2016-10-04T20:55:41Z</dcterms:modified>
</cp:coreProperties>
</file>