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70" r:id="rId13"/>
    <p:sldId id="271" r:id="rId14"/>
    <p:sldId id="272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08F8-11B3-46C5-BCBF-E49F7509140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C28-EC97-4690-B9FF-AB2F7CFCF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6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08F8-11B3-46C5-BCBF-E49F7509140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C28-EC97-4690-B9FF-AB2F7CFCF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3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08F8-11B3-46C5-BCBF-E49F7509140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C28-EC97-4690-B9FF-AB2F7CFCF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7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08F8-11B3-46C5-BCBF-E49F7509140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C28-EC97-4690-B9FF-AB2F7CFCF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4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08F8-11B3-46C5-BCBF-E49F7509140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C28-EC97-4690-B9FF-AB2F7CFCF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5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08F8-11B3-46C5-BCBF-E49F7509140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C28-EC97-4690-B9FF-AB2F7CFCF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2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08F8-11B3-46C5-BCBF-E49F7509140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C28-EC97-4690-B9FF-AB2F7CFCF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6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08F8-11B3-46C5-BCBF-E49F7509140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C28-EC97-4690-B9FF-AB2F7CFCF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5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08F8-11B3-46C5-BCBF-E49F7509140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C28-EC97-4690-B9FF-AB2F7CFCF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2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08F8-11B3-46C5-BCBF-E49F7509140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C28-EC97-4690-B9FF-AB2F7CFCF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2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08F8-11B3-46C5-BCBF-E49F7509140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C28-EC97-4690-B9FF-AB2F7CFCF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6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08F8-11B3-46C5-BCBF-E49F7509140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58C28-EC97-4690-B9FF-AB2F7CFCF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0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lsamman.com/?p=90" TargetMode="External"/><Relationship Id="rId2" Type="http://schemas.openxmlformats.org/officeDocument/2006/relationships/hyperlink" Target="http://elsamman.com/?p=10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lsamman/amorphic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MVC: </a:t>
            </a:r>
            <a:r>
              <a:rPr lang="en-US" dirty="0" err="1" smtClean="0">
                <a:latin typeface="Georgia" panose="02040502050405020303" pitchFamily="18" charset="0"/>
              </a:rPr>
              <a:t>Javascript</a:t>
            </a:r>
            <a:r>
              <a:rPr lang="en-US" dirty="0" smtClean="0">
                <a:latin typeface="Georgia" panose="02040502050405020303" pitchFamily="18" charset="0"/>
              </a:rPr>
              <a:t> Framework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67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Backbone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87240" cy="4351338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In Backbone, Routers </a:t>
            </a:r>
            <a:r>
              <a:rPr lang="en-US" dirty="0">
                <a:latin typeface="Georgia" panose="02040502050405020303" pitchFamily="18" charset="0"/>
              </a:rPr>
              <a:t>handle a little more of the controller responsibility, as it’s possible to bind the events there for models and have our view respond to DOM events and rendering.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26708"/>
            <a:ext cx="5608480" cy="30156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43600" y="209173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In Backbone, one shares the responsibility of a controller with both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Backbone.View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and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Backbone.Router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 In Router, controllers manage the logic and coordination between models and views in an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33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Backbone.js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0242" name="Picture 2" descr="Image result for mvc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655" y="685165"/>
            <a:ext cx="6336665" cy="605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200" y="2739062"/>
            <a:ext cx="3840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Georgia" panose="02040502050405020303" pitchFamily="18" charset="0"/>
              </a:rPr>
              <a:t>One of the most popular </a:t>
            </a:r>
            <a:r>
              <a:rPr lang="en-US" sz="2400" dirty="0" err="1" smtClean="0">
                <a:latin typeface="Georgia" panose="02040502050405020303" pitchFamily="18" charset="0"/>
              </a:rPr>
              <a:t>javascript</a:t>
            </a:r>
            <a:r>
              <a:rPr lang="en-US" sz="2400" dirty="0" smtClean="0">
                <a:latin typeface="Georgia" panose="02040502050405020303" pitchFamily="18" charset="0"/>
              </a:rPr>
              <a:t> framework. 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 smtClean="0">
                <a:latin typeface="Georgia" panose="02040502050405020303" pitchFamily="18" charset="0"/>
              </a:rPr>
              <a:t>implementation of the traditional Model-View-Controller pattern. </a:t>
            </a:r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Batman.js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2739062"/>
            <a:ext cx="3840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Georgia" panose="02040502050405020303" pitchFamily="18" charset="0"/>
              </a:rPr>
              <a:t>The presence of a strong data binding engine and pure HTML views suggests that it is actually an implementation of the Model-View-</a:t>
            </a:r>
            <a:r>
              <a:rPr lang="en-US" sz="2400" dirty="0" err="1" smtClean="0">
                <a:latin typeface="Georgia" panose="02040502050405020303" pitchFamily="18" charset="0"/>
              </a:rPr>
              <a:t>ViewModel</a:t>
            </a:r>
            <a:r>
              <a:rPr lang="en-US" sz="2400" dirty="0" smtClean="0">
                <a:latin typeface="Georgia" panose="02040502050405020303" pitchFamily="18" charset="0"/>
              </a:rPr>
              <a:t>.</a:t>
            </a:r>
            <a:endParaRPr lang="en-US" sz="2400" dirty="0">
              <a:latin typeface="Georgia" panose="02040502050405020303" pitchFamily="18" charset="0"/>
            </a:endParaRPr>
          </a:p>
        </p:txBody>
      </p:sp>
      <p:pic>
        <p:nvPicPr>
          <p:cNvPr id="12290" name="Picture 2" descr="https://blog.nodejitsu.com/content/images/2014/Feb/batman_mvv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933" y="648016"/>
            <a:ext cx="5717677" cy="605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42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blog.nodejitsu.com/content/images/2014/Feb/client_rv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159" y="1027906"/>
            <a:ext cx="6259441" cy="583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" y="0"/>
            <a:ext cx="11033760" cy="1325563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Client-side </a:t>
            </a:r>
            <a:r>
              <a:rPr lang="en-US" dirty="0">
                <a:latin typeface="Georgia" panose="02040502050405020303" pitchFamily="18" charset="0"/>
              </a:rPr>
              <a:t>Resource-View-Presenter </a:t>
            </a:r>
            <a:r>
              <a:rPr lang="en-US" dirty="0" smtClean="0">
                <a:latin typeface="Georgia" panose="02040502050405020303" pitchFamily="18" charset="0"/>
              </a:rPr>
              <a:t>(RVP)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2739062"/>
            <a:ext cx="3840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Georgia" panose="02040502050405020303" pitchFamily="18" charset="0"/>
              </a:rPr>
              <a:t>As with Backbone and Batman, Client-side RVP implementations should support both </a:t>
            </a:r>
            <a:r>
              <a:rPr lang="en-US" sz="2400" dirty="0" err="1" smtClean="0">
                <a:latin typeface="Georgia" panose="02040502050405020303" pitchFamily="18" charset="0"/>
              </a:rPr>
              <a:t>OnHashChange</a:t>
            </a:r>
            <a:r>
              <a:rPr lang="en-US" sz="2400" dirty="0" smtClean="0">
                <a:latin typeface="Georgia" panose="02040502050405020303" pitchFamily="18" charset="0"/>
              </a:rPr>
              <a:t> / </a:t>
            </a:r>
            <a:r>
              <a:rPr lang="en-US" sz="2400" dirty="0" err="1" smtClean="0">
                <a:latin typeface="Georgia" panose="02040502050405020303" pitchFamily="18" charset="0"/>
              </a:rPr>
              <a:t>pushState</a:t>
            </a:r>
            <a:r>
              <a:rPr lang="en-US" sz="2400" dirty="0" smtClean="0">
                <a:latin typeface="Georgia" panose="02040502050405020303" pitchFamily="18" charset="0"/>
              </a:rPr>
              <a:t> routing and DOM events.</a:t>
            </a:r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482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" y="0"/>
            <a:ext cx="11369040" cy="1325563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Server-side </a:t>
            </a:r>
            <a:r>
              <a:rPr lang="en-US" dirty="0">
                <a:latin typeface="Georgia" panose="02040502050405020303" pitchFamily="18" charset="0"/>
              </a:rPr>
              <a:t>Resource-View-Presenter </a:t>
            </a:r>
            <a:r>
              <a:rPr lang="en-US" dirty="0" smtClean="0">
                <a:latin typeface="Georgia" panose="02040502050405020303" pitchFamily="18" charset="0"/>
              </a:rPr>
              <a:t>(RVP)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4517" y="2127819"/>
            <a:ext cx="38404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Georgia" panose="02040502050405020303" pitchFamily="18" charset="0"/>
              </a:rPr>
              <a:t>On the Server-side Resource-View-Presenter is almost identical with one notable exception: the View is ephemeral and does not pass calls or have a reference to the Presenter. </a:t>
            </a:r>
            <a:endParaRPr lang="en-US" sz="2400" dirty="0" smtClean="0">
              <a:latin typeface="Georgia" panose="02040502050405020303" pitchFamily="18" charset="0"/>
            </a:endParaRPr>
          </a:p>
        </p:txBody>
      </p:sp>
      <p:pic>
        <p:nvPicPr>
          <p:cNvPr id="14338" name="Picture 2" descr="https://blog.nodejitsu.com/content/images/2014/Feb/server_rv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80" y="1912302"/>
            <a:ext cx="6777063" cy="427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393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365124"/>
            <a:ext cx="10515600" cy="1325563"/>
          </a:xfrm>
        </p:spPr>
        <p:txBody>
          <a:bodyPr/>
          <a:lstStyle/>
          <a:p>
            <a:r>
              <a:rPr lang="en-US" dirty="0" err="1">
                <a:latin typeface="Georgia" panose="02040502050405020303" pitchFamily="18" charset="0"/>
              </a:rPr>
              <a:t>Amorphic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smtClean="0">
                <a:latin typeface="Georgia" panose="02040502050405020303" pitchFamily="18" charset="0"/>
              </a:rPr>
              <a:t>Application Framework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8194" name="Picture 2" descr="Amorphic 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5" y="1165066"/>
            <a:ext cx="8665927" cy="616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744066" y="1284943"/>
            <a:ext cx="42260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effectLst/>
                <a:latin typeface="Georgia" panose="02040502050405020303" pitchFamily="18" charset="0"/>
              </a:rPr>
              <a:t>It is based on </a:t>
            </a:r>
            <a:r>
              <a:rPr lang="en-US" sz="2400" b="0" i="0" u="sng" dirty="0" smtClean="0">
                <a:effectLst/>
                <a:latin typeface="Georgia" panose="02040502050405020303" pitchFamily="18" charset="0"/>
              </a:rPr>
              <a:t>JavaScript, Node.js and MongoDB </a:t>
            </a:r>
            <a:r>
              <a:rPr lang="en-US" sz="2400" b="0" i="0" dirty="0" smtClean="0">
                <a:effectLst/>
                <a:latin typeface="Georgia" panose="02040502050405020303" pitchFamily="18" charset="0"/>
              </a:rPr>
              <a:t>in a way that lets us focus more on application logic and less on framework specifics.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40409" y="6381988"/>
            <a:ext cx="3029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http://elsamman.com/?p=117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23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eorgia" panose="02040502050405020303" pitchFamily="18" charset="0"/>
              </a:rPr>
              <a:t>Amorphic</a:t>
            </a:r>
            <a:r>
              <a:rPr lang="en-US" dirty="0" smtClean="0">
                <a:latin typeface="Georgia" panose="02040502050405020303" pitchFamily="18" charset="0"/>
              </a:rPr>
              <a:t> Application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>
                <a:latin typeface="Georgia" panose="02040502050405020303" pitchFamily="18" charset="0"/>
                <a:hlinkClick r:id="rId2"/>
              </a:rPr>
              <a:t>SuperType</a:t>
            </a:r>
            <a:r>
              <a:rPr lang="en-US" dirty="0">
                <a:latin typeface="Georgia" panose="02040502050405020303" pitchFamily="18" charset="0"/>
                <a:hlinkClick r:id="rId2"/>
              </a:rPr>
              <a:t> </a:t>
            </a:r>
            <a:r>
              <a:rPr lang="en-US" dirty="0">
                <a:latin typeface="Georgia" panose="02040502050405020303" pitchFamily="18" charset="0"/>
              </a:rPr>
              <a:t>is a type system for building a model using classical inheritance, mix-ins and composition.</a:t>
            </a:r>
          </a:p>
          <a:p>
            <a:r>
              <a:rPr lang="en-US" b="1" dirty="0" err="1">
                <a:latin typeface="Georgia" panose="02040502050405020303" pitchFamily="18" charset="0"/>
                <a:hlinkClick r:id="rId3"/>
              </a:rPr>
              <a:t>Bindster</a:t>
            </a:r>
            <a:r>
              <a:rPr lang="en-US" dirty="0">
                <a:latin typeface="Georgia" panose="02040502050405020303" pitchFamily="18" charset="0"/>
              </a:rPr>
              <a:t>,  connects your object model to your markup and functions as a bi-directional template.</a:t>
            </a:r>
          </a:p>
          <a:p>
            <a:r>
              <a:rPr lang="en-US" b="1" dirty="0" err="1">
                <a:latin typeface="Georgia" panose="02040502050405020303" pitchFamily="18" charset="0"/>
              </a:rPr>
              <a:t>Semotus</a:t>
            </a:r>
            <a:r>
              <a:rPr lang="en-US" dirty="0">
                <a:latin typeface="Georgia" panose="02040502050405020303" pitchFamily="18" charset="0"/>
              </a:rPr>
              <a:t> synchronizes objects so you can make calls between browser and server transparently.</a:t>
            </a:r>
          </a:p>
          <a:p>
            <a:r>
              <a:rPr lang="en-US" b="1" dirty="0" err="1">
                <a:latin typeface="Georgia" panose="02040502050405020303" pitchFamily="18" charset="0"/>
              </a:rPr>
              <a:t>Persistor</a:t>
            </a:r>
            <a:r>
              <a:rPr lang="en-US" b="1" dirty="0">
                <a:latin typeface="Georgia" panose="02040502050405020303" pitchFamily="18" charset="0"/>
              </a:rPr>
              <a:t> </a:t>
            </a:r>
            <a:r>
              <a:rPr lang="en-US" dirty="0">
                <a:latin typeface="Georgia" panose="02040502050405020303" pitchFamily="18" charset="0"/>
              </a:rPr>
              <a:t>lets you serialized to and reconstruct objects from MongoDB.</a:t>
            </a:r>
          </a:p>
          <a:p>
            <a:r>
              <a:rPr lang="en-US" b="1" dirty="0" err="1">
                <a:latin typeface="Georgia" panose="02040502050405020303" pitchFamily="18" charset="0"/>
                <a:hlinkClick r:id="rId4"/>
              </a:rPr>
              <a:t>Amorphic</a:t>
            </a:r>
            <a:r>
              <a:rPr lang="en-US" b="1" dirty="0">
                <a:latin typeface="Georgia" panose="02040502050405020303" pitchFamily="18" charset="0"/>
                <a:hlinkClick r:id="rId4"/>
              </a:rPr>
              <a:t> </a:t>
            </a:r>
            <a:r>
              <a:rPr lang="en-US" dirty="0">
                <a:latin typeface="Georgia" panose="02040502050405020303" pitchFamily="18" charset="0"/>
              </a:rPr>
              <a:t>pulls it all together in support of a model, view, controller paradigm that spans browser and server.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40409" y="6381988"/>
            <a:ext cx="3029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http://elsamman.com/?p=117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18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 smtClean="0">
                <a:latin typeface="Georgia" panose="02040502050405020303" pitchFamily="18" charset="0"/>
              </a:rPr>
              <a:t>Amorphic</a:t>
            </a:r>
            <a:r>
              <a:rPr lang="en-US" smtClean="0">
                <a:latin typeface="Georgia" panose="02040502050405020303" pitchFamily="18" charset="0"/>
              </a:rPr>
              <a:t> Application Framework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325246"/>
            <a:ext cx="10728960" cy="5032375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Minimal Structure</a:t>
            </a:r>
            <a:r>
              <a:rPr lang="en-US" sz="2400" dirty="0">
                <a:latin typeface="Georgia" panose="02040502050405020303" pitchFamily="18" charset="0"/>
              </a:rPr>
              <a:t> – The only real structure imposed is that all objects must be defined via </a:t>
            </a:r>
            <a:r>
              <a:rPr lang="en-US" sz="2400" dirty="0" err="1">
                <a:latin typeface="Georgia" panose="02040502050405020303" pitchFamily="18" charset="0"/>
              </a:rPr>
              <a:t>SuperType</a:t>
            </a:r>
            <a:r>
              <a:rPr lang="en-US" sz="2400" dirty="0">
                <a:latin typeface="Georgia" panose="02040502050405020303" pitchFamily="18" charset="0"/>
              </a:rPr>
              <a:t> and that all objects to be transported and synchronized must hang off of the controller, directly or indirectly.  </a:t>
            </a:r>
          </a:p>
          <a:p>
            <a:r>
              <a:rPr lang="en-US" sz="2400" b="1" dirty="0">
                <a:latin typeface="Georgia" panose="02040502050405020303" pitchFamily="18" charset="0"/>
              </a:rPr>
              <a:t>Single Page Apps</a:t>
            </a:r>
            <a:r>
              <a:rPr lang="en-US" sz="2400" dirty="0">
                <a:latin typeface="Georgia" panose="02040502050405020303" pitchFamily="18" charset="0"/>
              </a:rPr>
              <a:t>- </a:t>
            </a:r>
            <a:r>
              <a:rPr lang="en-US" sz="2400" dirty="0" smtClean="0">
                <a:latin typeface="Georgia" panose="02040502050405020303" pitchFamily="18" charset="0"/>
              </a:rPr>
              <a:t>Because </a:t>
            </a:r>
            <a:r>
              <a:rPr lang="en-US" sz="2400" dirty="0">
                <a:latin typeface="Georgia" panose="02040502050405020303" pitchFamily="18" charset="0"/>
              </a:rPr>
              <a:t>the state is always available on the server when you arrive on a new page your full state is preserved and you wake up where you left off.</a:t>
            </a:r>
          </a:p>
          <a:p>
            <a:r>
              <a:rPr lang="en-US" sz="2400" b="1" dirty="0">
                <a:latin typeface="Georgia" panose="02040502050405020303" pitchFamily="18" charset="0"/>
              </a:rPr>
              <a:t>Session Based</a:t>
            </a:r>
            <a:r>
              <a:rPr lang="en-US" sz="2400" dirty="0">
                <a:latin typeface="Georgia" panose="02040502050405020303" pitchFamily="18" charset="0"/>
              </a:rPr>
              <a:t> – </a:t>
            </a:r>
            <a:r>
              <a:rPr lang="en-US" sz="2400" dirty="0" err="1">
                <a:latin typeface="Georgia" panose="02040502050405020303" pitchFamily="18" charset="0"/>
              </a:rPr>
              <a:t>Amorphic</a:t>
            </a:r>
            <a:r>
              <a:rPr lang="en-US" sz="2400" dirty="0">
                <a:latin typeface="Georgia" panose="02040502050405020303" pitchFamily="18" charset="0"/>
              </a:rPr>
              <a:t> is built with traditional applications in mind and so sessions are rigorously isolated  with sharing achieved via the database.  </a:t>
            </a:r>
            <a:r>
              <a:rPr lang="en-US" sz="2400" dirty="0" smtClean="0">
                <a:latin typeface="Georgia" panose="02040502050405020303" pitchFamily="18" charset="0"/>
              </a:rPr>
              <a:t> </a:t>
            </a:r>
            <a:r>
              <a:rPr lang="en-US" sz="2400" dirty="0" err="1">
                <a:latin typeface="Georgia" panose="02040502050405020303" pitchFamily="18" charset="0"/>
              </a:rPr>
              <a:t>Amorphic</a:t>
            </a:r>
            <a:r>
              <a:rPr lang="en-US" sz="2400" dirty="0">
                <a:latin typeface="Georgia" panose="02040502050405020303" pitchFamily="18" charset="0"/>
              </a:rPr>
              <a:t> is built on XHR calls though a socket IO pub/sub will eventually be layered on top for applications that need real-time channels.</a:t>
            </a:r>
          </a:p>
          <a:p>
            <a:r>
              <a:rPr lang="en-US" sz="2400" b="1" dirty="0">
                <a:latin typeface="Georgia" panose="02040502050405020303" pitchFamily="18" charset="0"/>
              </a:rPr>
              <a:t>Security</a:t>
            </a:r>
            <a:r>
              <a:rPr lang="en-US" sz="2400" dirty="0">
                <a:latin typeface="Georgia" panose="02040502050405020303" pitchFamily="18" charset="0"/>
              </a:rPr>
              <a:t>– Because </a:t>
            </a:r>
            <a:r>
              <a:rPr lang="en-US" sz="2400" dirty="0" err="1">
                <a:latin typeface="Georgia" panose="02040502050405020303" pitchFamily="18" charset="0"/>
              </a:rPr>
              <a:t>Amorphic</a:t>
            </a:r>
            <a:r>
              <a:rPr lang="en-US" sz="2400" dirty="0">
                <a:latin typeface="Georgia" panose="02040502050405020303" pitchFamily="18" charset="0"/>
              </a:rPr>
              <a:t> is a new paradigm that is not based on form posts or RESTful. </a:t>
            </a:r>
            <a:r>
              <a:rPr lang="en-US" sz="2400" dirty="0" smtClean="0">
                <a:latin typeface="Georgia" panose="02040502050405020303" pitchFamily="18" charset="0"/>
              </a:rPr>
              <a:t>In </a:t>
            </a:r>
            <a:r>
              <a:rPr lang="en-US" sz="2400" dirty="0">
                <a:latin typeface="Georgia" panose="02040502050405020303" pitchFamily="18" charset="0"/>
              </a:rPr>
              <a:t>the meantime, </a:t>
            </a:r>
            <a:r>
              <a:rPr lang="en-US" sz="2400" dirty="0" err="1">
                <a:latin typeface="Georgia" panose="02040502050405020303" pitchFamily="18" charset="0"/>
              </a:rPr>
              <a:t>Amorphic</a:t>
            </a:r>
            <a:r>
              <a:rPr lang="en-US" sz="2400" dirty="0">
                <a:latin typeface="Georgia" panose="02040502050405020303" pitchFamily="18" charset="0"/>
              </a:rPr>
              <a:t> itself has the building blocks needed to write a secure application. </a:t>
            </a:r>
          </a:p>
        </p:txBody>
      </p:sp>
      <p:sp>
        <p:nvSpPr>
          <p:cNvPr id="4" name="Rectangle 3"/>
          <p:cNvSpPr/>
          <p:nvPr/>
        </p:nvSpPr>
        <p:spPr>
          <a:xfrm>
            <a:off x="8940409" y="6381988"/>
            <a:ext cx="3029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http://elsamman.com/?p=117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2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MVC/MVP Model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9218" name="Picture 2" descr="Image result for mvc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84" y="1326197"/>
            <a:ext cx="6728991" cy="533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32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42666"/>
            <a:ext cx="10515600" cy="927256"/>
          </a:xfrm>
        </p:spPr>
        <p:txBody>
          <a:bodyPr/>
          <a:lstStyle/>
          <a:p>
            <a:r>
              <a:rPr lang="en-US" dirty="0" smtClean="0"/>
              <a:t>MVC Pattern</a:t>
            </a:r>
            <a:endParaRPr lang="en-US" dirty="0"/>
          </a:p>
        </p:txBody>
      </p:sp>
      <p:pic>
        <p:nvPicPr>
          <p:cNvPr id="11266" name="Picture 2" descr="Image result for mvc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" y="1069922"/>
            <a:ext cx="7144385" cy="521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244" y="142874"/>
            <a:ext cx="4837196" cy="46185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65244" y="4963850"/>
            <a:ext cx="48371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small screens + touch (mostly phones)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large screens + touch (mostly tablets)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large screens + keyboard/mouse (mostly desktops/laptops)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065890" y="6488668"/>
            <a:ext cx="5335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https://www.html5rocks.com/en/mobile/cross-device/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7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MVC Architecture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MVC With Controller on the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" y="1783113"/>
            <a:ext cx="5554670" cy="403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030" y="1856750"/>
            <a:ext cx="5252719" cy="38304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81390" y="60563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put the Controller on the client, and build a RESTful HTTP interface to communicate with the database.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802" y="6333359"/>
            <a:ext cx="5677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https://stuartsierra.com/2008/07/07/moving-the-c-in-mvc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5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eorgia" panose="02040502050405020303" pitchFamily="18" charset="0"/>
              </a:rPr>
              <a:t>Javascript</a:t>
            </a:r>
            <a:r>
              <a:rPr lang="en-US" dirty="0" smtClean="0">
                <a:latin typeface="Georgia" panose="02040502050405020303" pitchFamily="18" charset="0"/>
              </a:rPr>
              <a:t> Design Pattern: MVC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2050" name="Picture 2" descr="MVC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77" y="2027554"/>
            <a:ext cx="8311166" cy="411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5780" y="6293919"/>
            <a:ext cx="11140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https://www.safaribooksonline.com/library/view/learning-javascript-design/9781449334840/ch10s02.html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4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eorgia" panose="02040502050405020303" pitchFamily="18" charset="0"/>
              </a:rPr>
              <a:t>Javascript</a:t>
            </a:r>
            <a:r>
              <a:rPr lang="en-US" dirty="0" smtClean="0">
                <a:latin typeface="Georgia" panose="02040502050405020303" pitchFamily="18" charset="0"/>
              </a:rPr>
              <a:t> Framework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latin typeface="Georgia" panose="02040502050405020303" pitchFamily="18" charset="0"/>
              </a:rPr>
              <a:t> </a:t>
            </a:r>
            <a:r>
              <a:rPr lang="en-US" dirty="0" smtClean="0">
                <a:latin typeface="Georgia" panose="02040502050405020303" pitchFamily="18" charset="0"/>
              </a:rPr>
              <a:t>A </a:t>
            </a:r>
            <a:r>
              <a:rPr lang="en-US" dirty="0">
                <a:latin typeface="Georgia" panose="02040502050405020303" pitchFamily="18" charset="0"/>
              </a:rPr>
              <a:t>number of frameworks boasting support for MVC (or </a:t>
            </a:r>
            <a:r>
              <a:rPr lang="en-US" dirty="0" smtClean="0">
                <a:latin typeface="Georgia" panose="02040502050405020303" pitchFamily="18" charset="0"/>
              </a:rPr>
              <a:t> the </a:t>
            </a:r>
            <a:r>
              <a:rPr lang="en-US" dirty="0">
                <a:latin typeface="Georgia" panose="02040502050405020303" pitchFamily="18" charset="0"/>
              </a:rPr>
              <a:t>MV* family</a:t>
            </a:r>
            <a:r>
              <a:rPr lang="en-US" dirty="0" smtClean="0">
                <a:latin typeface="Georgia" panose="02040502050405020303" pitchFamily="18" charset="0"/>
              </a:rPr>
              <a:t>)</a:t>
            </a:r>
          </a:p>
          <a:p>
            <a:pPr lvl="1" fontAlgn="base"/>
            <a:r>
              <a:rPr lang="en-US" dirty="0">
                <a:latin typeface="Georgia" panose="02040502050405020303" pitchFamily="18" charset="0"/>
              </a:rPr>
              <a:t>A</a:t>
            </a:r>
            <a:r>
              <a:rPr lang="en-US" dirty="0" smtClean="0">
                <a:latin typeface="Georgia" panose="02040502050405020303" pitchFamily="18" charset="0"/>
              </a:rPr>
              <a:t>llowing </a:t>
            </a:r>
            <a:r>
              <a:rPr lang="en-US" dirty="0">
                <a:latin typeface="Georgia" panose="02040502050405020303" pitchFamily="18" charset="0"/>
              </a:rPr>
              <a:t>developers to easily add structure to their </a:t>
            </a:r>
            <a:r>
              <a:rPr lang="en-US" dirty="0" smtClean="0">
                <a:latin typeface="Georgia" panose="02040502050405020303" pitchFamily="18" charset="0"/>
              </a:rPr>
              <a:t>applications.</a:t>
            </a:r>
            <a:endParaRPr lang="en-US" dirty="0">
              <a:latin typeface="Georgia" panose="02040502050405020303" pitchFamily="18" charset="0"/>
            </a:endParaRPr>
          </a:p>
          <a:p>
            <a:pPr lvl="1" fontAlgn="base"/>
            <a:r>
              <a:rPr lang="en-US" sz="2800" dirty="0" smtClean="0">
                <a:latin typeface="Georgia" panose="02040502050405020303" pitchFamily="18" charset="0"/>
              </a:rPr>
              <a:t>E.g., Backbone</a:t>
            </a:r>
            <a:r>
              <a:rPr lang="en-US" sz="2800" dirty="0">
                <a:latin typeface="Georgia" panose="02040502050405020303" pitchFamily="18" charset="0"/>
              </a:rPr>
              <a:t>, Ember.js, and AngularJS. 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780" y="6293919"/>
            <a:ext cx="11140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https://www.safaribooksonline.com/library/view/learning-javascript-design/9781449334840/ch10s02.html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3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5075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Model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5074920" cy="4576763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manages </a:t>
            </a:r>
            <a:r>
              <a:rPr lang="en-US" dirty="0">
                <a:latin typeface="Georgia" panose="02040502050405020303" pitchFamily="18" charset="0"/>
              </a:rPr>
              <a:t>the </a:t>
            </a:r>
            <a:r>
              <a:rPr lang="en-US" u="sng" dirty="0">
                <a:latin typeface="Georgia" panose="02040502050405020303" pitchFamily="18" charset="0"/>
              </a:rPr>
              <a:t>data for an application</a:t>
            </a:r>
            <a:r>
              <a:rPr lang="en-US" dirty="0">
                <a:latin typeface="Georgia" panose="02040502050405020303" pitchFamily="18" charset="0"/>
              </a:rPr>
              <a:t>. </a:t>
            </a:r>
            <a:endParaRPr lang="en-US" dirty="0" smtClean="0">
              <a:latin typeface="Georgia" panose="02040502050405020303" pitchFamily="18" charset="0"/>
            </a:endParaRPr>
          </a:p>
          <a:p>
            <a:pPr lvl="1"/>
            <a:r>
              <a:rPr lang="en-US" b="1" dirty="0" smtClean="0">
                <a:latin typeface="Georgia" panose="02040502050405020303" pitchFamily="18" charset="0"/>
              </a:rPr>
              <a:t>represent </a:t>
            </a:r>
            <a:r>
              <a:rPr lang="en-US" b="1" dirty="0">
                <a:latin typeface="Georgia" panose="02040502050405020303" pitchFamily="18" charset="0"/>
              </a:rPr>
              <a:t>unique forms of data that an application may require. </a:t>
            </a:r>
            <a:endParaRPr lang="en-US" b="1" dirty="0" smtClean="0">
              <a:latin typeface="Georgia" panose="02040502050405020303" pitchFamily="18" charset="0"/>
            </a:endParaRPr>
          </a:p>
          <a:p>
            <a:pPr lvl="1"/>
            <a:r>
              <a:rPr lang="en-US" u="sng" dirty="0" smtClean="0">
                <a:latin typeface="Georgia" panose="02040502050405020303" pitchFamily="18" charset="0"/>
              </a:rPr>
              <a:t>When </a:t>
            </a:r>
            <a:r>
              <a:rPr lang="en-US" u="sng" dirty="0">
                <a:latin typeface="Georgia" panose="02040502050405020303" pitchFamily="18" charset="0"/>
              </a:rPr>
              <a:t>a model changes </a:t>
            </a:r>
            <a:r>
              <a:rPr lang="en-US" dirty="0">
                <a:latin typeface="Georgia" panose="02040502050405020303" pitchFamily="18" charset="0"/>
              </a:rPr>
              <a:t>(e.g., when it is updated), it will typically </a:t>
            </a:r>
            <a:r>
              <a:rPr lang="en-US" u="sng" dirty="0">
                <a:latin typeface="Georgia" panose="02040502050405020303" pitchFamily="18" charset="0"/>
              </a:rPr>
              <a:t>notify its observers (e.g., views, a concept we will cover shortly)</a:t>
            </a:r>
            <a:r>
              <a:rPr lang="en-US" dirty="0">
                <a:latin typeface="Georgia" panose="02040502050405020303" pitchFamily="18" charset="0"/>
              </a:rPr>
              <a:t> that a change has occurred so that they may react accordingly.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235" y="1600200"/>
            <a:ext cx="5567173" cy="42824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810821" y="5209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In a photo gallery, the concept of a photo would merit its own model, as it represents a unique kind of domain-specific data. 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780" y="6293919"/>
            <a:ext cx="11140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https://www.safaribooksonline.com/library/view/learning-javascript-design/9781449334840/ch10s02.html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0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View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09160" cy="4351338"/>
          </a:xfrm>
        </p:spPr>
        <p:txBody>
          <a:bodyPr>
            <a:normAutofit fontScale="92500"/>
          </a:bodyPr>
          <a:lstStyle/>
          <a:p>
            <a:r>
              <a:rPr lang="en-US" u="sng" dirty="0" smtClean="0">
                <a:latin typeface="Georgia" panose="02040502050405020303" pitchFamily="18" charset="0"/>
              </a:rPr>
              <a:t>a </a:t>
            </a:r>
            <a:r>
              <a:rPr lang="en-US" u="sng" dirty="0">
                <a:latin typeface="Georgia" panose="02040502050405020303" pitchFamily="18" charset="0"/>
              </a:rPr>
              <a:t>visual representation of models </a:t>
            </a:r>
            <a:r>
              <a:rPr lang="en-US" dirty="0">
                <a:latin typeface="Georgia" panose="02040502050405020303" pitchFamily="18" charset="0"/>
              </a:rPr>
              <a:t>that present a filtered view of their current state. </a:t>
            </a:r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JavaScript </a:t>
            </a:r>
            <a:r>
              <a:rPr lang="en-US" dirty="0">
                <a:latin typeface="Georgia" panose="02040502050405020303" pitchFamily="18" charset="0"/>
              </a:rPr>
              <a:t>views are about building and maintaining a DOM element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US" dirty="0">
                <a:latin typeface="Georgia" panose="02040502050405020303" pitchFamily="18" charset="0"/>
              </a:rPr>
              <a:t>A view typically </a:t>
            </a:r>
            <a:r>
              <a:rPr lang="en-US" u="sng" dirty="0">
                <a:latin typeface="Georgia" panose="02040502050405020303" pitchFamily="18" charset="0"/>
              </a:rPr>
              <a:t>observes a model and is notified when the model changes, allowing the view to update itself accordingly</a:t>
            </a:r>
            <a:r>
              <a:rPr lang="en-US" dirty="0">
                <a:latin typeface="Georgia" panose="02040502050405020303" pitchFamily="18" charset="0"/>
              </a:rPr>
              <a:t>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522" y="0"/>
            <a:ext cx="4562475" cy="6724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360" y="6490255"/>
            <a:ext cx="11140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https://www.safaribooksonline.com/library/view/learning-javascript-design/9781449334840/ch10s02.html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0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Controller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90688"/>
            <a:ext cx="4693920" cy="4774883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u="sng" dirty="0" smtClean="0">
                <a:latin typeface="Georgia" panose="02040502050405020303" pitchFamily="18" charset="0"/>
              </a:rPr>
              <a:t>Intermediaries between models and views</a:t>
            </a:r>
            <a:r>
              <a:rPr lang="en-US" dirty="0" smtClean="0">
                <a:latin typeface="Georgia" panose="02040502050405020303" pitchFamily="18" charset="0"/>
              </a:rPr>
              <a:t>, </a:t>
            </a:r>
            <a:r>
              <a:rPr lang="en-US" dirty="0">
                <a:latin typeface="Georgia" panose="02040502050405020303" pitchFamily="18" charset="0"/>
              </a:rPr>
              <a:t>which are </a:t>
            </a:r>
            <a:r>
              <a:rPr lang="en-US" dirty="0" smtClean="0">
                <a:latin typeface="Georgia" panose="02040502050405020303" pitchFamily="18" charset="0"/>
              </a:rPr>
              <a:t>classically </a:t>
            </a:r>
            <a:r>
              <a:rPr lang="en-US" dirty="0">
                <a:latin typeface="Georgia" panose="02040502050405020303" pitchFamily="18" charset="0"/>
              </a:rPr>
              <a:t>responsible for updating the model when the user manipulates the view.</a:t>
            </a:r>
          </a:p>
          <a:p>
            <a:pPr fontAlgn="base"/>
            <a:r>
              <a:rPr lang="en-US" dirty="0">
                <a:latin typeface="Georgia" panose="02040502050405020303" pitchFamily="18" charset="0"/>
              </a:rPr>
              <a:t>In our photo gallery application, a controller would be responsible for </a:t>
            </a:r>
            <a:r>
              <a:rPr lang="en-US" u="sng" dirty="0">
                <a:latin typeface="Georgia" panose="02040502050405020303" pitchFamily="18" charset="0"/>
              </a:rPr>
              <a:t>handling changes the user made to the edit view for a particular photo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u="sng" dirty="0">
                <a:latin typeface="Georgia" panose="02040502050405020303" pitchFamily="18" charset="0"/>
              </a:rPr>
              <a:t>updating a specific photo model </a:t>
            </a:r>
            <a:r>
              <a:rPr lang="en-US" dirty="0">
                <a:latin typeface="Georgia" panose="02040502050405020303" pitchFamily="18" charset="0"/>
              </a:rPr>
              <a:t>when a user has finished editing.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092" y="1013460"/>
            <a:ext cx="6579253" cy="51130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25780" y="6293919"/>
            <a:ext cx="11140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https://www.safaribooksonline.com/library/view/learning-javascript-design/9781449334840/ch10s02.html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3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498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Georgia</vt:lpstr>
      <vt:lpstr>Office Theme</vt:lpstr>
      <vt:lpstr>MVC: Javascript Framework</vt:lpstr>
      <vt:lpstr>MVC/MVP Model</vt:lpstr>
      <vt:lpstr>MVC Pattern</vt:lpstr>
      <vt:lpstr>MVC Architecture</vt:lpstr>
      <vt:lpstr>Javascript Design Pattern: MVC</vt:lpstr>
      <vt:lpstr>Javascript Framework</vt:lpstr>
      <vt:lpstr>Model</vt:lpstr>
      <vt:lpstr>View</vt:lpstr>
      <vt:lpstr>Controller</vt:lpstr>
      <vt:lpstr>Backbone</vt:lpstr>
      <vt:lpstr>Backbone.js</vt:lpstr>
      <vt:lpstr>Batman.js</vt:lpstr>
      <vt:lpstr>Client-side Resource-View-Presenter (RVP)</vt:lpstr>
      <vt:lpstr>Server-side Resource-View-Presenter (RVP)</vt:lpstr>
      <vt:lpstr>Amorphic Application Framework</vt:lpstr>
      <vt:lpstr>Amorphic Application Framework</vt:lpstr>
      <vt:lpstr>Amorphic Application Framework</vt:lpstr>
    </vt:vector>
  </TitlesOfParts>
  <Company>UMKC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Yugyung</dc:creator>
  <cp:lastModifiedBy>Lee, Yugyung</cp:lastModifiedBy>
  <cp:revision>33</cp:revision>
  <dcterms:created xsi:type="dcterms:W3CDTF">2016-10-04T02:19:26Z</dcterms:created>
  <dcterms:modified xsi:type="dcterms:W3CDTF">2016-10-04T21:50:57Z</dcterms:modified>
</cp:coreProperties>
</file>