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8" r:id="rId3"/>
    <p:sldId id="288" r:id="rId4"/>
    <p:sldId id="290" r:id="rId5"/>
    <p:sldId id="270" r:id="rId6"/>
    <p:sldId id="269" r:id="rId7"/>
    <p:sldId id="289" r:id="rId8"/>
    <p:sldId id="285" r:id="rId9"/>
    <p:sldId id="296" r:id="rId10"/>
    <p:sldId id="276" r:id="rId11"/>
    <p:sldId id="297" r:id="rId12"/>
    <p:sldId id="298" r:id="rId13"/>
    <p:sldId id="299" r:id="rId14"/>
    <p:sldId id="283" r:id="rId15"/>
    <p:sldId id="275" r:id="rId16"/>
    <p:sldId id="291" r:id="rId17"/>
    <p:sldId id="294" r:id="rId18"/>
    <p:sldId id="295" r:id="rId19"/>
    <p:sldId id="292" r:id="rId20"/>
    <p:sldId id="2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A9064-FEB6-404F-BC08-C9BF3F1CFA51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FDD0A-301B-4986-AD24-23EDFAE90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37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06400" y="704850"/>
            <a:ext cx="6186488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9112" cy="41783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4351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06400" y="704850"/>
            <a:ext cx="6186488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9112" cy="41783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4146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06400" y="704850"/>
            <a:ext cx="6186488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9112" cy="41783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3997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06400" y="704850"/>
            <a:ext cx="6186488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9112" cy="41783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835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06400" y="704850"/>
            <a:ext cx="6186488" cy="34813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9112" cy="41783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531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08F8-11B3-46C5-BCBF-E49F75091402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8C28-EC97-4690-B9FF-AB2F7CFCF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6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08F8-11B3-46C5-BCBF-E49F75091402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8C28-EC97-4690-B9FF-AB2F7CFCF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3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08F8-11B3-46C5-BCBF-E49F75091402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8C28-EC97-4690-B9FF-AB2F7CFCF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7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08F8-11B3-46C5-BCBF-E49F75091402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8C28-EC97-4690-B9FF-AB2F7CFCF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4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08F8-11B3-46C5-BCBF-E49F75091402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8C28-EC97-4690-B9FF-AB2F7CFCF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5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08F8-11B3-46C5-BCBF-E49F75091402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8C28-EC97-4690-B9FF-AB2F7CFCF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2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08F8-11B3-46C5-BCBF-E49F75091402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8C28-EC97-4690-B9FF-AB2F7CFCF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6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08F8-11B3-46C5-BCBF-E49F75091402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8C28-EC97-4690-B9FF-AB2F7CFCF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5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08F8-11B3-46C5-BCBF-E49F75091402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8C28-EC97-4690-B9FF-AB2F7CFCF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2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08F8-11B3-46C5-BCBF-E49F75091402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8C28-EC97-4690-B9FF-AB2F7CFCF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2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08F8-11B3-46C5-BCBF-E49F75091402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8C28-EC97-4690-B9FF-AB2F7CFCF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6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308F8-11B3-46C5-BCBF-E49F75091402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58C28-EC97-4690-B9FF-AB2F7CFCF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0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6568" y="204590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CS5551 Advanced Software Engineering</a:t>
            </a:r>
            <a:br>
              <a:rPr lang="en-US" dirty="0" smtClean="0">
                <a:latin typeface="Georgia" panose="02040502050405020303" pitchFamily="18" charset="0"/>
              </a:rPr>
            </a:br>
            <a:r>
              <a:rPr lang="en-US" dirty="0" smtClean="0">
                <a:latin typeface="Georgia" panose="02040502050405020303" pitchFamily="18" charset="0"/>
              </a:rPr>
              <a:t/>
            </a:r>
            <a:br>
              <a:rPr lang="en-US" dirty="0" smtClean="0">
                <a:latin typeface="Georgia" panose="02040502050405020303" pitchFamily="18" charset="0"/>
              </a:rPr>
            </a:br>
            <a:r>
              <a:rPr lang="en-US" sz="4900" dirty="0" smtClean="0">
                <a:latin typeface="Georgia" panose="02040502050405020303" pitchFamily="18" charset="0"/>
              </a:rPr>
              <a:t>Architectural Pattern</a:t>
            </a:r>
            <a:br>
              <a:rPr lang="en-US" sz="4900" dirty="0" smtClean="0">
                <a:latin typeface="Georgia" panose="02040502050405020303" pitchFamily="18" charset="0"/>
              </a:rPr>
            </a:br>
            <a:r>
              <a:rPr lang="en-US" sz="4900" dirty="0" smtClean="0">
                <a:latin typeface="Georgia" panose="02040502050405020303" pitchFamily="18" charset="0"/>
              </a:rPr>
              <a:t>N-Tier Architecture &amp; MVC: Servlet/Bean/JSP</a:t>
            </a:r>
            <a:endParaRPr lang="en-US" sz="49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66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1107440" y="274638"/>
            <a:ext cx="910336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altLang="en-US" dirty="0" smtClean="0">
                <a:latin typeface="Georgia" panose="02040502050405020303" pitchFamily="18" charset="0"/>
              </a:rPr>
              <a:t>Controller: Servlet</a:t>
            </a:r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1"/>
            <a:ext cx="8991600" cy="4525963"/>
          </a:xfrm>
          <a:ln/>
        </p:spPr>
        <p:txBody>
          <a:bodyPr>
            <a:normAutofit/>
          </a:bodyPr>
          <a:lstStyle/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dirty="0" smtClean="0">
                <a:latin typeface="Georgia" panose="02040502050405020303" pitchFamily="18" charset="0"/>
              </a:rPr>
              <a:t>Controller</a:t>
            </a:r>
          </a:p>
          <a:p>
            <a:pPr marL="798513" lvl="1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800" dirty="0" smtClean="0">
                <a:latin typeface="Georgia" panose="02040502050405020303" pitchFamily="18" charset="0"/>
              </a:rPr>
              <a:t>Designed </a:t>
            </a:r>
            <a:r>
              <a:rPr lang="en-IN" altLang="en-US" sz="2800" dirty="0">
                <a:latin typeface="Georgia" panose="02040502050405020303" pitchFamily="18" charset="0"/>
              </a:rPr>
              <a:t>as a connector between model and View layer, separating one from each other.</a:t>
            </a:r>
          </a:p>
          <a:p>
            <a:pPr marL="798513" lvl="1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800" dirty="0">
                <a:latin typeface="Georgia" panose="02040502050405020303" pitchFamily="18" charset="0"/>
              </a:rPr>
              <a:t>Mostly implemented using technologies : Servlet/JSP.</a:t>
            </a:r>
          </a:p>
          <a:p>
            <a:pPr marL="341313" indent="-341313"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dirty="0" smtClean="0">
                <a:latin typeface="Georgia" panose="02040502050405020303" pitchFamily="18" charset="0"/>
              </a:rPr>
              <a:t>Servlet</a:t>
            </a:r>
          </a:p>
          <a:p>
            <a:pPr marL="798513" lvl="1" indent="-341313"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800" dirty="0" smtClean="0">
                <a:latin typeface="Georgia" panose="02040502050405020303" pitchFamily="18" charset="0"/>
              </a:rPr>
              <a:t>A </a:t>
            </a:r>
            <a:r>
              <a:rPr lang="en-IN" altLang="en-US" sz="2800" dirty="0">
                <a:latin typeface="Georgia" panose="02040502050405020303" pitchFamily="18" charset="0"/>
              </a:rPr>
              <a:t>J</a:t>
            </a:r>
            <a:r>
              <a:rPr lang="en-IN" altLang="en-US" sz="2800" dirty="0" smtClean="0">
                <a:latin typeface="Georgia" panose="02040502050405020303" pitchFamily="18" charset="0"/>
              </a:rPr>
              <a:t>ava </a:t>
            </a:r>
            <a:r>
              <a:rPr lang="en-IN" altLang="en-US" sz="2800" dirty="0">
                <a:latin typeface="Georgia" panose="02040502050405020303" pitchFamily="18" charset="0"/>
              </a:rPr>
              <a:t>program that runs within the web server.</a:t>
            </a:r>
          </a:p>
          <a:p>
            <a:pPr marL="798513" lvl="1" indent="-341313"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800" dirty="0">
                <a:latin typeface="Georgia" panose="02040502050405020303" pitchFamily="18" charset="0"/>
              </a:rPr>
              <a:t>It acts as controller in MVC architectural pattern</a:t>
            </a:r>
          </a:p>
          <a:p>
            <a:pPr marL="341313" indent="-341313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alt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36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1281310" y="610751"/>
            <a:ext cx="8641080" cy="6373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r>
              <a:rPr lang="en-IN" altLang="en-US" sz="2400" b="1" dirty="0">
                <a:latin typeface="Arial Narrow" panose="020B0606020202030204" pitchFamily="34" charset="0"/>
              </a:rPr>
              <a:t>import java.io.*;</a:t>
            </a:r>
          </a:p>
          <a:p>
            <a:r>
              <a:rPr lang="en-IN" altLang="en-US" sz="2400" b="1" dirty="0">
                <a:latin typeface="Arial Narrow" panose="020B0606020202030204" pitchFamily="34" charset="0"/>
              </a:rPr>
              <a:t>import </a:t>
            </a:r>
            <a:r>
              <a:rPr lang="en-IN" altLang="en-US" sz="2400" b="1" dirty="0" err="1">
                <a:latin typeface="Arial Narrow" panose="020B0606020202030204" pitchFamily="34" charset="0"/>
              </a:rPr>
              <a:t>javax.servlet</a:t>
            </a:r>
            <a:r>
              <a:rPr lang="en-IN" altLang="en-US" sz="2400" b="1" dirty="0">
                <a:latin typeface="Arial Narrow" panose="020B0606020202030204" pitchFamily="34" charset="0"/>
              </a:rPr>
              <a:t>.*;</a:t>
            </a:r>
          </a:p>
          <a:p>
            <a:r>
              <a:rPr lang="en-IN" altLang="en-US" sz="2400" b="1" dirty="0">
                <a:latin typeface="Arial Narrow" panose="020B0606020202030204" pitchFamily="34" charset="0"/>
              </a:rPr>
              <a:t>import </a:t>
            </a:r>
            <a:r>
              <a:rPr lang="en-IN" altLang="en-US" sz="2400" b="1" dirty="0" err="1">
                <a:latin typeface="Arial Narrow" panose="020B0606020202030204" pitchFamily="34" charset="0"/>
              </a:rPr>
              <a:t>javax.servlet.http</a:t>
            </a:r>
            <a:r>
              <a:rPr lang="en-IN" altLang="en-US" sz="2400" b="1" dirty="0">
                <a:latin typeface="Arial Narrow" panose="020B0606020202030204" pitchFamily="34" charset="0"/>
              </a:rPr>
              <a:t>.*;</a:t>
            </a:r>
          </a:p>
          <a:p>
            <a:endParaRPr lang="en-IN" altLang="en-US" sz="2400" b="1" dirty="0">
              <a:latin typeface="Arial Narrow" panose="020B0606020202030204" pitchFamily="34" charset="0"/>
            </a:endParaRPr>
          </a:p>
          <a:p>
            <a:r>
              <a:rPr lang="en-IN" altLang="en-US" sz="2400" b="1" dirty="0">
                <a:latin typeface="Arial Narrow" panose="020B0606020202030204" pitchFamily="34" charset="0"/>
              </a:rPr>
              <a:t>public class HelloWorld extends </a:t>
            </a:r>
            <a:r>
              <a:rPr lang="en-IN" altLang="en-US" sz="2400" b="1" dirty="0" err="1">
                <a:latin typeface="Arial Narrow" panose="020B0606020202030204" pitchFamily="34" charset="0"/>
              </a:rPr>
              <a:t>HttpServlet</a:t>
            </a:r>
            <a:r>
              <a:rPr lang="en-IN" altLang="en-US" sz="2400" b="1" dirty="0">
                <a:latin typeface="Arial Narrow" panose="020B0606020202030204" pitchFamily="34" charset="0"/>
              </a:rPr>
              <a:t> {</a:t>
            </a:r>
          </a:p>
          <a:p>
            <a:r>
              <a:rPr lang="en-IN" altLang="en-US" sz="2400" b="1" dirty="0">
                <a:latin typeface="Arial Narrow" panose="020B0606020202030204" pitchFamily="34" charset="0"/>
              </a:rPr>
              <a:t>  public void </a:t>
            </a:r>
            <a:r>
              <a:rPr lang="en-IN" altLang="en-US" sz="2400" b="1" dirty="0" err="1">
                <a:latin typeface="Arial Narrow" panose="020B0606020202030204" pitchFamily="34" charset="0"/>
              </a:rPr>
              <a:t>doGet</a:t>
            </a:r>
            <a:r>
              <a:rPr lang="en-IN" altLang="en-US" sz="2400" b="1" dirty="0">
                <a:latin typeface="Arial Narrow" panose="020B0606020202030204" pitchFamily="34" charset="0"/>
              </a:rPr>
              <a:t>(</a:t>
            </a:r>
            <a:r>
              <a:rPr lang="en-IN" altLang="en-US" sz="2400" b="1" dirty="0" err="1">
                <a:latin typeface="Arial Narrow" panose="020B0606020202030204" pitchFamily="34" charset="0"/>
              </a:rPr>
              <a:t>HttpServletRequest</a:t>
            </a:r>
            <a:r>
              <a:rPr lang="en-IN" altLang="en-US" sz="2400" b="1" dirty="0">
                <a:latin typeface="Arial Narrow" panose="020B0606020202030204" pitchFamily="34" charset="0"/>
              </a:rPr>
              <a:t> </a:t>
            </a:r>
            <a:r>
              <a:rPr lang="en-IN" altLang="en-US" sz="2400" b="1" dirty="0" err="1">
                <a:latin typeface="Arial Narrow" panose="020B0606020202030204" pitchFamily="34" charset="0"/>
              </a:rPr>
              <a:t>req</a:t>
            </a:r>
            <a:r>
              <a:rPr lang="en-IN" altLang="en-US" sz="2400" b="1" dirty="0">
                <a:latin typeface="Arial Narrow" panose="020B0606020202030204" pitchFamily="34" charset="0"/>
              </a:rPr>
              <a:t>, </a:t>
            </a:r>
            <a:r>
              <a:rPr lang="en-IN" altLang="en-US" sz="2400" b="1" dirty="0" err="1">
                <a:latin typeface="Arial Narrow" panose="020B0606020202030204" pitchFamily="34" charset="0"/>
              </a:rPr>
              <a:t>HttpServletResponse</a:t>
            </a:r>
            <a:r>
              <a:rPr lang="en-IN" altLang="en-US" sz="2400" b="1" dirty="0">
                <a:latin typeface="Arial Narrow" panose="020B0606020202030204" pitchFamily="34" charset="0"/>
              </a:rPr>
              <a:t> res)</a:t>
            </a:r>
          </a:p>
          <a:p>
            <a:r>
              <a:rPr lang="en-IN" altLang="en-US" sz="2400" b="1" dirty="0">
                <a:latin typeface="Arial Narrow" panose="020B0606020202030204" pitchFamily="34" charset="0"/>
              </a:rPr>
              <a:t>   throws </a:t>
            </a:r>
            <a:r>
              <a:rPr lang="en-IN" altLang="en-US" sz="2400" b="1" dirty="0" err="1">
                <a:latin typeface="Arial Narrow" panose="020B0606020202030204" pitchFamily="34" charset="0"/>
              </a:rPr>
              <a:t>ServletException</a:t>
            </a:r>
            <a:r>
              <a:rPr lang="en-IN" altLang="en-US" sz="2400" b="1" dirty="0">
                <a:latin typeface="Arial Narrow" panose="020B0606020202030204" pitchFamily="34" charset="0"/>
              </a:rPr>
              <a:t>, </a:t>
            </a:r>
            <a:r>
              <a:rPr lang="en-IN" altLang="en-US" sz="2400" b="1" dirty="0" err="1">
                <a:latin typeface="Arial Narrow" panose="020B0606020202030204" pitchFamily="34" charset="0"/>
              </a:rPr>
              <a:t>IOException</a:t>
            </a:r>
            <a:r>
              <a:rPr lang="en-IN" altLang="en-US" sz="2400" b="1" dirty="0">
                <a:latin typeface="Arial Narrow" panose="020B0606020202030204" pitchFamily="34" charset="0"/>
              </a:rPr>
              <a:t> {</a:t>
            </a:r>
          </a:p>
          <a:p>
            <a:r>
              <a:rPr lang="en-IN" altLang="en-US" sz="2400" b="1" dirty="0">
                <a:latin typeface="Arial Narrow" panose="020B0606020202030204" pitchFamily="34" charset="0"/>
              </a:rPr>
              <a:t>    </a:t>
            </a:r>
            <a:r>
              <a:rPr lang="en-IN" altLang="en-US" sz="2400" b="1" dirty="0" err="1">
                <a:latin typeface="Arial Narrow" panose="020B0606020202030204" pitchFamily="34" charset="0"/>
              </a:rPr>
              <a:t>res.setContentType</a:t>
            </a:r>
            <a:r>
              <a:rPr lang="en-IN" altLang="en-US" sz="2400" b="1" dirty="0">
                <a:latin typeface="Arial Narrow" panose="020B0606020202030204" pitchFamily="34" charset="0"/>
              </a:rPr>
              <a:t>("text/html");</a:t>
            </a:r>
          </a:p>
          <a:p>
            <a:r>
              <a:rPr lang="en-IN" altLang="en-US" sz="2400" b="1" dirty="0">
                <a:latin typeface="Arial Narrow" panose="020B0606020202030204" pitchFamily="34" charset="0"/>
              </a:rPr>
              <a:t>    </a:t>
            </a:r>
            <a:r>
              <a:rPr lang="en-IN" altLang="en-US" sz="2400" b="1" dirty="0" err="1">
                <a:latin typeface="Arial Narrow" panose="020B0606020202030204" pitchFamily="34" charset="0"/>
              </a:rPr>
              <a:t>PrintWriter</a:t>
            </a:r>
            <a:r>
              <a:rPr lang="en-IN" altLang="en-US" sz="2400" b="1" dirty="0">
                <a:latin typeface="Arial Narrow" panose="020B0606020202030204" pitchFamily="34" charset="0"/>
              </a:rPr>
              <a:t> out = </a:t>
            </a:r>
            <a:r>
              <a:rPr lang="en-IN" altLang="en-US" sz="2400" b="1" dirty="0" err="1">
                <a:latin typeface="Arial Narrow" panose="020B0606020202030204" pitchFamily="34" charset="0"/>
              </a:rPr>
              <a:t>res.getWriter</a:t>
            </a:r>
            <a:r>
              <a:rPr lang="en-IN" altLang="en-US" sz="2400" b="1" dirty="0">
                <a:latin typeface="Arial Narrow" panose="020B0606020202030204" pitchFamily="34" charset="0"/>
              </a:rPr>
              <a:t>();</a:t>
            </a:r>
          </a:p>
          <a:p>
            <a:r>
              <a:rPr lang="en-IN" altLang="en-US" sz="2400" b="1" dirty="0">
                <a:latin typeface="Arial Narrow" panose="020B0606020202030204" pitchFamily="34" charset="0"/>
              </a:rPr>
              <a:t>    </a:t>
            </a:r>
            <a:r>
              <a:rPr lang="en-IN" altLang="en-US" sz="2400" b="1" dirty="0" err="1">
                <a:latin typeface="Arial Narrow" panose="020B0606020202030204" pitchFamily="34" charset="0"/>
              </a:rPr>
              <a:t>out.println</a:t>
            </a:r>
            <a:r>
              <a:rPr lang="en-IN" altLang="en-US" sz="2400" b="1" dirty="0">
                <a:latin typeface="Arial Narrow" panose="020B0606020202030204" pitchFamily="34" charset="0"/>
              </a:rPr>
              <a:t>("&lt;HTML&gt;");</a:t>
            </a:r>
          </a:p>
          <a:p>
            <a:r>
              <a:rPr lang="en-IN" altLang="en-US" sz="2400" b="1" dirty="0">
                <a:latin typeface="Arial Narrow" panose="020B0606020202030204" pitchFamily="34" charset="0"/>
              </a:rPr>
              <a:t>    </a:t>
            </a:r>
            <a:r>
              <a:rPr lang="en-IN" altLang="en-US" sz="2400" b="1" dirty="0" err="1">
                <a:latin typeface="Arial Narrow" panose="020B0606020202030204" pitchFamily="34" charset="0"/>
              </a:rPr>
              <a:t>out.println</a:t>
            </a:r>
            <a:r>
              <a:rPr lang="en-IN" altLang="en-US" sz="2400" b="1" dirty="0">
                <a:latin typeface="Arial Narrow" panose="020B0606020202030204" pitchFamily="34" charset="0"/>
              </a:rPr>
              <a:t>("&lt;HEAD&gt;&lt;TITLE&gt;Hello World&lt;/TITLE&gt;&lt;/HEAD&gt;");</a:t>
            </a:r>
          </a:p>
          <a:p>
            <a:r>
              <a:rPr lang="en-IN" altLang="en-US" sz="2400" b="1" dirty="0">
                <a:latin typeface="Arial Narrow" panose="020B0606020202030204" pitchFamily="34" charset="0"/>
              </a:rPr>
              <a:t>    </a:t>
            </a:r>
            <a:r>
              <a:rPr lang="en-IN" altLang="en-US" sz="2400" b="1" dirty="0" err="1">
                <a:latin typeface="Arial Narrow" panose="020B0606020202030204" pitchFamily="34" charset="0"/>
              </a:rPr>
              <a:t>out.println</a:t>
            </a:r>
            <a:r>
              <a:rPr lang="en-IN" altLang="en-US" sz="2400" b="1" dirty="0">
                <a:latin typeface="Arial Narrow" panose="020B0606020202030204" pitchFamily="34" charset="0"/>
              </a:rPr>
              <a:t>("&lt;BODY&gt;");</a:t>
            </a:r>
          </a:p>
          <a:p>
            <a:r>
              <a:rPr lang="en-IN" altLang="en-US" sz="2400" b="1" dirty="0">
                <a:latin typeface="Arial Narrow" panose="020B0606020202030204" pitchFamily="34" charset="0"/>
              </a:rPr>
              <a:t>    </a:t>
            </a:r>
            <a:r>
              <a:rPr lang="en-IN" altLang="en-US" sz="2400" b="1" dirty="0" err="1">
                <a:latin typeface="Arial Narrow" panose="020B0606020202030204" pitchFamily="34" charset="0"/>
              </a:rPr>
              <a:t>out.println</a:t>
            </a:r>
            <a:r>
              <a:rPr lang="en-IN" altLang="en-US" sz="2400" b="1" dirty="0">
                <a:latin typeface="Arial Narrow" panose="020B0606020202030204" pitchFamily="34" charset="0"/>
              </a:rPr>
              <a:t>("&lt;BIG&gt;Hello World&lt;/BIG&gt;");</a:t>
            </a:r>
          </a:p>
          <a:p>
            <a:r>
              <a:rPr lang="en-IN" altLang="en-US" sz="2400" b="1" dirty="0">
                <a:latin typeface="Arial Narrow" panose="020B0606020202030204" pitchFamily="34" charset="0"/>
              </a:rPr>
              <a:t>    </a:t>
            </a:r>
            <a:r>
              <a:rPr lang="en-IN" altLang="en-US" sz="2400" b="1" dirty="0" err="1">
                <a:latin typeface="Arial Narrow" panose="020B0606020202030204" pitchFamily="34" charset="0"/>
              </a:rPr>
              <a:t>out.println</a:t>
            </a:r>
            <a:r>
              <a:rPr lang="en-IN" altLang="en-US" sz="2400" b="1" dirty="0">
                <a:latin typeface="Arial Narrow" panose="020B0606020202030204" pitchFamily="34" charset="0"/>
              </a:rPr>
              <a:t>("&lt;/BODY&gt;&lt;/HTML&gt;");</a:t>
            </a:r>
          </a:p>
          <a:p>
            <a:r>
              <a:rPr lang="en-IN" altLang="en-US" sz="2400" b="1" dirty="0">
                <a:latin typeface="Arial Narrow" panose="020B0606020202030204" pitchFamily="34" charset="0"/>
              </a:rPr>
              <a:t>  }</a:t>
            </a:r>
          </a:p>
          <a:p>
            <a:r>
              <a:rPr lang="en-IN" altLang="en-US" sz="2400" b="1" dirty="0">
                <a:latin typeface="Arial Narrow" panose="020B0606020202030204" pitchFamily="34" charset="0"/>
              </a:rPr>
              <a:t>}</a:t>
            </a:r>
          </a:p>
          <a:p>
            <a:endParaRPr lang="en-IN" alt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504256" y="403973"/>
            <a:ext cx="4813452" cy="11826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r>
              <a:rPr lang="en-IN" altLang="en-US" sz="2800" b="1" dirty="0">
                <a:latin typeface="Arial Narrow" panose="020B0606020202030204" pitchFamily="34" charset="0"/>
              </a:rPr>
              <a:t>A Java Servlet :</a:t>
            </a:r>
          </a:p>
          <a:p>
            <a:r>
              <a:rPr lang="en-IN" altLang="en-US" sz="2800" b="1" dirty="0">
                <a:latin typeface="Arial Narrow" panose="020B0606020202030204" pitchFamily="34" charset="0"/>
              </a:rPr>
              <a:t>Looks like a regular </a:t>
            </a:r>
            <a:r>
              <a:rPr lang="en-IN" altLang="en-US" sz="2800" b="1" dirty="0" smtClean="0">
                <a:latin typeface="Arial Narrow" panose="020B0606020202030204" pitchFamily="34" charset="0"/>
              </a:rPr>
              <a:t>Java </a:t>
            </a:r>
            <a:r>
              <a:rPr lang="en-IN" altLang="en-US" sz="2800" b="1" dirty="0">
                <a:latin typeface="Arial Narrow" panose="020B0606020202030204" pitchFamily="34" charset="0"/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15558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>
          <a:xfrm>
            <a:off x="1017917" y="274638"/>
            <a:ext cx="9192883" cy="1143000"/>
          </a:xfrm>
          <a:prstGeom prst="rect">
            <a:avLst/>
          </a:prstGeom>
          <a:ln/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altLang="en-US" smtClean="0">
                <a:latin typeface="Georgia" panose="02040502050405020303" pitchFamily="18" charset="0"/>
              </a:rPr>
              <a:t>View Layer: Java Server Pages (JSP)</a:t>
            </a:r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85003" y="1332782"/>
            <a:ext cx="10696755" cy="4886325"/>
          </a:xfrm>
          <a:prstGeom prst="rect">
            <a:avLst/>
          </a:prstGeom>
          <a:ln/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b="1" dirty="0" smtClean="0">
                <a:latin typeface="Georgia" panose="02040502050405020303" pitchFamily="18" charset="0"/>
              </a:rPr>
              <a:t>View Layer</a:t>
            </a:r>
          </a:p>
          <a:p>
            <a:pPr marL="798513" lvl="1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dirty="0" smtClean="0">
                <a:latin typeface="Georgia" panose="02040502050405020303" pitchFamily="18" charset="0"/>
              </a:rPr>
              <a:t>Designed for providing an interface to application for users</a:t>
            </a:r>
          </a:p>
          <a:p>
            <a:pPr marL="798513" lvl="1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dirty="0" smtClean="0">
                <a:latin typeface="Georgia" panose="02040502050405020303" pitchFamily="18" charset="0"/>
              </a:rPr>
              <a:t>It is the channel for getting data in and out of the application</a:t>
            </a:r>
          </a:p>
          <a:p>
            <a:pPr marL="798513" lvl="1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dirty="0" smtClean="0">
                <a:latin typeface="Georgia" panose="02040502050405020303" pitchFamily="18" charset="0"/>
              </a:rPr>
              <a:t>It does not contain any code for </a:t>
            </a:r>
          </a:p>
          <a:p>
            <a:pPr marL="1198563" lvl="2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dirty="0" smtClean="0">
                <a:latin typeface="Georgia" panose="02040502050405020303" pitchFamily="18" charset="0"/>
              </a:rPr>
              <a:t>persisting data to or </a:t>
            </a:r>
          </a:p>
          <a:p>
            <a:pPr marL="1198563" lvl="2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dirty="0" smtClean="0">
                <a:latin typeface="Georgia" panose="02040502050405020303" pitchFamily="18" charset="0"/>
              </a:rPr>
              <a:t>retrieving data from a data source.</a:t>
            </a:r>
          </a:p>
          <a:p>
            <a:pPr marL="798513" lvl="1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dirty="0" smtClean="0">
                <a:latin typeface="Georgia" panose="02040502050405020303" pitchFamily="18" charset="0"/>
              </a:rPr>
              <a:t>Mostly implemented using technologies</a:t>
            </a:r>
          </a:p>
          <a:p>
            <a:pPr marL="1198563" lvl="2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dirty="0" smtClean="0">
                <a:latin typeface="Georgia" panose="02040502050405020303" pitchFamily="18" charset="0"/>
              </a:rPr>
              <a:t>HTML/JSP,XML/XSLT, Velocity, Swing</a:t>
            </a:r>
          </a:p>
          <a:p>
            <a:pPr marL="341313" indent="-341313"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b="1" dirty="0" smtClean="0">
                <a:latin typeface="Georgia" panose="02040502050405020303" pitchFamily="18" charset="0"/>
              </a:rPr>
              <a:t>Java Server Pages (JSP)</a:t>
            </a:r>
            <a:endParaRPr lang="en-US" altLang="en-US" sz="2400" b="1" dirty="0" smtClean="0">
              <a:latin typeface="Georgia" panose="02040502050405020303" pitchFamily="18" charset="0"/>
            </a:endParaRPr>
          </a:p>
          <a:p>
            <a:pPr marL="798513" lvl="1" indent="-341313"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smtClean="0">
                <a:latin typeface="Georgia" panose="02040502050405020303" pitchFamily="18" charset="0"/>
              </a:rPr>
              <a:t>Compiled into Java Servlets by JSP compilers</a:t>
            </a:r>
          </a:p>
          <a:p>
            <a:pPr marL="798513" lvl="1" indent="-341313"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smtClean="0">
                <a:latin typeface="Georgia" panose="02040502050405020303" pitchFamily="18" charset="0"/>
              </a:rPr>
              <a:t>Can be used alone or in conjunction with servlets</a:t>
            </a:r>
          </a:p>
          <a:p>
            <a:pPr marL="798513" lvl="1" indent="-341313"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smtClean="0">
                <a:latin typeface="Georgia" panose="02040502050405020303" pitchFamily="18" charset="0"/>
              </a:rPr>
              <a:t>Represent (yet) another method for creating server side applications</a:t>
            </a:r>
          </a:p>
          <a:p>
            <a:pPr marL="798513" lvl="1" indent="-341313">
              <a:buFont typeface="Wingdings" panose="05000000000000000000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smtClean="0">
                <a:latin typeface="Georgia" panose="02040502050405020303" pitchFamily="18" charset="0"/>
              </a:rPr>
              <a:t>It also used for presentation layer along with HTML.(as view layer)</a:t>
            </a:r>
          </a:p>
          <a:p>
            <a:pPr marL="341313" indent="-341313"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07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ChangeArrowheads="1"/>
          </p:cNvSpPr>
          <p:nvPr/>
        </p:nvSpPr>
        <p:spPr bwMode="auto">
          <a:xfrm>
            <a:off x="2197290" y="989014"/>
            <a:ext cx="7460981" cy="4834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r>
              <a:rPr lang="en-IN" altLang="en-US" sz="2800" b="1" dirty="0"/>
              <a:t>&lt;html&gt; </a:t>
            </a:r>
          </a:p>
          <a:p>
            <a:r>
              <a:rPr lang="en-IN" altLang="en-US" sz="2800" b="1" dirty="0"/>
              <a:t>&lt;head&gt;</a:t>
            </a:r>
          </a:p>
          <a:p>
            <a:r>
              <a:rPr lang="en-IN" altLang="en-US" sz="2800" b="1" dirty="0"/>
              <a:t>&lt;title&gt;Hello, World JSP Example&lt;/title&gt;</a:t>
            </a:r>
          </a:p>
          <a:p>
            <a:r>
              <a:rPr lang="en-IN" altLang="en-US" sz="2800" b="1" dirty="0"/>
              <a:t>&lt;/head&gt; </a:t>
            </a:r>
          </a:p>
          <a:p>
            <a:r>
              <a:rPr lang="en-IN" altLang="en-US" sz="2800" b="1" dirty="0"/>
              <a:t>&lt;body&gt;</a:t>
            </a:r>
          </a:p>
          <a:p>
            <a:r>
              <a:rPr lang="en-IN" altLang="en-US" sz="2800" b="1" dirty="0"/>
              <a:t> &lt;h2&gt; Hello, World! </a:t>
            </a:r>
          </a:p>
          <a:p>
            <a:r>
              <a:rPr lang="en-IN" altLang="en-US" sz="2800" b="1" dirty="0"/>
              <a:t>The current time in milliseconds is </a:t>
            </a:r>
          </a:p>
          <a:p>
            <a:r>
              <a:rPr lang="en-IN" altLang="en-US" sz="2800" b="1" dirty="0"/>
              <a:t>&lt;%= </a:t>
            </a:r>
            <a:r>
              <a:rPr lang="en-IN" altLang="en-US" sz="2800" b="1" dirty="0" err="1"/>
              <a:t>System.currentTimeMillis</a:t>
            </a:r>
            <a:r>
              <a:rPr lang="en-IN" altLang="en-US" sz="2800" b="1" dirty="0"/>
              <a:t>() %&gt; </a:t>
            </a:r>
          </a:p>
          <a:p>
            <a:r>
              <a:rPr lang="en-IN" altLang="en-US" sz="2800" b="1" dirty="0"/>
              <a:t>&lt;/h2&gt;</a:t>
            </a:r>
          </a:p>
          <a:p>
            <a:r>
              <a:rPr lang="en-IN" altLang="en-US" sz="2800" b="1" dirty="0"/>
              <a:t>&lt;/body&gt;</a:t>
            </a:r>
          </a:p>
          <a:p>
            <a:r>
              <a:rPr lang="en-IN" altLang="en-US" sz="2800" b="1" dirty="0"/>
              <a:t>&lt;/html&gt;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254388" y="228600"/>
            <a:ext cx="5363570" cy="1295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r>
              <a:rPr lang="en-IN" altLang="en-US" sz="2400" b="1" dirty="0">
                <a:latin typeface="Arial Narrow" panose="020B0606020202030204" pitchFamily="34" charset="0"/>
              </a:rPr>
              <a:t>A JSP Page :</a:t>
            </a:r>
          </a:p>
          <a:p>
            <a:r>
              <a:rPr lang="en-IN" altLang="en-US" sz="2400" b="1" dirty="0">
                <a:latin typeface="Arial Narrow" panose="020B0606020202030204" pitchFamily="34" charset="0"/>
              </a:rPr>
              <a:t>Looks like a regular </a:t>
            </a:r>
            <a:r>
              <a:rPr lang="en-IN" altLang="en-US" sz="2400" b="1" dirty="0" smtClean="0">
                <a:latin typeface="Arial Narrow" panose="020B0606020202030204" pitchFamily="34" charset="0"/>
              </a:rPr>
              <a:t> HTML </a:t>
            </a:r>
            <a:r>
              <a:rPr lang="en-IN" altLang="en-US" sz="2400" b="1" dirty="0">
                <a:latin typeface="Arial Narrow" panose="020B0606020202030204" pitchFamily="34" charset="0"/>
              </a:rPr>
              <a:t>page.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38800" y="4800600"/>
            <a:ext cx="3124200" cy="1447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r>
              <a:rPr lang="en-IN" altLang="en-US" sz="2400" b="1">
                <a:latin typeface="Arial Narrow" panose="020B0606020202030204" pitchFamily="34" charset="0"/>
              </a:rPr>
              <a:t>Embedded Java</a:t>
            </a:r>
          </a:p>
          <a:p>
            <a:r>
              <a:rPr lang="en-IN" altLang="en-US" sz="2400" b="1">
                <a:latin typeface="Arial Narrow" panose="020B0606020202030204" pitchFamily="34" charset="0"/>
              </a:rPr>
              <a:t>command to</a:t>
            </a:r>
          </a:p>
          <a:p>
            <a:r>
              <a:rPr lang="en-IN" altLang="en-US" sz="2400" b="1">
                <a:latin typeface="Arial Narrow" panose="020B0606020202030204" pitchFamily="34" charset="0"/>
              </a:rPr>
              <a:t>print current time.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7086600" y="4418014"/>
            <a:ext cx="1588" cy="53657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5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813587" y="170252"/>
            <a:ext cx="8229600" cy="76358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altLang="en-US" dirty="0">
                <a:latin typeface="Georgia" panose="02040502050405020303" pitchFamily="18" charset="0"/>
              </a:rPr>
              <a:t>Model Layer: Java Beans </a:t>
            </a:r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9728" y="1002851"/>
            <a:ext cx="11214340" cy="4525963"/>
          </a:xfrm>
          <a:ln/>
        </p:spPr>
        <p:txBody>
          <a:bodyPr>
            <a:noAutofit/>
          </a:bodyPr>
          <a:lstStyle/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dirty="0" smtClean="0">
                <a:latin typeface="Georgia" panose="02040502050405020303" pitchFamily="18" charset="0"/>
              </a:rPr>
              <a:t>Model Layer</a:t>
            </a:r>
          </a:p>
          <a:p>
            <a:pPr marL="798513" lvl="1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dirty="0" smtClean="0">
                <a:latin typeface="Georgia" panose="02040502050405020303" pitchFamily="18" charset="0"/>
              </a:rPr>
              <a:t>Designed </a:t>
            </a:r>
            <a:r>
              <a:rPr lang="en-IN" altLang="en-US" dirty="0">
                <a:latin typeface="Georgia" panose="02040502050405020303" pitchFamily="18" charset="0"/>
              </a:rPr>
              <a:t>for </a:t>
            </a:r>
            <a:endParaRPr lang="en-IN" altLang="en-US" dirty="0" smtClean="0">
              <a:latin typeface="Georgia" panose="02040502050405020303" pitchFamily="18" charset="0"/>
            </a:endParaRPr>
          </a:p>
          <a:p>
            <a:pPr marL="1198563" lvl="2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dirty="0">
                <a:latin typeface="Georgia" panose="02040502050405020303" pitchFamily="18" charset="0"/>
              </a:rPr>
              <a:t>capturing logic and </a:t>
            </a:r>
          </a:p>
          <a:p>
            <a:pPr marL="1198563" lvl="2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dirty="0" smtClean="0">
                <a:latin typeface="Georgia" panose="02040502050405020303" pitchFamily="18" charset="0"/>
              </a:rPr>
              <a:t>data </a:t>
            </a:r>
            <a:r>
              <a:rPr lang="en-IN" altLang="en-US" sz="2400" dirty="0">
                <a:latin typeface="Georgia" panose="02040502050405020303" pitchFamily="18" charset="0"/>
              </a:rPr>
              <a:t>access code</a:t>
            </a:r>
          </a:p>
          <a:p>
            <a:pPr marL="798513" lvl="1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dirty="0">
                <a:latin typeface="Georgia" panose="02040502050405020303" pitchFamily="18" charset="0"/>
              </a:rPr>
              <a:t>Model layer is a self contained </a:t>
            </a:r>
          </a:p>
          <a:p>
            <a:pPr marL="798513" lvl="1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dirty="0">
                <a:latin typeface="Georgia" panose="02040502050405020303" pitchFamily="18" charset="0"/>
              </a:rPr>
              <a:t>Its functions are independent from the view and control layer</a:t>
            </a:r>
          </a:p>
          <a:p>
            <a:pPr marL="798513" lvl="1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dirty="0">
                <a:latin typeface="Georgia" panose="02040502050405020303" pitchFamily="18" charset="0"/>
              </a:rPr>
              <a:t>Mostly implemented using technologies </a:t>
            </a:r>
          </a:p>
          <a:p>
            <a:pPr marL="1198563" lvl="2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dirty="0">
                <a:latin typeface="Georgia" panose="02040502050405020303" pitchFamily="18" charset="0"/>
              </a:rPr>
              <a:t>Enterprise JavaBeans, Java Data Objects, Data Access Objects 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i="1" dirty="0" smtClean="0">
                <a:latin typeface="Georgia" panose="02040502050405020303" pitchFamily="18" charset="0"/>
              </a:rPr>
              <a:t>Java Beans</a:t>
            </a:r>
          </a:p>
          <a:p>
            <a:pPr marL="798513" lvl="1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dirty="0" smtClean="0">
                <a:latin typeface="Georgia" panose="02040502050405020303" pitchFamily="18" charset="0"/>
              </a:rPr>
              <a:t>A </a:t>
            </a:r>
            <a:r>
              <a:rPr lang="en-IN" altLang="en-US" dirty="0">
                <a:latin typeface="Georgia" panose="02040502050405020303" pitchFamily="18" charset="0"/>
              </a:rPr>
              <a:t>Java Bean is a reusable software component that can be manipulated visually using a builder tool.</a:t>
            </a:r>
          </a:p>
          <a:p>
            <a:pPr marL="798513" lvl="1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dirty="0" smtClean="0">
                <a:latin typeface="Georgia" panose="02040502050405020303" pitchFamily="18" charset="0"/>
              </a:rPr>
              <a:t>Features </a:t>
            </a:r>
            <a:r>
              <a:rPr lang="en-IN" altLang="en-US" dirty="0">
                <a:latin typeface="Georgia" panose="02040502050405020303" pitchFamily="18" charset="0"/>
              </a:rPr>
              <a:t>that distinguish a Java Bean from Java objects are:</a:t>
            </a:r>
          </a:p>
          <a:p>
            <a:pPr marL="1198563" lvl="2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dirty="0">
                <a:latin typeface="Georgia" panose="02040502050405020303" pitchFamily="18" charset="0"/>
              </a:rPr>
              <a:t>Support for </a:t>
            </a:r>
            <a:r>
              <a:rPr lang="en-IN" altLang="en-US" sz="2400" i="1" dirty="0" smtClean="0">
                <a:latin typeface="Georgia" panose="02040502050405020303" pitchFamily="18" charset="0"/>
              </a:rPr>
              <a:t>examination, customization</a:t>
            </a:r>
            <a:r>
              <a:rPr lang="en-IN" altLang="en-US" sz="2400" i="1" dirty="0" smtClean="0">
                <a:latin typeface="Georgia" panose="02040502050405020303" pitchFamily="18" charset="0"/>
              </a:rPr>
              <a:t>, </a:t>
            </a:r>
            <a:r>
              <a:rPr lang="en-IN" altLang="en-US" sz="2400" i="1" dirty="0" smtClean="0">
                <a:latin typeface="Georgia" panose="02040502050405020303" pitchFamily="18" charset="0"/>
              </a:rPr>
              <a:t>events</a:t>
            </a:r>
            <a:r>
              <a:rPr lang="en-IN" altLang="en-US" sz="2400" i="1" dirty="0" smtClean="0">
                <a:latin typeface="Georgia" panose="02040502050405020303" pitchFamily="18" charset="0"/>
              </a:rPr>
              <a:t>, </a:t>
            </a:r>
            <a:r>
              <a:rPr lang="en-IN" altLang="en-US" sz="2400" i="1" dirty="0" smtClean="0">
                <a:latin typeface="Georgia" panose="02040502050405020303" pitchFamily="18" charset="0"/>
              </a:rPr>
              <a:t>properties</a:t>
            </a:r>
            <a:r>
              <a:rPr lang="en-IN" altLang="en-US" sz="2400" i="1" dirty="0" smtClean="0">
                <a:latin typeface="Georgia" panose="02040502050405020303" pitchFamily="18" charset="0"/>
              </a:rPr>
              <a:t>, </a:t>
            </a:r>
            <a:r>
              <a:rPr lang="en-IN" altLang="en-US" sz="2400" i="1" dirty="0" smtClean="0">
                <a:latin typeface="Georgia" panose="02040502050405020303" pitchFamily="18" charset="0"/>
              </a:rPr>
              <a:t>persistence</a:t>
            </a:r>
            <a:endParaRPr lang="en-IN" altLang="en-US" sz="2400" i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2486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1112520" y="274638"/>
            <a:ext cx="909828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altLang="en-US">
                <a:latin typeface="Georgia" panose="02040502050405020303" pitchFamily="18" charset="0"/>
              </a:rPr>
              <a:t>Advantage of MVC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2520" y="1600201"/>
            <a:ext cx="9098280" cy="4525963"/>
          </a:xfrm>
          <a:ln/>
        </p:spPr>
        <p:txBody>
          <a:bodyPr/>
          <a:lstStyle/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>
                <a:latin typeface="Georgia" panose="02040502050405020303" pitchFamily="18" charset="0"/>
              </a:rPr>
              <a:t>Separation of data from presentation layer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>
                <a:latin typeface="Georgia" panose="02040502050405020303" pitchFamily="18" charset="0"/>
              </a:rPr>
              <a:t>Ability of have multiple view of single data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>
                <a:latin typeface="Georgia" panose="02040502050405020303" pitchFamily="18" charset="0"/>
              </a:rPr>
              <a:t>It is less painful to change a data layer or business rules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>
                <a:latin typeface="Georgia" panose="02040502050405020303" pitchFamily="18" charset="0"/>
              </a:rPr>
              <a:t>Ability to have multiple interface for the same application</a:t>
            </a:r>
          </a:p>
        </p:txBody>
      </p:sp>
    </p:spTree>
    <p:extLst>
      <p:ext uri="{BB962C8B-B14F-4D97-AF65-F5344CB8AC3E}">
        <p14:creationId xmlns:p14="http://schemas.microsoft.com/office/powerpoint/2010/main" val="21876032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94" y="178594"/>
            <a:ext cx="7358063" cy="1250961"/>
          </a:xfrm>
        </p:spPr>
        <p:txBody>
          <a:bodyPr/>
          <a:lstStyle/>
          <a:p>
            <a:r>
              <a:rPr lang="en-US" altLang="en-US" dirty="0" smtClean="0">
                <a:latin typeface="Georgia" panose="02040502050405020303" pitchFamily="18" charset="0"/>
              </a:rPr>
              <a:t>What’s </a:t>
            </a:r>
            <a:r>
              <a:rPr lang="en-US" altLang="en-US" dirty="0" err="1" smtClean="0">
                <a:latin typeface="Georgia" panose="02040502050405020303" pitchFamily="18" charset="0"/>
              </a:rPr>
              <a:t>MongoDB</a:t>
            </a:r>
            <a:endParaRPr lang="en-US" altLang="en-US" dirty="0" smtClean="0">
              <a:latin typeface="Georgia" panose="02040502050405020303" pitchFamily="18" charset="0"/>
            </a:endParaRPr>
          </a:p>
        </p:txBody>
      </p:sp>
      <p:sp>
        <p:nvSpPr>
          <p:cNvPr id="116739" name="Content Placeholder 4"/>
          <p:cNvSpPr>
            <a:spLocks noGrp="1"/>
          </p:cNvSpPr>
          <p:nvPr>
            <p:ph idx="1"/>
          </p:nvPr>
        </p:nvSpPr>
        <p:spPr bwMode="auto">
          <a:xfrm>
            <a:off x="1283778" y="1210614"/>
            <a:ext cx="9933720" cy="45251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en-US" sz="2400" dirty="0" smtClean="0">
                <a:latin typeface="Georgia" panose="02040502050405020303" pitchFamily="18" charset="0"/>
              </a:rPr>
              <a:t>Document Oriented Database</a:t>
            </a:r>
          </a:p>
          <a:p>
            <a:pPr lvl="1" algn="l"/>
            <a:r>
              <a:rPr lang="en-US" altLang="en-US" dirty="0" smtClean="0">
                <a:latin typeface="Georgia" panose="02040502050405020303" pitchFamily="18" charset="0"/>
              </a:rPr>
              <a:t>Data is stored in documents, not tables / </a:t>
            </a:r>
            <a:r>
              <a:rPr lang="en-US" altLang="en-US" dirty="0" smtClean="0">
                <a:latin typeface="Georgia" panose="02040502050405020303" pitchFamily="18" charset="0"/>
              </a:rPr>
              <a:t>relations</a:t>
            </a:r>
          </a:p>
          <a:p>
            <a:pPr lvl="1"/>
            <a:r>
              <a:rPr lang="en-US" altLang="en-US" dirty="0">
                <a:latin typeface="Georgia" panose="02040502050405020303" pitchFamily="18" charset="0"/>
              </a:rPr>
              <a:t>MongoDB stores data in </a:t>
            </a:r>
            <a:r>
              <a:rPr lang="en-US" altLang="en-US" dirty="0" smtClean="0">
                <a:latin typeface="Georgia" panose="02040502050405020303" pitchFamily="18" charset="0"/>
              </a:rPr>
              <a:t>BSON</a:t>
            </a:r>
            <a:endParaRPr lang="en-US" altLang="en-US" sz="2400" dirty="0" smtClean="0">
              <a:latin typeface="Georgia" panose="02040502050405020303" pitchFamily="18" charset="0"/>
            </a:endParaRPr>
          </a:p>
          <a:p>
            <a:pPr algn="l"/>
            <a:r>
              <a:rPr lang="en-US" altLang="en-US" sz="2400" dirty="0" err="1" smtClean="0">
                <a:latin typeface="Georgia" panose="02040502050405020303" pitchFamily="18" charset="0"/>
              </a:rPr>
              <a:t>MongoDB</a:t>
            </a:r>
            <a:r>
              <a:rPr lang="en-US" altLang="en-US" sz="2400" dirty="0" smtClean="0">
                <a:latin typeface="Georgia" panose="02040502050405020303" pitchFamily="18" charset="0"/>
              </a:rPr>
              <a:t> is Implemented in C++ for best performance</a:t>
            </a:r>
          </a:p>
          <a:p>
            <a:pPr algn="l"/>
            <a:r>
              <a:rPr lang="en-US" altLang="en-US" sz="2400" dirty="0" smtClean="0">
                <a:latin typeface="Georgia" panose="02040502050405020303" pitchFamily="18" charset="0"/>
              </a:rPr>
              <a:t>Platforms 32/64 bit Windows, Linux, Mac OS-X, FreeBSD,  Solaris</a:t>
            </a:r>
            <a:br>
              <a:rPr lang="en-US" altLang="en-US" sz="2400" dirty="0" smtClean="0">
                <a:latin typeface="Georgia" panose="02040502050405020303" pitchFamily="18" charset="0"/>
              </a:rPr>
            </a:br>
            <a:endParaRPr lang="en-US" altLang="en-US" sz="2400" dirty="0" smtClean="0">
              <a:latin typeface="Georgia" panose="02040502050405020303" pitchFamily="18" charset="0"/>
            </a:endParaRPr>
          </a:p>
          <a:p>
            <a:pPr algn="l"/>
            <a:r>
              <a:rPr lang="en-US" altLang="en-US" sz="2400" dirty="0" smtClean="0">
                <a:latin typeface="Georgia" panose="02040502050405020303" pitchFamily="18" charset="0"/>
              </a:rPr>
              <a:t>Language drivers for:</a:t>
            </a:r>
          </a:p>
          <a:p>
            <a:pPr lvl="1" algn="l"/>
            <a:r>
              <a:rPr lang="en-US" altLang="en-US" dirty="0">
                <a:latin typeface="Georgia" panose="02040502050405020303" pitchFamily="18" charset="0"/>
              </a:rPr>
              <a:t>Ruby / Ruby-on-Rails  </a:t>
            </a:r>
          </a:p>
          <a:p>
            <a:pPr lvl="1" algn="l"/>
            <a:r>
              <a:rPr lang="en-US" altLang="en-US" dirty="0">
                <a:latin typeface="Georgia" panose="02040502050405020303" pitchFamily="18" charset="0"/>
              </a:rPr>
              <a:t>Java</a:t>
            </a:r>
          </a:p>
          <a:p>
            <a:pPr lvl="1" algn="l"/>
            <a:r>
              <a:rPr lang="en-US" altLang="en-US" dirty="0">
                <a:latin typeface="Georgia" panose="02040502050405020303" pitchFamily="18" charset="0"/>
              </a:rPr>
              <a:t>C#</a:t>
            </a:r>
          </a:p>
          <a:p>
            <a:pPr lvl="1" algn="l"/>
            <a:r>
              <a:rPr lang="en-US" altLang="en-US" dirty="0">
                <a:latin typeface="Georgia" panose="02040502050405020303" pitchFamily="18" charset="0"/>
              </a:rPr>
              <a:t>JavaScript </a:t>
            </a:r>
          </a:p>
          <a:p>
            <a:pPr lvl="1" algn="l"/>
            <a:r>
              <a:rPr lang="en-US" altLang="en-US" dirty="0">
                <a:latin typeface="Georgia" panose="02040502050405020303" pitchFamily="18" charset="0"/>
              </a:rPr>
              <a:t>C / C++ </a:t>
            </a:r>
          </a:p>
          <a:p>
            <a:pPr lvl="1" algn="l"/>
            <a:r>
              <a:rPr lang="en-US" altLang="en-US" dirty="0" err="1">
                <a:latin typeface="Georgia" panose="02040502050405020303" pitchFamily="18" charset="0"/>
              </a:rPr>
              <a:t>Erlang</a:t>
            </a:r>
            <a:r>
              <a:rPr lang="en-US" altLang="en-US" dirty="0">
                <a:latin typeface="Georgia" panose="02040502050405020303" pitchFamily="18" charset="0"/>
              </a:rPr>
              <a:t>  Python, Perl others..... and much more ! ..</a:t>
            </a:r>
          </a:p>
        </p:txBody>
      </p:sp>
    </p:spTree>
    <p:extLst>
      <p:ext uri="{BB962C8B-B14F-4D97-AF65-F5344CB8AC3E}">
        <p14:creationId xmlns:p14="http://schemas.microsoft.com/office/powerpoint/2010/main" val="193455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/>
          </p:nvPr>
        </p:nvSpPr>
        <p:spPr>
          <a:xfrm>
            <a:off x="722793" y="355981"/>
            <a:ext cx="7358063" cy="1196578"/>
          </a:xfrm>
        </p:spPr>
        <p:txBody>
          <a:bodyPr/>
          <a:lstStyle/>
          <a:p>
            <a:r>
              <a:rPr lang="en-US" altLang="en-US" dirty="0" smtClean="0">
                <a:latin typeface="Georgia" panose="02040502050405020303" pitchFamily="18" charset="0"/>
              </a:rPr>
              <a:t>Terminology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1647" y="1600647"/>
          <a:ext cx="8228708" cy="4596586"/>
        </p:xfrm>
        <a:graphic>
          <a:graphicData uri="http://schemas.openxmlformats.org/drawingml/2006/table">
            <a:tbl>
              <a:tblPr/>
              <a:tblGrid>
                <a:gridCol w="4114354"/>
                <a:gridCol w="4114354"/>
              </a:tblGrid>
              <a:tr h="582662">
                <a:tc>
                  <a:txBody>
                    <a:bodyPr/>
                    <a:lstStyle>
                      <a:lvl1pPr defTabSz="457200"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37931725" indent="-37474525" defTabSz="457200"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RDBMS</a:t>
                      </a:r>
                    </a:p>
                  </a:txBody>
                  <a:tcPr marL="64294" marR="64294" marT="32147" marB="32147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37931725" indent="-37474525" defTabSz="457200"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Mongo</a:t>
                      </a:r>
                    </a:p>
                  </a:txBody>
                  <a:tcPr marL="64294" marR="64294" marT="32147" marB="32147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</a:tr>
              <a:tr h="582662">
                <a:tc>
                  <a:txBody>
                    <a:bodyPr/>
                    <a:lstStyle>
                      <a:lvl1pPr defTabSz="457200"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37931725" indent="-37474525" defTabSz="457200"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Table, View</a:t>
                      </a:r>
                    </a:p>
                  </a:txBody>
                  <a:tcPr marL="64294" marR="64294" marT="32147" marB="32147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37931725" indent="-37474525" defTabSz="457200"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Collection</a:t>
                      </a:r>
                    </a:p>
                  </a:txBody>
                  <a:tcPr marL="64294" marR="64294" marT="32147" marB="32147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582662">
                <a:tc>
                  <a:txBody>
                    <a:bodyPr/>
                    <a:lstStyle>
                      <a:lvl1pPr defTabSz="457200"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37931725" indent="-37474525" defTabSz="457200"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Row(s)</a:t>
                      </a:r>
                    </a:p>
                  </a:txBody>
                  <a:tcPr marL="64294" marR="64294" marT="32147" marB="32147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37931725" indent="-37474525" defTabSz="457200"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JSON Document</a:t>
                      </a:r>
                    </a:p>
                  </a:txBody>
                  <a:tcPr marL="64294" marR="64294" marT="32147" marB="32147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82662">
                <a:tc>
                  <a:txBody>
                    <a:bodyPr/>
                    <a:lstStyle>
                      <a:lvl1pPr defTabSz="457200"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37931725" indent="-37474525" defTabSz="457200"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Index</a:t>
                      </a:r>
                    </a:p>
                  </a:txBody>
                  <a:tcPr marL="64294" marR="64294" marT="32147" marB="32147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37931725" indent="-37474525" defTabSz="457200"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Index</a:t>
                      </a:r>
                    </a:p>
                  </a:txBody>
                  <a:tcPr marL="64294" marR="64294" marT="32147" marB="32147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1092994">
                <a:tc>
                  <a:txBody>
                    <a:bodyPr/>
                    <a:lstStyle>
                      <a:lvl1pPr defTabSz="457200"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37931725" indent="-37474525" defTabSz="457200"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Join</a:t>
                      </a:r>
                    </a:p>
                  </a:txBody>
                  <a:tcPr marL="64294" marR="64294" marT="32147" marB="32147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37931725" indent="-37474525" defTabSz="457200"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Embedded Document</a:t>
                      </a:r>
                    </a:p>
                  </a:txBody>
                  <a:tcPr marL="64294" marR="64294" marT="32147" marB="32147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82662">
                <a:tc>
                  <a:txBody>
                    <a:bodyPr/>
                    <a:lstStyle>
                      <a:lvl1pPr defTabSz="457200"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37931725" indent="-37474525" defTabSz="457200"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Partition</a:t>
                      </a:r>
                    </a:p>
                  </a:txBody>
                  <a:tcPr marL="64294" marR="64294" marT="32147" marB="32147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37931725" indent="-37474525" defTabSz="457200"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Shard</a:t>
                      </a:r>
                    </a:p>
                  </a:txBody>
                  <a:tcPr marL="64294" marR="64294" marT="32147" marB="32147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</a:tr>
              <a:tr h="582662">
                <a:tc>
                  <a:txBody>
                    <a:bodyPr/>
                    <a:lstStyle>
                      <a:lvl1pPr defTabSz="457200"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37931725" indent="-37474525" defTabSz="457200"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Partition Key</a:t>
                      </a:r>
                    </a:p>
                  </a:txBody>
                  <a:tcPr marL="64294" marR="64294" marT="32147" marB="32147" horzOverflow="overflow">
                    <a:lnL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37931725" indent="-37474525" defTabSz="457200"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eaLnBrk="0" hangingPunct="0"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9144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1371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1828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32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Shard Key</a:t>
                      </a:r>
                    </a:p>
                  </a:txBody>
                  <a:tcPr marL="64294" marR="64294" marT="32147" marB="32147" horzOverflow="overflow">
                    <a:lnL>
                      <a:noFill/>
                    </a:lnL>
                    <a:lnR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2D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53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1"/>
          <p:cNvSpPr>
            <a:spLocks noGrp="1"/>
          </p:cNvSpPr>
          <p:nvPr>
            <p:ph type="title"/>
          </p:nvPr>
        </p:nvSpPr>
        <p:spPr>
          <a:xfrm>
            <a:off x="606381" y="160018"/>
            <a:ext cx="7358063" cy="1196578"/>
          </a:xfrm>
        </p:spPr>
        <p:txBody>
          <a:bodyPr/>
          <a:lstStyle/>
          <a:p>
            <a:r>
              <a:rPr lang="en-US" altLang="en-US" dirty="0" smtClean="0">
                <a:latin typeface="Georgia" panose="02040502050405020303" pitchFamily="18" charset="0"/>
              </a:rPr>
              <a:t>BSON</a:t>
            </a:r>
          </a:p>
        </p:txBody>
      </p:sp>
      <p:sp>
        <p:nvSpPr>
          <p:cNvPr id="126979" name="Content Placeholder 3"/>
          <p:cNvSpPr>
            <a:spLocks noGrp="1"/>
          </p:cNvSpPr>
          <p:nvPr>
            <p:ph idx="1"/>
          </p:nvPr>
        </p:nvSpPr>
        <p:spPr bwMode="auto">
          <a:xfrm>
            <a:off x="464713" y="2354960"/>
            <a:ext cx="10868695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l"/>
            <a:endParaRPr lang="en-US" altLang="en-US" dirty="0" smtClean="0">
              <a:latin typeface="Georgia" panose="02040502050405020303" pitchFamily="18" charset="0"/>
            </a:endParaRPr>
          </a:p>
          <a:p>
            <a:pPr algn="l"/>
            <a:r>
              <a:rPr lang="en-US" altLang="en-US" dirty="0" smtClean="0">
                <a:latin typeface="Georgia" panose="02040502050405020303" pitchFamily="18" charset="0"/>
              </a:rPr>
              <a:t>JSON has powerful, but limited set of datatypes</a:t>
            </a:r>
          </a:p>
          <a:p>
            <a:pPr lvl="1" algn="l"/>
            <a:r>
              <a:rPr lang="en-US" altLang="en-US" dirty="0" smtClean="0">
                <a:latin typeface="Georgia" panose="02040502050405020303" pitchFamily="18" charset="0"/>
              </a:rPr>
              <a:t>Mongo extends </a:t>
            </a:r>
            <a:r>
              <a:rPr lang="en-US" altLang="en-US" dirty="0" err="1" smtClean="0">
                <a:latin typeface="Georgia" panose="02040502050405020303" pitchFamily="18" charset="0"/>
              </a:rPr>
              <a:t>datypes</a:t>
            </a:r>
            <a:r>
              <a:rPr lang="en-US" altLang="en-US" dirty="0" smtClean="0">
                <a:latin typeface="Georgia" panose="02040502050405020303" pitchFamily="18" charset="0"/>
              </a:rPr>
              <a:t> with Date, </a:t>
            </a:r>
            <a:r>
              <a:rPr lang="en-US" altLang="en-US" dirty="0" err="1" smtClean="0">
                <a:latin typeface="Georgia" panose="02040502050405020303" pitchFamily="18" charset="0"/>
              </a:rPr>
              <a:t>Int</a:t>
            </a:r>
            <a:r>
              <a:rPr lang="en-US" altLang="en-US" dirty="0" smtClean="0">
                <a:latin typeface="Georgia" panose="02040502050405020303" pitchFamily="18" charset="0"/>
              </a:rPr>
              <a:t> types, Id, …</a:t>
            </a:r>
          </a:p>
          <a:p>
            <a:pPr lvl="1" algn="l"/>
            <a:endParaRPr lang="en-US" altLang="en-US" dirty="0" smtClean="0">
              <a:latin typeface="Georgia" panose="02040502050405020303" pitchFamily="18" charset="0"/>
            </a:endParaRPr>
          </a:p>
          <a:p>
            <a:pPr algn="l"/>
            <a:r>
              <a:rPr lang="en-US" altLang="en-US" dirty="0" smtClean="0">
                <a:latin typeface="Georgia" panose="02040502050405020303" pitchFamily="18" charset="0"/>
              </a:rPr>
              <a:t>MongoDB stores data in BSON</a:t>
            </a:r>
          </a:p>
          <a:p>
            <a:pPr lvl="1"/>
            <a:r>
              <a:rPr lang="en-US" altLang="en-US" dirty="0" err="1" smtClean="0">
                <a:latin typeface="Georgia" panose="02040502050405020303" pitchFamily="18" charset="0"/>
              </a:rPr>
              <a:t>Bsondump</a:t>
            </a:r>
            <a:r>
              <a:rPr lang="en-US" altLang="en-US" dirty="0" smtClean="0">
                <a:latin typeface="Georgia" panose="02040502050405020303" pitchFamily="18" charset="0"/>
              </a:rPr>
              <a:t>: BSON </a:t>
            </a:r>
            <a:r>
              <a:rPr lang="en-US" altLang="en-US" dirty="0" smtClean="0">
                <a:latin typeface="Georgia" panose="02040502050405020303" pitchFamily="18" charset="0"/>
                <a:sym typeface="Wingdings" panose="05000000000000000000" pitchFamily="2" charset="2"/>
              </a:rPr>
              <a:t> JSON</a:t>
            </a:r>
            <a:endParaRPr lang="en-US" altLang="en-US" dirty="0" smtClean="0">
              <a:latin typeface="Georgia" panose="02040502050405020303" pitchFamily="18" charset="0"/>
            </a:endParaRPr>
          </a:p>
          <a:p>
            <a:pPr algn="l"/>
            <a:endParaRPr lang="en-US" altLang="en-US" dirty="0" smtClean="0">
              <a:latin typeface="Georgia" panose="02040502050405020303" pitchFamily="18" charset="0"/>
            </a:endParaRPr>
          </a:p>
          <a:p>
            <a:pPr algn="l"/>
            <a:r>
              <a:rPr lang="en-US" alt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BSON is a binary representation of JSON</a:t>
            </a:r>
          </a:p>
          <a:p>
            <a:pPr lvl="1" algn="l"/>
            <a:r>
              <a:rPr lang="en-US" alt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Optimized for performance and navigational abilities (fast scan ability) </a:t>
            </a:r>
          </a:p>
          <a:p>
            <a:pPr lvl="1" algn="l"/>
            <a:r>
              <a:rPr lang="en-US" altLang="en-US" dirty="0" smtClean="0">
                <a:latin typeface="Georgia" panose="02040502050405020303" pitchFamily="18" charset="0"/>
              </a:rPr>
              <a:t>Also compression</a:t>
            </a:r>
          </a:p>
          <a:p>
            <a:pPr lvl="1" algn="l"/>
            <a:r>
              <a:rPr lang="en-US" altLang="en-US" dirty="0" smtClean="0">
                <a:latin typeface="Georgia" panose="02040502050405020303" pitchFamily="18" charset="0"/>
              </a:rPr>
              <a:t>See bsonspec.org</a:t>
            </a:r>
          </a:p>
        </p:txBody>
      </p:sp>
      <p:pic>
        <p:nvPicPr>
          <p:cNvPr id="1026" name="Picture 2" descr="http://crocodillon.com/images/blog/2013/mongodb-for-dbas__b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500" y="1"/>
            <a:ext cx="5588759" cy="279438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" name="TextBox 1"/>
          <p:cNvSpPr txBox="1"/>
          <p:nvPr/>
        </p:nvSpPr>
        <p:spPr>
          <a:xfrm>
            <a:off x="1609859" y="1027859"/>
            <a:ext cx="2606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Georgia" panose="02040502050405020303" pitchFamily="18" charset="0"/>
              </a:rPr>
              <a:t>“Binary JSON”</a:t>
            </a:r>
            <a:endParaRPr lang="en-US" sz="2800" i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94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020" y="268746"/>
            <a:ext cx="7358063" cy="1893094"/>
          </a:xfrm>
        </p:spPr>
        <p:txBody>
          <a:bodyPr/>
          <a:lstStyle/>
          <a:p>
            <a:r>
              <a:rPr lang="en-US" altLang="en-US" dirty="0" smtClean="0">
                <a:latin typeface="Georgia" panose="02040502050405020303" pitchFamily="18" charset="0"/>
              </a:rPr>
              <a:t>Why </a:t>
            </a:r>
            <a:r>
              <a:rPr lang="en-US" altLang="en-US" dirty="0" err="1" smtClean="0">
                <a:latin typeface="Georgia" panose="02040502050405020303" pitchFamily="18" charset="0"/>
              </a:rPr>
              <a:t>MongoDB</a:t>
            </a:r>
            <a:endParaRPr lang="en-US" altLang="en-US" dirty="0" smtClean="0">
              <a:latin typeface="Georgia" panose="02040502050405020303" pitchFamily="18" charset="0"/>
            </a:endParaRPr>
          </a:p>
        </p:txBody>
      </p:sp>
      <p:sp>
        <p:nvSpPr>
          <p:cNvPr id="115715" name="Content Placeholder 4"/>
          <p:cNvSpPr>
            <a:spLocks noGrp="1"/>
          </p:cNvSpPr>
          <p:nvPr>
            <p:ph idx="1"/>
          </p:nvPr>
        </p:nvSpPr>
        <p:spPr bwMode="auto">
          <a:xfrm>
            <a:off x="1116354" y="1753137"/>
            <a:ext cx="9225381" cy="45251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altLang="en-US" dirty="0" smtClean="0">
                <a:latin typeface="Georgia" panose="02040502050405020303" pitchFamily="18" charset="0"/>
              </a:rPr>
              <a:t>Intrinsic support for agile development</a:t>
            </a:r>
            <a:br>
              <a:rPr lang="en-US" altLang="en-US" dirty="0" smtClean="0">
                <a:latin typeface="Georgia" panose="02040502050405020303" pitchFamily="18" charset="0"/>
              </a:rPr>
            </a:br>
            <a:endParaRPr lang="en-US" altLang="en-US" dirty="0" smtClean="0">
              <a:latin typeface="Georgia" panose="02040502050405020303" pitchFamily="18" charset="0"/>
            </a:endParaRPr>
          </a:p>
          <a:p>
            <a:pPr algn="l"/>
            <a:r>
              <a:rPr lang="en-US" alt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Super low latency access to your data</a:t>
            </a:r>
          </a:p>
          <a:p>
            <a:pPr lvl="1" algn="l"/>
            <a:r>
              <a:rPr lang="en-US" altLang="en-US" sz="2800" dirty="0" smtClean="0">
                <a:latin typeface="Georgia" panose="02040502050405020303" pitchFamily="18" charset="0"/>
              </a:rPr>
              <a:t>Very little CPU overhead</a:t>
            </a:r>
          </a:p>
          <a:p>
            <a:pPr lvl="1" algn="l"/>
            <a:endParaRPr lang="en-US" altLang="en-US" sz="2800" dirty="0" smtClean="0">
              <a:latin typeface="Georgia" panose="02040502050405020303" pitchFamily="18" charset="0"/>
            </a:endParaRPr>
          </a:p>
          <a:p>
            <a:pPr algn="l"/>
            <a:r>
              <a:rPr lang="en-US" altLang="en-US" dirty="0" smtClean="0">
                <a:latin typeface="Georgia" panose="02040502050405020303" pitchFamily="18" charset="0"/>
              </a:rPr>
              <a:t>No Additional caching layer required</a:t>
            </a:r>
            <a:br>
              <a:rPr lang="en-US" altLang="en-US" dirty="0" smtClean="0">
                <a:latin typeface="Georgia" panose="02040502050405020303" pitchFamily="18" charset="0"/>
              </a:rPr>
            </a:br>
            <a:endParaRPr lang="en-US" altLang="en-US" dirty="0" smtClean="0">
              <a:latin typeface="Georgia" panose="02040502050405020303" pitchFamily="18" charset="0"/>
            </a:endParaRPr>
          </a:p>
          <a:p>
            <a:pPr algn="l"/>
            <a:r>
              <a:rPr lang="en-US" altLang="en-US" dirty="0" smtClean="0">
                <a:latin typeface="Georgia" panose="02040502050405020303" pitchFamily="18" charset="0"/>
              </a:rPr>
              <a:t>Built in </a:t>
            </a:r>
            <a:r>
              <a:rPr lang="en-US" altLang="en-US" dirty="0" smtClean="0">
                <a:solidFill>
                  <a:srgbClr val="FF0000"/>
                </a:solidFill>
                <a:latin typeface="Georgia" panose="02040502050405020303" pitchFamily="18" charset="0"/>
              </a:rPr>
              <a:t>Replication and Horizontal Scaling </a:t>
            </a:r>
            <a:r>
              <a:rPr lang="en-US" altLang="en-US" dirty="0" smtClean="0">
                <a:latin typeface="Georgia" panose="02040502050405020303" pitchFamily="18" charset="0"/>
              </a:rPr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277858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92608" y="146622"/>
            <a:ext cx="11643360" cy="968946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altLang="en-US" dirty="0">
                <a:latin typeface="Georgia" panose="02040502050405020303" pitchFamily="18" charset="0"/>
              </a:rPr>
              <a:t>What are </a:t>
            </a:r>
            <a:r>
              <a:rPr lang="en-IN" altLang="en-US" dirty="0" smtClean="0">
                <a:latin typeface="Georgia" panose="02040502050405020303" pitchFamily="18" charset="0"/>
              </a:rPr>
              <a:t>Design </a:t>
            </a:r>
            <a:r>
              <a:rPr lang="en-IN" altLang="en-US" dirty="0">
                <a:latin typeface="Georgia" panose="02040502050405020303" pitchFamily="18" charset="0"/>
              </a:rPr>
              <a:t>P</a:t>
            </a:r>
            <a:r>
              <a:rPr lang="en-IN" altLang="en-US" dirty="0" smtClean="0">
                <a:latin typeface="Georgia" panose="02040502050405020303" pitchFamily="18" charset="0"/>
              </a:rPr>
              <a:t>atterns/Architectural Patterns?</a:t>
            </a:r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9120" y="1243584"/>
            <a:ext cx="11070336" cy="5253987"/>
          </a:xfrm>
          <a:ln/>
        </p:spPr>
        <p:txBody>
          <a:bodyPr>
            <a:normAutofit fontScale="85000" lnSpcReduction="10000"/>
          </a:bodyPr>
          <a:lstStyle/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b="1" dirty="0">
                <a:latin typeface="Georgia" panose="02040502050405020303" pitchFamily="18" charset="0"/>
              </a:rPr>
              <a:t>D</a:t>
            </a:r>
            <a:r>
              <a:rPr lang="en-IN" altLang="en-US" b="1" dirty="0" smtClean="0">
                <a:latin typeface="Georgia" panose="02040502050405020303" pitchFamily="18" charset="0"/>
              </a:rPr>
              <a:t>esign </a:t>
            </a:r>
            <a:r>
              <a:rPr lang="en-IN" altLang="en-US" b="1" dirty="0">
                <a:latin typeface="Georgia" panose="02040502050405020303" pitchFamily="18" charset="0"/>
              </a:rPr>
              <a:t>pattern</a:t>
            </a:r>
            <a:r>
              <a:rPr lang="en-IN" altLang="en-US" dirty="0">
                <a:latin typeface="Georgia" panose="02040502050405020303" pitchFamily="18" charset="0"/>
              </a:rPr>
              <a:t> is a </a:t>
            </a:r>
            <a:r>
              <a:rPr lang="en-IN" altLang="en-US" dirty="0">
                <a:latin typeface="Georgia" panose="02040502050405020303" pitchFamily="18" charset="0"/>
              </a:rPr>
              <a:t>g</a:t>
            </a:r>
            <a:r>
              <a:rPr lang="en-IN" altLang="en-US" dirty="0" smtClean="0">
                <a:latin typeface="Georgia" panose="02040502050405020303" pitchFamily="18" charset="0"/>
              </a:rPr>
              <a:t>eneral </a:t>
            </a:r>
            <a:r>
              <a:rPr lang="en-IN" altLang="en-US" dirty="0">
                <a:latin typeface="Georgia" panose="02040502050405020303" pitchFamily="18" charset="0"/>
              </a:rPr>
              <a:t>solution to a commonly-occurring problem  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800" dirty="0" smtClean="0">
                <a:latin typeface="Georgia" panose="02040502050405020303" pitchFamily="18" charset="0"/>
              </a:rPr>
              <a:t>a </a:t>
            </a:r>
            <a:r>
              <a:rPr lang="en-IN" altLang="en-US" sz="2800" dirty="0">
                <a:latin typeface="Georgia" panose="02040502050405020303" pitchFamily="18" charset="0"/>
              </a:rPr>
              <a:t>template for solving a problem that can be used in many different problems or solutions. </a:t>
            </a:r>
            <a:endParaRPr lang="en-IN" altLang="en-US" sz="2800" dirty="0" smtClean="0">
              <a:latin typeface="Georgia" panose="02040502050405020303" pitchFamily="18" charset="0"/>
            </a:endParaRPr>
          </a:p>
          <a:p>
            <a:pPr marL="457200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altLang="en-US" sz="2800" dirty="0">
              <a:latin typeface="Georgia" panose="02040502050405020303" pitchFamily="18" charset="0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b="1" dirty="0" smtClean="0">
                <a:latin typeface="Georgia" panose="02040502050405020303" pitchFamily="18" charset="0"/>
              </a:rPr>
              <a:t>Architectural pattern </a:t>
            </a:r>
            <a:r>
              <a:rPr lang="en-US" dirty="0">
                <a:latin typeface="Georgia" panose="02040502050405020303" pitchFamily="18" charset="0"/>
              </a:rPr>
              <a:t>are similar to software design pattern but have a broader </a:t>
            </a:r>
            <a:r>
              <a:rPr lang="en-US" dirty="0" smtClean="0">
                <a:latin typeface="Georgia" panose="02040502050405020303" pitchFamily="18" charset="0"/>
              </a:rPr>
              <a:t>scope.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 smtClean="0">
                <a:latin typeface="Georgia" panose="02040502050405020303" pitchFamily="18" charset="0"/>
              </a:rPr>
              <a:t>a solution to </a:t>
            </a:r>
            <a:r>
              <a:rPr lang="en-US" sz="2800" dirty="0">
                <a:latin typeface="Georgia" panose="02040502050405020303" pitchFamily="18" charset="0"/>
              </a:rPr>
              <a:t>a commonly occurring problem </a:t>
            </a:r>
            <a:r>
              <a:rPr lang="en-US" sz="2800" dirty="0" smtClean="0">
                <a:latin typeface="Georgia" panose="02040502050405020303" pitchFamily="18" charset="0"/>
              </a:rPr>
              <a:t>in software</a:t>
            </a:r>
            <a:r>
              <a:rPr lang="en-US" sz="2800" dirty="0">
                <a:latin typeface="Georgia" panose="02040502050405020303" pitchFamily="18" charset="0"/>
              </a:rPr>
              <a:t> architecture within a given context. </a:t>
            </a:r>
            <a:endParaRPr lang="en-US" sz="2800" dirty="0" smtClean="0">
              <a:latin typeface="Georgia" panose="02040502050405020303" pitchFamily="18" charset="0"/>
            </a:endParaRP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800" dirty="0" smtClean="0">
                <a:latin typeface="Georgia" panose="02040502050405020303" pitchFamily="18" charset="0"/>
              </a:rPr>
              <a:t>Client-Server Architecture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800" dirty="0" smtClean="0">
                <a:latin typeface="Georgia" panose="02040502050405020303" pitchFamily="18" charset="0"/>
              </a:rPr>
              <a:t>N-Tier </a:t>
            </a:r>
            <a:r>
              <a:rPr lang="en-IN" altLang="en-US" sz="2800" dirty="0">
                <a:latin typeface="Georgia" panose="02040502050405020303" pitchFamily="18" charset="0"/>
              </a:rPr>
              <a:t>(</a:t>
            </a:r>
            <a:r>
              <a:rPr lang="en-IN" altLang="en-US" sz="2800" dirty="0" smtClean="0">
                <a:latin typeface="Georgia" panose="02040502050405020303" pitchFamily="18" charset="0"/>
              </a:rPr>
              <a:t>Multitier) </a:t>
            </a:r>
            <a:r>
              <a:rPr lang="en-IN" altLang="en-US" sz="2800" dirty="0" smtClean="0">
                <a:latin typeface="Georgia" panose="02040502050405020303" pitchFamily="18" charset="0"/>
              </a:rPr>
              <a:t>Architecture 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800" dirty="0" smtClean="0">
                <a:latin typeface="Georgia" panose="02040502050405020303" pitchFamily="18" charset="0"/>
              </a:rPr>
              <a:t>MVC Pattern</a:t>
            </a:r>
          </a:p>
          <a:p>
            <a:pPr marL="914400" lvl="2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dirty="0" smtClean="0">
              <a:latin typeface="Georgia" panose="02040502050405020303" pitchFamily="18" charset="0"/>
            </a:endParaRPr>
          </a:p>
          <a:p>
            <a:pPr marL="457200" lvl="1" indent="0">
              <a:lnSpc>
                <a:spcPct val="12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u="sng" dirty="0">
                <a:latin typeface="Georgia" panose="02040502050405020303" pitchFamily="18" charset="0"/>
              </a:rPr>
              <a:t>M</a:t>
            </a:r>
            <a:r>
              <a:rPr lang="en-US" u="sng" dirty="0" smtClean="0">
                <a:latin typeface="Georgia" panose="02040502050405020303" pitchFamily="18" charset="0"/>
              </a:rPr>
              <a:t>ultitier</a:t>
            </a:r>
            <a:r>
              <a:rPr lang="en-US" u="sng" dirty="0">
                <a:latin typeface="Georgia" panose="02040502050405020303" pitchFamily="18" charset="0"/>
              </a:rPr>
              <a:t> architecture</a:t>
            </a:r>
            <a:r>
              <a:rPr lang="en-US" dirty="0">
                <a:latin typeface="Georgia" panose="02040502050405020303" pitchFamily="18" charset="0"/>
              </a:rPr>
              <a:t> </a:t>
            </a:r>
            <a:r>
              <a:rPr lang="en-US" dirty="0" smtClean="0">
                <a:latin typeface="Georgia" panose="02040502050405020303" pitchFamily="18" charset="0"/>
              </a:rPr>
              <a:t>(n-tier </a:t>
            </a:r>
            <a:r>
              <a:rPr lang="en-US" dirty="0">
                <a:latin typeface="Georgia" panose="02040502050405020303" pitchFamily="18" charset="0"/>
              </a:rPr>
              <a:t>architecture) is a </a:t>
            </a:r>
            <a:r>
              <a:rPr lang="en-US" dirty="0" smtClean="0">
                <a:latin typeface="Georgia" panose="02040502050405020303" pitchFamily="18" charset="0"/>
              </a:rPr>
              <a:t>client–server architecture</a:t>
            </a:r>
            <a:r>
              <a:rPr lang="en-US" dirty="0">
                <a:latin typeface="Georgia" panose="02040502050405020303" pitchFamily="18" charset="0"/>
              </a:rPr>
              <a:t> in which </a:t>
            </a:r>
            <a:r>
              <a:rPr lang="en-US" u="sng" dirty="0">
                <a:latin typeface="Georgia" panose="02040502050405020303" pitchFamily="18" charset="0"/>
              </a:rPr>
              <a:t>presentation, application processing, and data management functions</a:t>
            </a:r>
            <a:r>
              <a:rPr lang="en-US" dirty="0">
                <a:latin typeface="Georgia" panose="02040502050405020303" pitchFamily="18" charset="0"/>
              </a:rPr>
              <a:t> are physically separated. The most widespread use of multitier architecture is the three-tier architecture.</a:t>
            </a:r>
            <a:endParaRPr lang="en-IN" alt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8913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itle 1"/>
          <p:cNvSpPr>
            <a:spLocks noGrp="1"/>
          </p:cNvSpPr>
          <p:nvPr>
            <p:ph type="title"/>
          </p:nvPr>
        </p:nvSpPr>
        <p:spPr>
          <a:xfrm>
            <a:off x="1017448" y="357187"/>
            <a:ext cx="7358063" cy="1196578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Georgia" panose="02040502050405020303" pitchFamily="18" charset="0"/>
              </a:rPr>
              <a:t>Use Cases</a:t>
            </a:r>
          </a:p>
        </p:txBody>
      </p:sp>
      <p:sp>
        <p:nvSpPr>
          <p:cNvPr id="150531" name="Content Placeholder 2"/>
          <p:cNvSpPr>
            <a:spLocks noGrp="1"/>
          </p:cNvSpPr>
          <p:nvPr>
            <p:ph idx="1"/>
          </p:nvPr>
        </p:nvSpPr>
        <p:spPr bwMode="auto">
          <a:xfrm>
            <a:off x="1201876" y="1553765"/>
            <a:ext cx="9011069" cy="4500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RDBMS replacement for high-traffic web applications</a:t>
            </a:r>
          </a:p>
          <a:p>
            <a:r>
              <a:rPr lang="en-US" altLang="en-US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Content Management-type applications</a:t>
            </a:r>
          </a:p>
          <a:p>
            <a:r>
              <a:rPr lang="en-US" altLang="en-US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Real-time analytics</a:t>
            </a:r>
          </a:p>
          <a:p>
            <a:r>
              <a:rPr lang="en-US" altLang="en-US" dirty="0" smtClean="0">
                <a:latin typeface="Georgia" panose="02040502050405020303" pitchFamily="18" charset="0"/>
                <a:ea typeface="ＭＳ Ｐゴシック" panose="020B0600070205080204" pitchFamily="34" charset="-128"/>
              </a:rPr>
              <a:t>High-speed data logging</a:t>
            </a:r>
          </a:p>
        </p:txBody>
      </p:sp>
      <p:sp>
        <p:nvSpPr>
          <p:cNvPr id="150532" name="Rectangle 3"/>
          <p:cNvSpPr txBox="1">
            <a:spLocks noChangeArrowheads="1"/>
          </p:cNvSpPr>
          <p:nvPr/>
        </p:nvSpPr>
        <p:spPr bwMode="auto">
          <a:xfrm>
            <a:off x="1017448" y="4816899"/>
            <a:ext cx="9530350" cy="1125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719" tIns="35719" rIns="35719" bIns="35719" anchor="ctr"/>
          <a:lstStyle>
            <a:lvl1pPr marL="889000" indent="-571500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spcBef>
                <a:spcPts val="1687"/>
              </a:spcBef>
              <a:buSzPct val="171000"/>
            </a:pPr>
            <a:r>
              <a:rPr lang="en-US" altLang="en-US" sz="2531" dirty="0">
                <a:solidFill>
                  <a:srgbClr val="FF6600"/>
                </a:solidFill>
                <a:latin typeface="Georgia" panose="02040502050405020303" pitchFamily="18" charset="0"/>
              </a:rPr>
              <a:t>Web 2.0, Media, SaaS, Gaming, Finance, Telecom, Healthcare</a:t>
            </a:r>
          </a:p>
          <a:p>
            <a:pPr eaLnBrk="1" hangingPunct="1">
              <a:spcBef>
                <a:spcPts val="1687"/>
              </a:spcBef>
              <a:buSzPct val="171000"/>
            </a:pPr>
            <a:endParaRPr lang="en-US" altLang="en-US" sz="3094" dirty="0">
              <a:solidFill>
                <a:srgbClr val="FF66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65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Client-Server Architecture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51785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8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79" y="0"/>
            <a:ext cx="10515600" cy="1325563"/>
          </a:xfrm>
        </p:spPr>
        <p:txBody>
          <a:bodyPr/>
          <a:lstStyle/>
          <a:p>
            <a:r>
              <a:rPr lang="en-US" dirty="0"/>
              <a:t>Client-Server Architecture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386" y="1325563"/>
            <a:ext cx="9373884" cy="453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3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 bwMode="auto">
          <a:xfrm>
            <a:off x="746760" y="306387"/>
            <a:ext cx="1071372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 marL="1143000" indent="-228600" algn="ctr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 marL="1600200" indent="-228600" algn="ctr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 marL="2057400" indent="-228600" algn="ctr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algn="ctr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algn="ctr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algn="ctr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algn="ctr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altLang="en-US">
                <a:latin typeface="Georgia" panose="02040502050405020303" pitchFamily="18" charset="0"/>
              </a:rPr>
              <a:t>What is MVC?</a:t>
            </a: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533400" y="1661160"/>
            <a:ext cx="11262360" cy="4555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dirty="0">
                <a:latin typeface="Georgia" panose="02040502050405020303" pitchFamily="18" charset="0"/>
              </a:rPr>
              <a:t>Model-View-Controller architecture is used for developing web-applications. </a:t>
            </a:r>
          </a:p>
          <a:p>
            <a:pPr marL="341313" indent="-341313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dirty="0">
                <a:latin typeface="Georgia" panose="02040502050405020303" pitchFamily="18" charset="0"/>
              </a:rPr>
              <a:t>This model is for decoupling between business logic and data presentation to web user. 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400" dirty="0">
                <a:latin typeface="Georgia" panose="02040502050405020303" pitchFamily="18" charset="0"/>
              </a:rPr>
              <a:t>Thus model divides the web based application into three layers: </a:t>
            </a:r>
          </a:p>
          <a:p>
            <a:pPr lvl="2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b="1" dirty="0" smtClean="0">
                <a:latin typeface="Georgia" panose="02040502050405020303" pitchFamily="18" charset="0"/>
              </a:rPr>
              <a:t>Model  </a:t>
            </a:r>
            <a:r>
              <a:rPr lang="en-IN" altLang="en-US" sz="2400" dirty="0" smtClean="0">
                <a:latin typeface="Georgia" panose="02040502050405020303" pitchFamily="18" charset="0"/>
              </a:rPr>
              <a:t>contains </a:t>
            </a:r>
            <a:r>
              <a:rPr lang="en-IN" altLang="en-US" sz="2400" dirty="0">
                <a:latin typeface="Georgia" panose="02040502050405020303" pitchFamily="18" charset="0"/>
              </a:rPr>
              <a:t>the business logics and functions that manipulate the application  data.</a:t>
            </a:r>
          </a:p>
          <a:p>
            <a:pPr lvl="2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b="1" dirty="0" smtClean="0">
                <a:latin typeface="Georgia" panose="02040502050405020303" pitchFamily="18" charset="0"/>
              </a:rPr>
              <a:t>View</a:t>
            </a:r>
            <a:r>
              <a:rPr lang="en-IN" altLang="en-US" sz="2400" dirty="0" smtClean="0">
                <a:latin typeface="Georgia" panose="02040502050405020303" pitchFamily="18" charset="0"/>
              </a:rPr>
              <a:t> </a:t>
            </a:r>
            <a:r>
              <a:rPr lang="en-IN" altLang="en-US" sz="2400" dirty="0">
                <a:latin typeface="Georgia" panose="02040502050405020303" pitchFamily="18" charset="0"/>
              </a:rPr>
              <a:t>is responsible for presentation aspect of application according to the current state of model data and query response to the controller. </a:t>
            </a:r>
          </a:p>
          <a:p>
            <a:pPr lvl="2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b="1" dirty="0" smtClean="0">
                <a:latin typeface="Georgia" panose="02040502050405020303" pitchFamily="18" charset="0"/>
              </a:rPr>
              <a:t>Controller</a:t>
            </a:r>
            <a:r>
              <a:rPr lang="en-IN" altLang="en-US" b="1" dirty="0">
                <a:latin typeface="Georgia" panose="02040502050405020303" pitchFamily="18" charset="0"/>
              </a:rPr>
              <a:t> </a:t>
            </a:r>
            <a:r>
              <a:rPr lang="en-IN" altLang="en-US" sz="2400" dirty="0" smtClean="0">
                <a:latin typeface="Georgia" panose="02040502050405020303" pitchFamily="18" charset="0"/>
              </a:rPr>
              <a:t> </a:t>
            </a:r>
            <a:r>
              <a:rPr lang="en-IN" altLang="en-US" sz="2400" dirty="0">
                <a:latin typeface="Georgia" panose="02040502050405020303" pitchFamily="18" charset="0"/>
              </a:rPr>
              <a:t>accepts and intercepts user requests and controls the business objects to </a:t>
            </a:r>
            <a:r>
              <a:rPr lang="en-IN" altLang="en-US" sz="2400" dirty="0" smtClean="0">
                <a:latin typeface="Georgia" panose="02040502050405020303" pitchFamily="18" charset="0"/>
              </a:rPr>
              <a:t>fulfil </a:t>
            </a:r>
            <a:r>
              <a:rPr lang="en-IN" altLang="en-US" sz="2400" dirty="0">
                <a:latin typeface="Georgia" panose="02040502050405020303" pitchFamily="18" charset="0"/>
              </a:rPr>
              <a:t>these requests. </a:t>
            </a:r>
          </a:p>
          <a:p>
            <a:pPr marL="341313" indent="-341313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altLang="en-US" sz="2000" dirty="0">
              <a:latin typeface="Georgia" panose="02040502050405020303" pitchFamily="18" charset="0"/>
            </a:endParaRPr>
          </a:p>
          <a:p>
            <a:pPr marL="341313" indent="-341313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alt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18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862244" y="274638"/>
            <a:ext cx="9348555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altLang="en-US" dirty="0">
                <a:latin typeface="Georgia" panose="02040502050405020303" pitchFamily="18" charset="0"/>
              </a:rPr>
              <a:t>MVC: Model-View-Controller</a:t>
            </a:r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2244" y="1600201"/>
            <a:ext cx="10735396" cy="4525963"/>
          </a:xfrm>
          <a:ln/>
        </p:spPr>
        <p:txBody>
          <a:bodyPr>
            <a:normAutofit/>
          </a:bodyPr>
          <a:lstStyle/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dirty="0">
                <a:latin typeface="Georgia" panose="02040502050405020303" pitchFamily="18" charset="0"/>
              </a:rPr>
              <a:t>Model-View-Controller is made up of 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800" dirty="0">
                <a:latin typeface="Georgia" panose="02040502050405020303" pitchFamily="18" charset="0"/>
              </a:rPr>
              <a:t>a number of smaller design patterns. 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800" dirty="0">
                <a:latin typeface="Georgia" panose="02040502050405020303" pitchFamily="18" charset="0"/>
              </a:rPr>
              <a:t>is an aggregate design patterns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800" dirty="0">
                <a:latin typeface="Georgia" panose="02040502050405020303" pitchFamily="18" charset="0"/>
              </a:rPr>
              <a:t>So, we call it as architectural pattern.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dirty="0">
                <a:latin typeface="Georgia" panose="02040502050405020303" pitchFamily="18" charset="0"/>
              </a:rPr>
              <a:t>MVC pattern is basically layered architecture for a Web application.</a:t>
            </a:r>
          </a:p>
          <a:p>
            <a:pPr marL="741363" lvl="1" indent="-284163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800" dirty="0">
                <a:latin typeface="Georgia" panose="02040502050405020303" pitchFamily="18" charset="0"/>
              </a:rPr>
              <a:t>It evolves from front controller pattern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3828" y="4834395"/>
            <a:ext cx="90374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It is related to the </a:t>
            </a:r>
            <a:r>
              <a:rPr lang="en-US" b="1" dirty="0">
                <a:latin typeface="Georgia" panose="02040502050405020303" pitchFamily="18" charset="0"/>
              </a:rPr>
              <a:t>design of web applications</a:t>
            </a:r>
            <a:r>
              <a:rPr lang="en-US" dirty="0">
                <a:latin typeface="Georgia" panose="02040502050405020303" pitchFamily="18" charset="0"/>
              </a:rPr>
              <a:t>. It is "a </a:t>
            </a:r>
            <a:r>
              <a:rPr lang="en-US" b="1" u="sng" dirty="0">
                <a:latin typeface="Georgia" panose="02040502050405020303" pitchFamily="18" charset="0"/>
              </a:rPr>
              <a:t>controller that handles all requests for a Web site</a:t>
            </a:r>
            <a:r>
              <a:rPr lang="en-US" dirty="0">
                <a:latin typeface="Georgia" panose="02040502050405020303" pitchFamily="18" charset="0"/>
              </a:rPr>
              <a:t>", which is a useful structure for web application developers to achieve the </a:t>
            </a:r>
            <a:r>
              <a:rPr lang="en-US" b="1" u="sng" dirty="0">
                <a:latin typeface="Georgia" panose="02040502050405020303" pitchFamily="18" charset="0"/>
              </a:rPr>
              <a:t>flexibility and reuse without code redundancy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56168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17" y="195308"/>
            <a:ext cx="10839994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Georgia" panose="02040502050405020303" pitchFamily="18" charset="0"/>
              </a:rPr>
              <a:t>REST Web Services: Web Client &amp; Web Server</a:t>
            </a:r>
            <a:endParaRPr lang="en-US" sz="4000" dirty="0">
              <a:latin typeface="Georgia" panose="020405020504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963" y="1409700"/>
            <a:ext cx="6819900" cy="5448300"/>
          </a:xfrm>
          <a:prstGeom prst="rect">
            <a:avLst/>
          </a:prstGeom>
        </p:spPr>
      </p:pic>
      <p:sp>
        <p:nvSpPr>
          <p:cNvPr id="4" name="Flowchart: Magnetic Disk 3"/>
          <p:cNvSpPr/>
          <p:nvPr/>
        </p:nvSpPr>
        <p:spPr>
          <a:xfrm>
            <a:off x="9562011" y="2141832"/>
            <a:ext cx="1828800" cy="136506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>
            <a:off x="8125097" y="2824366"/>
            <a:ext cx="143691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77694" y="2824366"/>
            <a:ext cx="142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MongoDB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47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1766"/>
            <a:ext cx="10515600" cy="900180"/>
          </a:xfrm>
        </p:spPr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MVC Architecture Pattern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0" y="1265305"/>
            <a:ext cx="4617720" cy="52462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7640" y="6511548"/>
            <a:ext cx="7574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http://www.programmingopiethehokie.com/2014_02_01_archive.html</a:t>
            </a:r>
          </a:p>
        </p:txBody>
      </p:sp>
      <p:sp>
        <p:nvSpPr>
          <p:cNvPr id="7" name="Oval 6"/>
          <p:cNvSpPr/>
          <p:nvPr/>
        </p:nvSpPr>
        <p:spPr>
          <a:xfrm>
            <a:off x="2258567" y="1725846"/>
            <a:ext cx="1234441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Client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72968" y="3097446"/>
            <a:ext cx="14310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Controller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25296" y="305172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View</a:t>
            </a:r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11" name="Straight Arrow Connector 10"/>
          <p:cNvCxnSpPr>
            <a:stCxn id="7" idx="4"/>
            <a:endCxn id="8" idx="0"/>
          </p:cNvCxnSpPr>
          <p:nvPr/>
        </p:nvCxnSpPr>
        <p:spPr>
          <a:xfrm>
            <a:off x="2875788" y="2640246"/>
            <a:ext cx="1012698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2886" y="2575543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uses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40864" y="446904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Model</a:t>
            </a:r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15" name="Straight Arrow Connector 14"/>
          <p:cNvCxnSpPr>
            <a:stCxn id="7" idx="4"/>
            <a:endCxn id="9" idx="0"/>
          </p:cNvCxnSpPr>
          <p:nvPr/>
        </p:nvCxnSpPr>
        <p:spPr>
          <a:xfrm flipH="1">
            <a:off x="1682496" y="2640246"/>
            <a:ext cx="1193292" cy="41148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92541" y="257554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sees</a:t>
            </a:r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18" name="Straight Arrow Connector 17"/>
          <p:cNvCxnSpPr>
            <a:stCxn id="8" idx="2"/>
            <a:endCxn id="13" idx="0"/>
          </p:cNvCxnSpPr>
          <p:nvPr/>
        </p:nvCxnSpPr>
        <p:spPr>
          <a:xfrm flipH="1">
            <a:off x="2798064" y="4011846"/>
            <a:ext cx="1090422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73330" y="424355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manipulates</a:t>
            </a:r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21" name="Straight Arrow Connector 20"/>
          <p:cNvCxnSpPr>
            <a:stCxn id="13" idx="0"/>
            <a:endCxn id="9" idx="2"/>
          </p:cNvCxnSpPr>
          <p:nvPr/>
        </p:nvCxnSpPr>
        <p:spPr>
          <a:xfrm flipH="1" flipV="1">
            <a:off x="1682496" y="3966126"/>
            <a:ext cx="1115568" cy="50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58967" y="4163843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updates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87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altLang="en-US" smtClean="0">
                <a:latin typeface="Georgia" panose="02040502050405020303" pitchFamily="18" charset="0"/>
              </a:rPr>
              <a:t>Life of a Servlet</a:t>
            </a:r>
            <a:endParaRPr lang="en-IN" altLang="en-US" dirty="0">
              <a:latin typeface="Georgia" panose="02040502050405020303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438400" y="2819400"/>
            <a:ext cx="1676400" cy="1524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IN" altLang="en-US" sz="2400" b="1"/>
              <a:t>Web</a:t>
            </a:r>
          </a:p>
          <a:p>
            <a:pPr algn="ctr"/>
            <a:r>
              <a:rPr lang="en-IN" altLang="en-US" sz="2400" b="1"/>
              <a:t>Browser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876800" y="2819400"/>
            <a:ext cx="1676400" cy="1524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IN" altLang="en-US" sz="2400" b="1"/>
              <a:t>Web</a:t>
            </a:r>
          </a:p>
          <a:p>
            <a:pPr algn="ctr"/>
            <a:r>
              <a:rPr lang="en-IN" altLang="en-US" sz="2400" b="1"/>
              <a:t>Server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43800" y="2819400"/>
            <a:ext cx="1676400" cy="1524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IN" altLang="en-US" sz="2400" b="1"/>
              <a:t>Java</a:t>
            </a:r>
          </a:p>
          <a:p>
            <a:pPr algn="ctr"/>
            <a:r>
              <a:rPr lang="en-IN" altLang="en-US" sz="2400" b="1"/>
              <a:t>Servlet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8534400" y="914400"/>
            <a:ext cx="1676400" cy="1676400"/>
          </a:xfrm>
          <a:prstGeom prst="ellipse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IN" altLang="en-US" sz="2400" b="1"/>
              <a:t>Database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6553200" y="3276600"/>
            <a:ext cx="990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8153400" y="2436814"/>
            <a:ext cx="609600" cy="30797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988300" y="2209800"/>
            <a:ext cx="25229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r>
              <a:rPr lang="en-IN" altLang="en-US" sz="240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6627814" y="4038600"/>
            <a:ext cx="841375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4191000" y="3200400"/>
            <a:ext cx="6858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4113214" y="4038600"/>
            <a:ext cx="688975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3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874</Words>
  <Application>Microsoft Office PowerPoint</Application>
  <PresentationFormat>Widescreen</PresentationFormat>
  <Paragraphs>177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DejaVu Sans</vt:lpstr>
      <vt:lpstr>Gill Sans</vt:lpstr>
      <vt:lpstr>MS PGothic</vt:lpstr>
      <vt:lpstr>ヒラギノ角ゴ ProN W3</vt:lpstr>
      <vt:lpstr>Arial</vt:lpstr>
      <vt:lpstr>Arial Narrow</vt:lpstr>
      <vt:lpstr>Calibri</vt:lpstr>
      <vt:lpstr>Calibri Light</vt:lpstr>
      <vt:lpstr>Georgia</vt:lpstr>
      <vt:lpstr>Times New Roman</vt:lpstr>
      <vt:lpstr>Wingdings</vt:lpstr>
      <vt:lpstr>Office Theme</vt:lpstr>
      <vt:lpstr>CS5551 Advanced Software Engineering  Architectural Pattern N-Tier Architecture &amp; MVC: Servlet/Bean/JSP</vt:lpstr>
      <vt:lpstr>What are Design Patterns/Architectural Patterns?</vt:lpstr>
      <vt:lpstr>Client-Server Architecture</vt:lpstr>
      <vt:lpstr>Client-Server Architecture</vt:lpstr>
      <vt:lpstr>PowerPoint Presentation</vt:lpstr>
      <vt:lpstr>MVC: Model-View-Controller</vt:lpstr>
      <vt:lpstr>REST Web Services: Web Client &amp; Web Server</vt:lpstr>
      <vt:lpstr>MVC Architecture Pattern</vt:lpstr>
      <vt:lpstr>PowerPoint Presentation</vt:lpstr>
      <vt:lpstr>Controller: Servlet</vt:lpstr>
      <vt:lpstr>PowerPoint Presentation</vt:lpstr>
      <vt:lpstr>PowerPoint Presentation</vt:lpstr>
      <vt:lpstr>PowerPoint Presentation</vt:lpstr>
      <vt:lpstr>Model Layer: Java Beans </vt:lpstr>
      <vt:lpstr>Advantage of MVC</vt:lpstr>
      <vt:lpstr>What’s MongoDB</vt:lpstr>
      <vt:lpstr>Terminology</vt:lpstr>
      <vt:lpstr>BSON</vt:lpstr>
      <vt:lpstr>Why MongoDB</vt:lpstr>
      <vt:lpstr>Use Cases</vt:lpstr>
    </vt:vector>
  </TitlesOfParts>
  <Company>UMKC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Yugyung</dc:creator>
  <cp:lastModifiedBy>Lee, Yugyung</cp:lastModifiedBy>
  <cp:revision>81</cp:revision>
  <dcterms:created xsi:type="dcterms:W3CDTF">2016-10-04T02:19:26Z</dcterms:created>
  <dcterms:modified xsi:type="dcterms:W3CDTF">2016-10-11T18:51:50Z</dcterms:modified>
</cp:coreProperties>
</file>