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6" r:id="rId14"/>
    <p:sldId id="269" r:id="rId15"/>
    <p:sldId id="270" r:id="rId16"/>
    <p:sldId id="293" r:id="rId17"/>
    <p:sldId id="294" r:id="rId18"/>
    <p:sldId id="297" r:id="rId19"/>
    <p:sldId id="298" r:id="rId20"/>
    <p:sldId id="299" r:id="rId21"/>
    <p:sldId id="30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2" r:id="rId4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7E6"/>
          </a:solidFill>
        </a:fill>
      </a:tcStyle>
    </a:wholeTbl>
    <a:band2H>
      <a:tcTxStyle/>
      <a:tcStyle>
        <a:tcBdr/>
        <a:fill>
          <a:solidFill>
            <a:srgbClr val="E7ECF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E2CD"/>
          </a:solidFill>
        </a:fill>
      </a:tcStyle>
    </a:wholeTbl>
    <a:band2H>
      <a:tcTxStyle/>
      <a:tcStyle>
        <a:tcBdr/>
        <a:fill>
          <a:solidFill>
            <a:srgbClr val="ED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CCCC"/>
          </a:solidFill>
        </a:fill>
      </a:tcStyle>
    </a:wholeTbl>
    <a:band2H>
      <a:tcTxStyle/>
      <a:tcStyle>
        <a:tcBdr/>
        <a:fill>
          <a:solidFill>
            <a:srgbClr val="EE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xfrm>
            <a:off x="1143000" y="685800"/>
            <a:ext cx="4572000" cy="3429000"/>
          </a:xfrm>
          <a:prstGeom prst="rect">
            <a:avLst/>
          </a:prstGeom>
        </p:spPr>
        <p:txBody>
          <a:bodyPr/>
          <a:lstStyle/>
          <a:p>
            <a:endParaRPr/>
          </a:p>
        </p:txBody>
      </p:sp>
      <p:sp>
        <p:nvSpPr>
          <p:cNvPr id="62" name="Shape 6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89223424"/>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noRot="1" noChangeAspect="1"/>
          </p:cNvSpPr>
          <p:nvPr>
            <p:ph type="sldImg"/>
          </p:nvPr>
        </p:nvSpPr>
        <p:spPr>
          <a:xfrm>
            <a:off x="381000" y="685800"/>
            <a:ext cx="6096000" cy="3429000"/>
          </a:xfrm>
          <a:prstGeom prst="rect">
            <a:avLst/>
          </a:prstGeom>
        </p:spPr>
        <p:txBody>
          <a:bodyPr/>
          <a:lstStyle/>
          <a:p>
            <a:endParaRPr/>
          </a:p>
        </p:txBody>
      </p:sp>
      <p:sp>
        <p:nvSpPr>
          <p:cNvPr id="112" name="Shape 112"/>
          <p:cNvSpPr>
            <a:spLocks noGrp="1"/>
          </p:cNvSpPr>
          <p:nvPr>
            <p:ph type="body" sz="quarter" idx="1"/>
          </p:nvPr>
        </p:nvSpPr>
        <p:spPr>
          <a:prstGeom prst="rect">
            <a:avLst/>
          </a:prstGeom>
        </p:spPr>
        <p:txBody>
          <a:bodyPr/>
          <a:lstStyle>
            <a:lvl1pPr>
              <a:defRPr sz="1100"/>
            </a:lvl1pPr>
          </a:lstStyle>
          <a:p>
            <a:r>
              <a:t>http://code.tutsplus.com/tutorials/28-html5-features-tips-and-techniques-you-must-know--net-13520</a:t>
            </a:r>
          </a:p>
        </p:txBody>
      </p:sp>
    </p:spTree>
    <p:extLst>
      <p:ext uri="{BB962C8B-B14F-4D97-AF65-F5344CB8AC3E}">
        <p14:creationId xmlns:p14="http://schemas.microsoft.com/office/powerpoint/2010/main" val="1097597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685800" y="1583341"/>
            <a:ext cx="7772400" cy="1159858"/>
          </a:xfrm>
          <a:prstGeom prst="rect">
            <a:avLst/>
          </a:prstGeom>
        </p:spPr>
        <p:txBody>
          <a:bodyPr/>
          <a:lstStyle>
            <a:lvl1pPr algn="ctr">
              <a:defRPr sz="4800"/>
            </a:lvl1pPr>
          </a:lstStyle>
          <a:p>
            <a:r>
              <a:t>Click to add title</a:t>
            </a:r>
          </a:p>
        </p:txBody>
      </p:sp>
      <p:sp>
        <p:nvSpPr>
          <p:cNvPr id="12" name="Shape 12"/>
          <p:cNvSpPr>
            <a:spLocks noGrp="1"/>
          </p:cNvSpPr>
          <p:nvPr>
            <p:ph type="body" sz="quarter" idx="1"/>
          </p:nvPr>
        </p:nvSpPr>
        <p:spPr>
          <a:xfrm>
            <a:off x="685800" y="2840052"/>
            <a:ext cx="7772400" cy="784739"/>
          </a:xfrm>
          <a:prstGeom prst="rect">
            <a:avLst/>
          </a:prstGeom>
        </p:spPr>
        <p:txBody>
          <a:bodyPr/>
          <a:lstStyle>
            <a:lvl1pPr algn="ctr">
              <a:defRPr>
                <a:solidFill>
                  <a:srgbClr val="666666"/>
                </a:solidFill>
              </a:defRPr>
            </a:lvl1pPr>
          </a:lstStyle>
          <a:p>
            <a:r>
              <a:t>Click to add subtitle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Click to add title</a:t>
            </a:r>
          </a:p>
        </p:txBody>
      </p:sp>
      <p:sp>
        <p:nvSpPr>
          <p:cNvPr id="21" name="Shape 21"/>
          <p:cNvSpPr>
            <a:spLocks noGrp="1"/>
          </p:cNvSpPr>
          <p:nvPr>
            <p:ph type="body" idx="1"/>
          </p:nvPr>
        </p:nvSpPr>
        <p:spPr>
          <a:prstGeom prst="rect">
            <a:avLst/>
          </a:prstGeom>
        </p:spPr>
        <p:txBody>
          <a:bodyPr/>
          <a:lstStyle/>
          <a:p>
            <a:r>
              <a:t>Click to add text</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Two Columns">
    <p:spTree>
      <p:nvGrpSpPr>
        <p:cNvPr id="1" name=""/>
        <p:cNvGrpSpPr/>
        <p:nvPr/>
      </p:nvGrpSpPr>
      <p:grpSpPr>
        <a:xfrm>
          <a:off x="0" y="0"/>
          <a:ext cx="0" cy="0"/>
          <a:chOff x="0" y="0"/>
          <a:chExt cx="0" cy="0"/>
        </a:xfrm>
      </p:grpSpPr>
      <p:sp>
        <p:nvSpPr>
          <p:cNvPr id="36" name="Shape 36"/>
          <p:cNvSpPr>
            <a:spLocks noGrp="1"/>
          </p:cNvSpPr>
          <p:nvPr>
            <p:ph type="title"/>
          </p:nvPr>
        </p:nvSpPr>
        <p:spPr>
          <a:prstGeom prst="rect">
            <a:avLst/>
          </a:prstGeom>
        </p:spPr>
        <p:txBody>
          <a:bodyPr/>
          <a:lstStyle/>
          <a:p>
            <a:r>
              <a:t>Click to add title</a:t>
            </a:r>
          </a:p>
        </p:txBody>
      </p:sp>
      <p:sp>
        <p:nvSpPr>
          <p:cNvPr id="37" name="Shape 37"/>
          <p:cNvSpPr>
            <a:spLocks noGrp="1"/>
          </p:cNvSpPr>
          <p:nvPr>
            <p:ph type="body" sz="half" idx="1"/>
          </p:nvPr>
        </p:nvSpPr>
        <p:spPr>
          <a:xfrm>
            <a:off x="457200" y="1200150"/>
            <a:ext cx="3994526" cy="3725680"/>
          </a:xfrm>
          <a:prstGeom prst="rect">
            <a:avLst/>
          </a:prstGeom>
        </p:spPr>
        <p:txBody>
          <a:bodyPr/>
          <a:lstStyle/>
          <a:p>
            <a:r>
              <a:t>Click to add text</a:t>
            </a:r>
          </a:p>
        </p:txBody>
      </p:sp>
      <p:sp>
        <p:nvSpPr>
          <p:cNvPr id="38" name="Shape 38"/>
          <p:cNvSpPr>
            <a:spLocks noGrp="1"/>
          </p:cNvSpPr>
          <p:nvPr>
            <p:ph type="body" sz="half" idx="13"/>
          </p:nvPr>
        </p:nvSpPr>
        <p:spPr>
          <a:xfrm>
            <a:off x="4692272" y="1200148"/>
            <a:ext cx="3994526" cy="3725683"/>
          </a:xfrm>
          <a:prstGeom prst="rect">
            <a:avLst/>
          </a:prstGeom>
        </p:spPr>
        <p:txBody>
          <a:bodyPr/>
          <a:lstStyle/>
          <a:p>
            <a:endParaRPr/>
          </a:p>
        </p:txBody>
      </p:sp>
      <p:sp>
        <p:nvSpPr>
          <p:cNvPr id="39" name="Shape 3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46" name="Shape 46"/>
          <p:cNvSpPr>
            <a:spLocks noGrp="1"/>
          </p:cNvSpPr>
          <p:nvPr>
            <p:ph type="title"/>
          </p:nvPr>
        </p:nvSpPr>
        <p:spPr>
          <a:prstGeom prst="rect">
            <a:avLst/>
          </a:prstGeom>
        </p:spPr>
        <p:txBody>
          <a:bodyPr/>
          <a:lstStyle/>
          <a:p>
            <a:r>
              <a:t>Click to add title</a:t>
            </a:r>
          </a:p>
        </p:txBody>
      </p:sp>
      <p:sp>
        <p:nvSpPr>
          <p:cNvPr id="47" name="Shape 4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aption">
    <p:spTree>
      <p:nvGrpSpPr>
        <p:cNvPr id="1" name=""/>
        <p:cNvGrpSpPr/>
        <p:nvPr/>
      </p:nvGrpSpPr>
      <p:grpSpPr>
        <a:xfrm>
          <a:off x="0" y="0"/>
          <a:ext cx="0" cy="0"/>
          <a:chOff x="0" y="0"/>
          <a:chExt cx="0" cy="0"/>
        </a:xfrm>
      </p:grpSpPr>
      <p:sp>
        <p:nvSpPr>
          <p:cNvPr id="54" name="Shape 54"/>
          <p:cNvSpPr>
            <a:spLocks noGrp="1"/>
          </p:cNvSpPr>
          <p:nvPr>
            <p:ph type="body" sz="quarter" idx="1"/>
          </p:nvPr>
        </p:nvSpPr>
        <p:spPr>
          <a:xfrm>
            <a:off x="457200" y="4406308"/>
            <a:ext cx="8229600" cy="519522"/>
          </a:xfrm>
          <a:prstGeom prst="rect">
            <a:avLst/>
          </a:prstGeom>
        </p:spPr>
        <p:txBody>
          <a:bodyPr/>
          <a:lstStyle>
            <a:lvl1pPr algn="ctr">
              <a:spcBef>
                <a:spcPts val="300"/>
              </a:spcBef>
              <a:defRPr sz="1800"/>
            </a:lvl1pPr>
          </a:lstStyle>
          <a:p>
            <a:r>
              <a:t>Click to add text</a:t>
            </a:r>
          </a:p>
        </p:txBody>
      </p:sp>
      <p:sp>
        <p:nvSpPr>
          <p:cNvPr id="55" name="Shape 5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205978"/>
            <a:ext cx="8229600" cy="857251"/>
          </a:xfrm>
          <a:prstGeom prst="rect">
            <a:avLst/>
          </a:prstGeom>
          <a:ln w="12700">
            <a:miter lim="400000"/>
          </a:ln>
          <a:extLst>
            <a:ext uri="{C572A759-6A51-4108-AA02-DFA0A04FC94B}">
              <ma14:wrappingTextBoxFlag xmlns="" xmlns:ma14="http://schemas.microsoft.com/office/mac/drawingml/2011/main" val="1"/>
            </a:ext>
          </a:extLst>
        </p:spPr>
        <p:txBody>
          <a:bodyPr lIns="91423" tIns="91423" rIns="91423" bIns="91423" anchor="b">
            <a:normAutofit/>
          </a:bodyPr>
          <a:lstStyle/>
          <a:p>
            <a:r>
              <a:t>Click to add title</a:t>
            </a:r>
          </a:p>
        </p:txBody>
      </p:sp>
      <p:sp>
        <p:nvSpPr>
          <p:cNvPr id="3" name="Shape 3"/>
          <p:cNvSpPr>
            <a:spLocks noGrp="1"/>
          </p:cNvSpPr>
          <p:nvPr>
            <p:ph type="body" idx="1"/>
          </p:nvPr>
        </p:nvSpPr>
        <p:spPr>
          <a:xfrm>
            <a:off x="457200" y="1200150"/>
            <a:ext cx="8229600" cy="3725680"/>
          </a:xfrm>
          <a:prstGeom prst="rect">
            <a:avLst/>
          </a:prstGeom>
          <a:ln w="12700">
            <a:miter lim="400000"/>
          </a:ln>
          <a:extLst>
            <a:ext uri="{C572A759-6A51-4108-AA02-DFA0A04FC94B}">
              <ma14:wrappingTextBoxFlag xmlns="" xmlns:ma14="http://schemas.microsoft.com/office/mac/drawingml/2011/main" val="1"/>
            </a:ext>
          </a:extLst>
        </p:spPr>
        <p:txBody>
          <a:bodyPr lIns="91423" tIns="91423" rIns="91423" bIns="91423">
            <a:normAutofit/>
          </a:bodyPr>
          <a:lstStyle/>
          <a:p>
            <a:r>
              <a:t>Click to add text</a:t>
            </a:r>
          </a:p>
        </p:txBody>
      </p:sp>
      <p:sp>
        <p:nvSpPr>
          <p:cNvPr id="4" name="Shape 4"/>
          <p:cNvSpPr>
            <a:spLocks noGrp="1"/>
          </p:cNvSpPr>
          <p:nvPr>
            <p:ph type="sldNum" sz="quarter" idx="2"/>
          </p:nvPr>
        </p:nvSpPr>
        <p:spPr>
          <a:xfrm>
            <a:off x="8556790" y="4756496"/>
            <a:ext cx="393316" cy="380232"/>
          </a:xfrm>
          <a:prstGeom prst="rect">
            <a:avLst/>
          </a:prstGeom>
          <a:ln w="12700">
            <a:miter lim="400000"/>
          </a:ln>
        </p:spPr>
        <p:txBody>
          <a:bodyPr wrap="none" lIns="91423" tIns="91423" rIns="91423" bIns="91423" anchor="ctr">
            <a:spAutoFit/>
          </a:bodyPr>
          <a:lstStyle>
            <a:lvl1pPr>
              <a:defRPr>
                <a:latin typeface="+mj-lt"/>
                <a:ea typeface="+mj-ea"/>
                <a:cs typeface="+mj-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txStyles>
    <p:titleStyle>
      <a:lvl1pPr marL="0" marR="0" indent="0" algn="l" defTabSz="914400" rtl="0" latinLnBrk="0">
        <a:lnSpc>
          <a:spcPct val="100000"/>
        </a:lnSpc>
        <a:spcBef>
          <a:spcPts val="0"/>
        </a:spcBef>
        <a:spcAft>
          <a:spcPts val="0"/>
        </a:spcAft>
        <a:buClrTx/>
        <a:buSzTx/>
        <a:buFontTx/>
        <a:buNone/>
        <a:tabLst/>
        <a:defRPr sz="3600" b="1" i="0" u="none" strike="noStrike" cap="none" spc="0" baseline="0">
          <a:ln>
            <a:noFill/>
          </a:ln>
          <a:solidFill>
            <a:srgbClr val="000000"/>
          </a:solidFill>
          <a:uFillTx/>
          <a:latin typeface="Roboto Condensed"/>
          <a:ea typeface="Roboto Condensed"/>
          <a:cs typeface="Roboto Condensed"/>
          <a:sym typeface="Roboto Condensed"/>
        </a:defRPr>
      </a:lvl1pPr>
      <a:lvl2pPr marL="0" marR="0" indent="0" algn="l" defTabSz="914400" rtl="0" latinLnBrk="0">
        <a:lnSpc>
          <a:spcPct val="100000"/>
        </a:lnSpc>
        <a:spcBef>
          <a:spcPts val="0"/>
        </a:spcBef>
        <a:spcAft>
          <a:spcPts val="0"/>
        </a:spcAft>
        <a:buClrTx/>
        <a:buSzTx/>
        <a:buFontTx/>
        <a:buNone/>
        <a:tabLst/>
        <a:defRPr sz="3600" b="1" i="0" u="none" strike="noStrike" cap="none" spc="0" baseline="0">
          <a:ln>
            <a:noFill/>
          </a:ln>
          <a:solidFill>
            <a:srgbClr val="000000"/>
          </a:solidFill>
          <a:uFillTx/>
          <a:latin typeface="Roboto Condensed"/>
          <a:ea typeface="Roboto Condensed"/>
          <a:cs typeface="Roboto Condensed"/>
          <a:sym typeface="Roboto Condensed"/>
        </a:defRPr>
      </a:lvl2pPr>
      <a:lvl3pPr marL="0" marR="0" indent="0" algn="l" defTabSz="914400" rtl="0" latinLnBrk="0">
        <a:lnSpc>
          <a:spcPct val="100000"/>
        </a:lnSpc>
        <a:spcBef>
          <a:spcPts val="0"/>
        </a:spcBef>
        <a:spcAft>
          <a:spcPts val="0"/>
        </a:spcAft>
        <a:buClrTx/>
        <a:buSzTx/>
        <a:buFontTx/>
        <a:buNone/>
        <a:tabLst/>
        <a:defRPr sz="3600" b="1" i="0" u="none" strike="noStrike" cap="none" spc="0" baseline="0">
          <a:ln>
            <a:noFill/>
          </a:ln>
          <a:solidFill>
            <a:srgbClr val="000000"/>
          </a:solidFill>
          <a:uFillTx/>
          <a:latin typeface="Roboto Condensed"/>
          <a:ea typeface="Roboto Condensed"/>
          <a:cs typeface="Roboto Condensed"/>
          <a:sym typeface="Roboto Condensed"/>
        </a:defRPr>
      </a:lvl3pPr>
      <a:lvl4pPr marL="0" marR="0" indent="0" algn="l" defTabSz="914400" rtl="0" latinLnBrk="0">
        <a:lnSpc>
          <a:spcPct val="100000"/>
        </a:lnSpc>
        <a:spcBef>
          <a:spcPts val="0"/>
        </a:spcBef>
        <a:spcAft>
          <a:spcPts val="0"/>
        </a:spcAft>
        <a:buClrTx/>
        <a:buSzTx/>
        <a:buFontTx/>
        <a:buNone/>
        <a:tabLst/>
        <a:defRPr sz="3600" b="1" i="0" u="none" strike="noStrike" cap="none" spc="0" baseline="0">
          <a:ln>
            <a:noFill/>
          </a:ln>
          <a:solidFill>
            <a:srgbClr val="000000"/>
          </a:solidFill>
          <a:uFillTx/>
          <a:latin typeface="Roboto Condensed"/>
          <a:ea typeface="Roboto Condensed"/>
          <a:cs typeface="Roboto Condensed"/>
          <a:sym typeface="Roboto Condensed"/>
        </a:defRPr>
      </a:lvl4pPr>
      <a:lvl5pPr marL="0" marR="0" indent="0" algn="l" defTabSz="914400" rtl="0" latinLnBrk="0">
        <a:lnSpc>
          <a:spcPct val="100000"/>
        </a:lnSpc>
        <a:spcBef>
          <a:spcPts val="0"/>
        </a:spcBef>
        <a:spcAft>
          <a:spcPts val="0"/>
        </a:spcAft>
        <a:buClrTx/>
        <a:buSzTx/>
        <a:buFontTx/>
        <a:buNone/>
        <a:tabLst/>
        <a:defRPr sz="3600" b="1" i="0" u="none" strike="noStrike" cap="none" spc="0" baseline="0">
          <a:ln>
            <a:noFill/>
          </a:ln>
          <a:solidFill>
            <a:srgbClr val="000000"/>
          </a:solidFill>
          <a:uFillTx/>
          <a:latin typeface="Roboto Condensed"/>
          <a:ea typeface="Roboto Condensed"/>
          <a:cs typeface="Roboto Condensed"/>
          <a:sym typeface="Roboto Condensed"/>
        </a:defRPr>
      </a:lvl5pPr>
      <a:lvl6pPr marL="0" marR="0" indent="0" algn="l" defTabSz="914400" rtl="0" latinLnBrk="0">
        <a:lnSpc>
          <a:spcPct val="100000"/>
        </a:lnSpc>
        <a:spcBef>
          <a:spcPts val="0"/>
        </a:spcBef>
        <a:spcAft>
          <a:spcPts val="0"/>
        </a:spcAft>
        <a:buClrTx/>
        <a:buSzTx/>
        <a:buFontTx/>
        <a:buNone/>
        <a:tabLst/>
        <a:defRPr sz="3600" b="1" i="0" u="none" strike="noStrike" cap="none" spc="0" baseline="0">
          <a:ln>
            <a:noFill/>
          </a:ln>
          <a:solidFill>
            <a:srgbClr val="000000"/>
          </a:solidFill>
          <a:uFillTx/>
          <a:latin typeface="Roboto Condensed"/>
          <a:ea typeface="Roboto Condensed"/>
          <a:cs typeface="Roboto Condensed"/>
          <a:sym typeface="Roboto Condensed"/>
        </a:defRPr>
      </a:lvl6pPr>
      <a:lvl7pPr marL="0" marR="0" indent="0" algn="l" defTabSz="914400" rtl="0" latinLnBrk="0">
        <a:lnSpc>
          <a:spcPct val="100000"/>
        </a:lnSpc>
        <a:spcBef>
          <a:spcPts val="0"/>
        </a:spcBef>
        <a:spcAft>
          <a:spcPts val="0"/>
        </a:spcAft>
        <a:buClrTx/>
        <a:buSzTx/>
        <a:buFontTx/>
        <a:buNone/>
        <a:tabLst/>
        <a:defRPr sz="3600" b="1" i="0" u="none" strike="noStrike" cap="none" spc="0" baseline="0">
          <a:ln>
            <a:noFill/>
          </a:ln>
          <a:solidFill>
            <a:srgbClr val="000000"/>
          </a:solidFill>
          <a:uFillTx/>
          <a:latin typeface="Roboto Condensed"/>
          <a:ea typeface="Roboto Condensed"/>
          <a:cs typeface="Roboto Condensed"/>
          <a:sym typeface="Roboto Condensed"/>
        </a:defRPr>
      </a:lvl7pPr>
      <a:lvl8pPr marL="0" marR="0" indent="0" algn="l" defTabSz="914400" rtl="0" latinLnBrk="0">
        <a:lnSpc>
          <a:spcPct val="100000"/>
        </a:lnSpc>
        <a:spcBef>
          <a:spcPts val="0"/>
        </a:spcBef>
        <a:spcAft>
          <a:spcPts val="0"/>
        </a:spcAft>
        <a:buClrTx/>
        <a:buSzTx/>
        <a:buFontTx/>
        <a:buNone/>
        <a:tabLst/>
        <a:defRPr sz="3600" b="1" i="0" u="none" strike="noStrike" cap="none" spc="0" baseline="0">
          <a:ln>
            <a:noFill/>
          </a:ln>
          <a:solidFill>
            <a:srgbClr val="000000"/>
          </a:solidFill>
          <a:uFillTx/>
          <a:latin typeface="Roboto Condensed"/>
          <a:ea typeface="Roboto Condensed"/>
          <a:cs typeface="Roboto Condensed"/>
          <a:sym typeface="Roboto Condensed"/>
        </a:defRPr>
      </a:lvl8pPr>
      <a:lvl9pPr marL="0" marR="0" indent="0" algn="l" defTabSz="914400" rtl="0" latinLnBrk="0">
        <a:lnSpc>
          <a:spcPct val="100000"/>
        </a:lnSpc>
        <a:spcBef>
          <a:spcPts val="0"/>
        </a:spcBef>
        <a:spcAft>
          <a:spcPts val="0"/>
        </a:spcAft>
        <a:buClrTx/>
        <a:buSzTx/>
        <a:buFontTx/>
        <a:buNone/>
        <a:tabLst/>
        <a:defRPr sz="3600" b="1" i="0" u="none" strike="noStrike" cap="none" spc="0" baseline="0">
          <a:ln>
            <a:noFill/>
          </a:ln>
          <a:solidFill>
            <a:srgbClr val="000000"/>
          </a:solidFill>
          <a:uFillTx/>
          <a:latin typeface="Roboto Condensed"/>
          <a:ea typeface="Roboto Condensed"/>
          <a:cs typeface="Roboto Condensed"/>
          <a:sym typeface="Roboto Condensed"/>
        </a:defRPr>
      </a:lvl9pPr>
    </p:titleStyle>
    <p:bodyStyle>
      <a:lvl1pPr marL="0" marR="0" indent="0" algn="l" defTabSz="9144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Roboto"/>
          <a:ea typeface="Roboto"/>
          <a:cs typeface="Roboto"/>
          <a:sym typeface="Roboto"/>
        </a:defRPr>
      </a:lvl1pPr>
      <a:lvl2pPr marL="0" marR="0" indent="0" algn="l" defTabSz="9144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Roboto"/>
          <a:ea typeface="Roboto"/>
          <a:cs typeface="Roboto"/>
          <a:sym typeface="Roboto"/>
        </a:defRPr>
      </a:lvl2pPr>
      <a:lvl3pPr marL="0" marR="0" indent="0" algn="l" defTabSz="9144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Roboto"/>
          <a:ea typeface="Roboto"/>
          <a:cs typeface="Roboto"/>
          <a:sym typeface="Roboto"/>
        </a:defRPr>
      </a:lvl3pPr>
      <a:lvl4pPr marL="0" marR="0" indent="0" algn="l" defTabSz="9144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Roboto"/>
          <a:ea typeface="Roboto"/>
          <a:cs typeface="Roboto"/>
          <a:sym typeface="Roboto"/>
        </a:defRPr>
      </a:lvl4pPr>
      <a:lvl5pPr marL="0" marR="0" indent="0" algn="l" defTabSz="9144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Roboto"/>
          <a:ea typeface="Roboto"/>
          <a:cs typeface="Roboto"/>
          <a:sym typeface="Roboto"/>
        </a:defRPr>
      </a:lvl5pPr>
      <a:lvl6pPr marL="0" marR="0" indent="0" algn="l" defTabSz="9144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Roboto"/>
          <a:ea typeface="Roboto"/>
          <a:cs typeface="Roboto"/>
          <a:sym typeface="Roboto"/>
        </a:defRPr>
      </a:lvl6pPr>
      <a:lvl7pPr marL="0" marR="0" indent="0" algn="l" defTabSz="9144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Roboto"/>
          <a:ea typeface="Roboto"/>
          <a:cs typeface="Roboto"/>
          <a:sym typeface="Roboto"/>
        </a:defRPr>
      </a:lvl7pPr>
      <a:lvl8pPr marL="0" marR="0" indent="0" algn="l" defTabSz="9144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Roboto"/>
          <a:ea typeface="Roboto"/>
          <a:cs typeface="Roboto"/>
          <a:sym typeface="Roboto"/>
        </a:defRPr>
      </a:lvl8pPr>
      <a:lvl9pPr marL="0" marR="0" indent="0" algn="l" defTabSz="9144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Roboto"/>
          <a:ea typeface="Roboto"/>
          <a:cs typeface="Roboto"/>
          <a:sym typeface="Roboto"/>
        </a:defRPr>
      </a:lvl9pPr>
    </p:bodyStyle>
    <p:otherStyle>
      <a:lvl1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jsfiddle.net/arunitgupta/uapev75b/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axcdn.bootstrapcdn.com/bootstrap/3.3.1/css/bootstrap.min.css" TargetMode="External"/><Relationship Id="rId2" Type="http://schemas.openxmlformats.org/officeDocument/2006/relationships/hyperlink" Target="http://getbootstrap.com/getting-started/#download" TargetMode="External"/><Relationship Id="rId1" Type="http://schemas.openxmlformats.org/officeDocument/2006/relationships/slideLayout" Target="../slideLayouts/slideLayout3.xml"/><Relationship Id="rId4" Type="http://schemas.openxmlformats.org/officeDocument/2006/relationships/hyperlink" Target="https://maxcdn.bootstrapcdn.com/bootstrap/3.3.1/js/bootstrap.min.j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bootsnipp.com/" TargetMode="External"/><Relationship Id="rId2" Type="http://schemas.openxmlformats.org/officeDocument/2006/relationships/hyperlink" Target="http://startbootstrap.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jetbrains.com/webstorm/downloa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jslint.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angularjs.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uFTFsKmkQnQ"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jsfiddle.net/arunitgupta/665nhbx0/2/"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oo.gl/forms/YP0GW9Oq2M5GxyMG2" TargetMode="External"/><Relationship Id="rId2" Type="http://schemas.openxmlformats.org/officeDocument/2006/relationships/hyperlink" Target="https://www.elegantthemes.com/blog/resources/10-rules-of-good-ui-design-to-follow-on-every-web-design-projec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reately.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ctrTitle"/>
          </p:nvPr>
        </p:nvSpPr>
        <p:spPr>
          <a:xfrm>
            <a:off x="685800" y="1583341"/>
            <a:ext cx="7772400" cy="1159858"/>
          </a:xfrm>
          <a:prstGeom prst="rect">
            <a:avLst/>
          </a:prstGeom>
        </p:spPr>
        <p:txBody>
          <a:bodyPr/>
          <a:lstStyle/>
          <a:p>
            <a:r>
              <a:rPr dirty="0"/>
              <a:t>Tutorial </a:t>
            </a:r>
            <a:r>
              <a:rPr lang="en-US" dirty="0"/>
              <a:t>2</a:t>
            </a:r>
            <a:endParaRPr dirty="0"/>
          </a:p>
        </p:txBody>
      </p:sp>
      <p:sp>
        <p:nvSpPr>
          <p:cNvPr id="65" name="Shape 65"/>
          <p:cNvSpPr>
            <a:spLocks noGrp="1"/>
          </p:cNvSpPr>
          <p:nvPr>
            <p:ph type="subTitle" sz="quarter" idx="1"/>
          </p:nvPr>
        </p:nvSpPr>
        <p:spPr>
          <a:xfrm>
            <a:off x="685800" y="2840052"/>
            <a:ext cx="7772400" cy="784739"/>
          </a:xfrm>
          <a:prstGeom prst="rect">
            <a:avLst/>
          </a:prstGeom>
        </p:spPr>
        <p:txBody>
          <a:bodyPr/>
          <a:lstStyle>
            <a:lvl1pPr>
              <a:defRPr sz="2400"/>
            </a:lvl1pPr>
          </a:lstStyle>
          <a:p>
            <a:r>
              <a:rPr dirty="0"/>
              <a:t>Html5, Bootstrap, Angular JS, Ajax</a:t>
            </a:r>
            <a:r>
              <a:rPr lang="en-US" dirty="0"/>
              <a:t>, JSLint</a:t>
            </a:r>
            <a:endParaRPr dirty="0"/>
          </a:p>
        </p:txBody>
      </p:sp>
      <p:sp>
        <p:nvSpPr>
          <p:cNvPr id="66" name="Shape 66"/>
          <p:cNvSpPr/>
          <p:nvPr/>
        </p:nvSpPr>
        <p:spPr>
          <a:xfrm>
            <a:off x="1482779" y="4221474"/>
            <a:ext cx="6399599" cy="267751"/>
          </a:xfrm>
          <a:prstGeom prst="rect">
            <a:avLst/>
          </a:prstGeom>
          <a:ln w="12700">
            <a:miter lim="400000"/>
          </a:ln>
          <a:extLst>
            <a:ext uri="{C572A759-6A51-4108-AA02-DFA0A04FC94B}">
              <ma14:wrappingTextBoxFlag xmlns="" xmlns:ma14="http://schemas.microsoft.com/office/mac/drawingml/2011/main" val="1"/>
            </a:ext>
          </a:extLst>
        </p:spPr>
        <p:txBody>
          <a:bodyPr lIns="44975" tIns="44975" rIns="44975" bIns="44975">
            <a:spAutoFit/>
          </a:bodyPr>
          <a:lstStyle>
            <a:lvl1pPr algn="ctr">
              <a:defRPr sz="1200">
                <a:solidFill>
                  <a:srgbClr val="8B8B8B"/>
                </a:solidFill>
                <a:latin typeface="Calibri"/>
                <a:ea typeface="Calibri"/>
                <a:cs typeface="Calibri"/>
                <a:sym typeface="Calibri"/>
              </a:defRPr>
            </a:lvl1pPr>
          </a:lstStyle>
          <a:p>
            <a:r>
              <a:t>UMKC</a:t>
            </a:r>
          </a:p>
        </p:txBody>
      </p:sp>
      <p:sp>
        <p:nvSpPr>
          <p:cNvPr id="67" name="Shape 67"/>
          <p:cNvSpPr/>
          <p:nvPr/>
        </p:nvSpPr>
        <p:spPr>
          <a:xfrm>
            <a:off x="1107575" y="3580655"/>
            <a:ext cx="7449899" cy="439838"/>
          </a:xfrm>
          <a:prstGeom prst="rect">
            <a:avLst/>
          </a:prstGeom>
          <a:ln w="12700">
            <a:miter lim="400000"/>
          </a:ln>
          <a:extLst>
            <a:ext uri="{C572A759-6A51-4108-AA02-DFA0A04FC94B}">
              <ma14:wrappingTextBoxFlag xmlns="" xmlns:ma14="http://schemas.microsoft.com/office/mac/drawingml/2011/main" val="1"/>
            </a:ext>
          </a:extLst>
        </p:spPr>
        <p:txBody>
          <a:bodyPr lIns="91423" tIns="91423" rIns="91423" bIns="91423" anchor="ctr">
            <a:spAutoFit/>
          </a:bodyPr>
          <a:lstStyle>
            <a:lvl1pPr algn="ctr">
              <a:defRPr sz="1800" b="1">
                <a:latin typeface="Times New Roman"/>
                <a:ea typeface="Times New Roman"/>
                <a:cs typeface="Times New Roman"/>
                <a:sym typeface="Times New Roman"/>
              </a:defRPr>
            </a:lvl1pPr>
          </a:lstStyle>
          <a:p>
            <a:r>
              <a:t>CS551 Advanced Software Engineering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p:cNvSpPr>
          <p:nvPr>
            <p:ph type="title"/>
          </p:nvPr>
        </p:nvSpPr>
        <p:spPr>
          <a:xfrm>
            <a:off x="457200" y="205978"/>
            <a:ext cx="8229600" cy="857400"/>
          </a:xfrm>
          <a:prstGeom prst="rect">
            <a:avLst/>
          </a:prstGeom>
        </p:spPr>
        <p:txBody>
          <a:bodyPr/>
          <a:lstStyle/>
          <a:p>
            <a:r>
              <a:t>Login Wireframe</a:t>
            </a:r>
          </a:p>
        </p:txBody>
      </p:sp>
      <p:sp>
        <p:nvSpPr>
          <p:cNvPr id="103" name="Shape 103"/>
          <p:cNvSpPr>
            <a:spLocks noGrp="1"/>
          </p:cNvSpPr>
          <p:nvPr>
            <p:ph type="body" idx="1"/>
          </p:nvPr>
        </p:nvSpPr>
        <p:spPr>
          <a:xfrm>
            <a:off x="457200" y="1200150"/>
            <a:ext cx="8229600" cy="3725699"/>
          </a:xfrm>
          <a:prstGeom prst="rect">
            <a:avLst/>
          </a:prstGeom>
        </p:spPr>
        <p:txBody>
          <a:bodyPr/>
          <a:lstStyle/>
          <a:p>
            <a:r>
              <a:t>     </a:t>
            </a:r>
          </a:p>
        </p:txBody>
      </p:sp>
      <p:pic>
        <p:nvPicPr>
          <p:cNvPr id="104" name="image5.png"/>
          <p:cNvPicPr>
            <a:picLocks noChangeAspect="1"/>
          </p:cNvPicPr>
          <p:nvPr/>
        </p:nvPicPr>
        <p:blipFill>
          <a:blip r:embed="rId2">
            <a:extLst/>
          </a:blip>
          <a:stretch>
            <a:fillRect/>
          </a:stretch>
        </p:blipFill>
        <p:spPr>
          <a:xfrm>
            <a:off x="1519225" y="1114412"/>
            <a:ext cx="6105526" cy="402907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ctrTitle"/>
          </p:nvPr>
        </p:nvSpPr>
        <p:spPr>
          <a:xfrm>
            <a:off x="685800" y="1583341"/>
            <a:ext cx="7772400" cy="1159800"/>
          </a:xfrm>
          <a:prstGeom prst="rect">
            <a:avLst/>
          </a:prstGeom>
        </p:spPr>
        <p:txBody>
          <a:bodyPr/>
          <a:lstStyle/>
          <a:p>
            <a:r>
              <a:t>HTML5</a:t>
            </a:r>
          </a:p>
        </p:txBody>
      </p:sp>
      <p:sp>
        <p:nvSpPr>
          <p:cNvPr id="107" name="Shape 107"/>
          <p:cNvSpPr>
            <a:spLocks noGrp="1"/>
          </p:cNvSpPr>
          <p:nvPr>
            <p:ph type="subTitle" sz="quarter" idx="1"/>
          </p:nvPr>
        </p:nvSpPr>
        <p:spPr>
          <a:xfrm>
            <a:off x="685800" y="2840052"/>
            <a:ext cx="7772400" cy="784800"/>
          </a:xfrm>
          <a:prstGeom prst="rect">
            <a:avLst/>
          </a:prstGeom>
        </p:spPr>
        <p:txBody>
          <a:bodyPr/>
          <a:lstStyle/>
          <a:p>
            <a:r>
              <a:t>       </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p:cNvSpPr>
          <p:nvPr>
            <p:ph type="title"/>
          </p:nvPr>
        </p:nvSpPr>
        <p:spPr>
          <a:xfrm>
            <a:off x="457200" y="205978"/>
            <a:ext cx="8229600" cy="857400"/>
          </a:xfrm>
          <a:prstGeom prst="rect">
            <a:avLst/>
          </a:prstGeom>
        </p:spPr>
        <p:txBody>
          <a:bodyPr/>
          <a:lstStyle/>
          <a:p>
            <a:r>
              <a:t>What is new ?</a:t>
            </a:r>
          </a:p>
        </p:txBody>
      </p:sp>
      <p:sp>
        <p:nvSpPr>
          <p:cNvPr id="110" name="Shape 110"/>
          <p:cNvSpPr>
            <a:spLocks noGrp="1"/>
          </p:cNvSpPr>
          <p:nvPr>
            <p:ph type="body" idx="1"/>
          </p:nvPr>
        </p:nvSpPr>
        <p:spPr>
          <a:xfrm>
            <a:off x="457200" y="1200150"/>
            <a:ext cx="8229600" cy="3725699"/>
          </a:xfrm>
          <a:prstGeom prst="rect">
            <a:avLst/>
          </a:prstGeom>
        </p:spPr>
        <p:txBody>
          <a:bodyPr/>
          <a:lstStyle/>
          <a:p>
            <a:pPr>
              <a:lnSpc>
                <a:spcPct val="140000"/>
              </a:lnSpc>
              <a:spcBef>
                <a:spcPts val="1500"/>
              </a:spcBef>
              <a:defRPr sz="1800">
                <a:solidFill>
                  <a:srgbClr val="333333"/>
                </a:solidFill>
                <a:latin typeface="Times New Roman"/>
                <a:ea typeface="Times New Roman"/>
                <a:cs typeface="Times New Roman"/>
                <a:sym typeface="Times New Roman"/>
              </a:defRPr>
            </a:pPr>
            <a:r>
              <a:t>&lt;video&gt; and &lt;audio&gt;</a:t>
            </a:r>
          </a:p>
          <a:p>
            <a:pPr>
              <a:lnSpc>
                <a:spcPct val="140000"/>
              </a:lnSpc>
              <a:spcBef>
                <a:spcPts val="1500"/>
              </a:spcBef>
              <a:defRPr sz="1800">
                <a:solidFill>
                  <a:srgbClr val="333333"/>
                </a:solidFill>
                <a:latin typeface="Times New Roman"/>
                <a:ea typeface="Times New Roman"/>
                <a:cs typeface="Times New Roman"/>
                <a:sym typeface="Times New Roman"/>
              </a:defRPr>
            </a:pPr>
            <a:r>
              <a:t>&lt;input&gt; type attributes</a:t>
            </a:r>
          </a:p>
          <a:p>
            <a:pPr>
              <a:lnSpc>
                <a:spcPct val="140000"/>
              </a:lnSpc>
              <a:spcBef>
                <a:spcPts val="1500"/>
              </a:spcBef>
              <a:defRPr sz="1800">
                <a:solidFill>
                  <a:srgbClr val="333333"/>
                </a:solidFill>
                <a:latin typeface="Times New Roman"/>
                <a:ea typeface="Times New Roman"/>
                <a:cs typeface="Times New Roman"/>
                <a:sym typeface="Times New Roman"/>
              </a:defRPr>
            </a:pPr>
            <a:r>
              <a:t>&lt;canvas&gt;</a:t>
            </a:r>
          </a:p>
          <a:p>
            <a:pPr>
              <a:lnSpc>
                <a:spcPct val="140000"/>
              </a:lnSpc>
              <a:spcBef>
                <a:spcPts val="1500"/>
              </a:spcBef>
              <a:defRPr sz="1800">
                <a:solidFill>
                  <a:srgbClr val="333333"/>
                </a:solidFill>
                <a:latin typeface="Times New Roman"/>
                <a:ea typeface="Times New Roman"/>
                <a:cs typeface="Times New Roman"/>
                <a:sym typeface="Times New Roman"/>
              </a:defRPr>
            </a:pPr>
            <a:r>
              <a:t>&lt;output&gt;</a:t>
            </a:r>
          </a:p>
          <a:p>
            <a:pPr>
              <a:lnSpc>
                <a:spcPct val="140000"/>
              </a:lnSpc>
              <a:spcBef>
                <a:spcPts val="1500"/>
              </a:spcBef>
              <a:defRPr sz="1800">
                <a:solidFill>
                  <a:srgbClr val="333333"/>
                </a:solidFill>
                <a:latin typeface="Times New Roman"/>
                <a:ea typeface="Times New Roman"/>
                <a:cs typeface="Times New Roman"/>
                <a:sym typeface="Times New Roman"/>
              </a:defRPr>
            </a:pPr>
            <a:r>
              <a:t>&lt;figure&gt; and &lt;figcaption&gt;</a:t>
            </a:r>
          </a:p>
          <a:p>
            <a:pPr>
              <a:lnSpc>
                <a:spcPct val="140000"/>
              </a:lnSpc>
              <a:spcBef>
                <a:spcPts val="1500"/>
              </a:spcBef>
              <a:defRPr sz="1800">
                <a:solidFill>
                  <a:srgbClr val="333333"/>
                </a:solidFill>
                <a:latin typeface="Times New Roman"/>
                <a:ea typeface="Times New Roman"/>
                <a:cs typeface="Times New Roman"/>
                <a:sym typeface="Times New Roman"/>
              </a:defRPr>
            </a:pPr>
            <a:r>
              <a:t>&lt;progress&gt;and &lt;meter&gt;</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(Local Storage)</a:t>
            </a:r>
          </a:p>
        </p:txBody>
      </p:sp>
      <p:sp>
        <p:nvSpPr>
          <p:cNvPr id="3" name="Text Placeholder 2"/>
          <p:cNvSpPr>
            <a:spLocks noGrp="1"/>
          </p:cNvSpPr>
          <p:nvPr>
            <p:ph type="body" idx="1"/>
          </p:nvPr>
        </p:nvSpPr>
        <p:spPr/>
        <p:txBody>
          <a:bodyPr>
            <a:normAutofit/>
          </a:bodyPr>
          <a:lstStyle/>
          <a:p>
            <a:r>
              <a:rPr lang="en-US" sz="1400" dirty="0"/>
              <a:t>Web applications can store data locally within the user's browser. Local storage is more secure, and large amounts of data can be stored locally, without affecting website performance.</a:t>
            </a:r>
          </a:p>
          <a:p>
            <a:r>
              <a:rPr lang="en-US" sz="1400" u="sng" dirty="0"/>
              <a:t>Example Link</a:t>
            </a:r>
            <a:r>
              <a:rPr lang="en-US" sz="1400" dirty="0"/>
              <a:t>: </a:t>
            </a:r>
            <a:r>
              <a:rPr lang="en-US" sz="1400" dirty="0">
                <a:hlinkClick r:id="rId2"/>
              </a:rPr>
              <a:t>https://jsfiddle.net/arunitgupta/uapev75b/6/</a:t>
            </a:r>
            <a:endParaRPr lang="en-US" sz="1400" dirty="0"/>
          </a:p>
          <a:p>
            <a:endParaRPr lang="en-US" sz="1400" dirty="0"/>
          </a:p>
          <a:p>
            <a:endParaRPr lang="en-US" sz="1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344" y="2050781"/>
            <a:ext cx="8527312" cy="3011970"/>
          </a:xfrm>
          <a:prstGeom prst="rect">
            <a:avLst/>
          </a:prstGeom>
        </p:spPr>
      </p:pic>
    </p:spTree>
    <p:extLst>
      <p:ext uri="{BB962C8B-B14F-4D97-AF65-F5344CB8AC3E}">
        <p14:creationId xmlns:p14="http://schemas.microsoft.com/office/powerpoint/2010/main" val="251494230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nvSpPr>
        <p:spPr>
          <a:xfrm>
            <a:off x="-827600" y="189998"/>
            <a:ext cx="5914623" cy="613599"/>
          </a:xfrm>
          <a:prstGeom prst="rect">
            <a:avLst/>
          </a:prstGeom>
          <a:ln w="12700">
            <a:miter lim="400000"/>
          </a:ln>
          <a:extLst>
            <a:ext uri="{C572A759-6A51-4108-AA02-DFA0A04FC94B}">
              <ma14:wrappingTextBoxFlag xmlns="" xmlns:ma14="http://schemas.microsoft.com/office/mac/drawingml/2011/main" val="1"/>
            </a:ext>
          </a:extLst>
        </p:spPr>
        <p:txBody>
          <a:bodyPr lIns="33748" tIns="33748" rIns="33748" bIns="33748" anchor="ctr">
            <a:spAutoFit/>
          </a:bodyPr>
          <a:lstStyle>
            <a:lvl1pPr algn="ctr">
              <a:defRPr sz="3600" b="1">
                <a:latin typeface="Roboto Condensed"/>
                <a:ea typeface="Roboto Condensed"/>
                <a:cs typeface="Roboto Condensed"/>
                <a:sym typeface="Roboto Condensed"/>
              </a:defRPr>
            </a:lvl1pPr>
          </a:lstStyle>
          <a:p>
            <a:r>
              <a:t>Twitter Bootstrap</a:t>
            </a:r>
          </a:p>
        </p:txBody>
      </p:sp>
      <p:sp>
        <p:nvSpPr>
          <p:cNvPr id="119" name="Shape 119"/>
          <p:cNvSpPr/>
          <p:nvPr/>
        </p:nvSpPr>
        <p:spPr>
          <a:xfrm>
            <a:off x="733531" y="993599"/>
            <a:ext cx="7496069" cy="3232098"/>
          </a:xfrm>
          <a:prstGeom prst="rect">
            <a:avLst/>
          </a:prstGeom>
          <a:ln w="12700">
            <a:miter lim="400000"/>
          </a:ln>
          <a:extLst>
            <a:ext uri="{C572A759-6A51-4108-AA02-DFA0A04FC94B}">
              <ma14:wrappingTextBoxFlag xmlns="" xmlns:ma14="http://schemas.microsoft.com/office/mac/drawingml/2011/main" val="1"/>
            </a:ext>
          </a:extLst>
        </p:spPr>
        <p:txBody>
          <a:bodyPr lIns="33748" tIns="33748" rIns="33748" bIns="33748">
            <a:spAutoFit/>
          </a:bodyPr>
          <a:lstStyle/>
          <a:p>
            <a:pPr>
              <a:lnSpc>
                <a:spcPct val="90000"/>
              </a:lnSpc>
              <a:defRPr sz="2000" b="1">
                <a:latin typeface="Roboto"/>
                <a:ea typeface="Roboto"/>
                <a:cs typeface="Roboto"/>
                <a:sym typeface="Roboto"/>
              </a:defRPr>
            </a:pPr>
            <a:r>
              <a:rPr dirty="0"/>
              <a:t>Bootstrap</a:t>
            </a:r>
            <a:r>
              <a:rPr b="0" dirty="0"/>
              <a:t> is the most popular HTML, CSS, and JavaScript framework for developing responsive, mobile-first web sites</a:t>
            </a:r>
            <a:r>
              <a:rPr lang="en-US" b="0" dirty="0"/>
              <a:t>.</a:t>
            </a:r>
            <a:endParaRPr b="0" dirty="0"/>
          </a:p>
          <a:p>
            <a:pPr>
              <a:lnSpc>
                <a:spcPct val="90000"/>
              </a:lnSpc>
              <a:defRPr sz="2000">
                <a:latin typeface="Roboto"/>
                <a:ea typeface="Roboto"/>
                <a:cs typeface="Roboto"/>
                <a:sym typeface="Roboto"/>
              </a:defRPr>
            </a:pPr>
            <a:endParaRPr b="0" dirty="0"/>
          </a:p>
          <a:p>
            <a:pPr marL="342900" indent="-342900">
              <a:lnSpc>
                <a:spcPct val="90000"/>
              </a:lnSpc>
              <a:buClr>
                <a:srgbClr val="000000"/>
              </a:buClr>
              <a:buSzPct val="100000"/>
              <a:buFont typeface="Helvetica"/>
              <a:buChar char="•"/>
              <a:defRPr sz="2000">
                <a:latin typeface="Roboto"/>
                <a:ea typeface="Roboto"/>
                <a:cs typeface="Roboto"/>
                <a:sym typeface="Roboto"/>
              </a:defRPr>
            </a:pPr>
            <a:r>
              <a:rPr dirty="0"/>
              <a:t>Download Twitter Bootstrap libraries</a:t>
            </a:r>
          </a:p>
          <a:p>
            <a:pPr marL="342900" indent="-342900">
              <a:lnSpc>
                <a:spcPct val="90000"/>
              </a:lnSpc>
              <a:buClr>
                <a:srgbClr val="000000"/>
              </a:buClr>
              <a:buSzPct val="100000"/>
              <a:buFont typeface="Helvetica"/>
              <a:buChar char="•"/>
              <a:defRPr sz="2000">
                <a:latin typeface="Roboto"/>
                <a:ea typeface="Roboto"/>
                <a:cs typeface="Roboto"/>
                <a:sym typeface="Roboto"/>
              </a:defRPr>
            </a:pPr>
            <a:r>
              <a:rPr dirty="0"/>
              <a:t>We can use the classes and functions defined in these libraries in the HTML.</a:t>
            </a:r>
          </a:p>
          <a:p>
            <a:pPr>
              <a:lnSpc>
                <a:spcPct val="90000"/>
              </a:lnSpc>
              <a:defRPr sz="2000">
                <a:latin typeface="Roboto"/>
                <a:ea typeface="Roboto"/>
                <a:cs typeface="Roboto"/>
                <a:sym typeface="Roboto"/>
              </a:defRPr>
            </a:pPr>
            <a:endParaRPr dirty="0"/>
          </a:p>
          <a:p>
            <a:pPr>
              <a:lnSpc>
                <a:spcPct val="90000"/>
              </a:lnSpc>
              <a:defRPr sz="1200" u="sng">
                <a:solidFill>
                  <a:srgbClr val="1155CC"/>
                </a:solidFill>
                <a:uFill>
                  <a:solidFill>
                    <a:srgbClr val="1155CC"/>
                  </a:solidFill>
                </a:uFill>
                <a:latin typeface="Roboto"/>
                <a:ea typeface="Roboto"/>
                <a:cs typeface="Roboto"/>
                <a:sym typeface="Roboto"/>
              </a:defRPr>
            </a:pPr>
            <a:r>
              <a:rPr dirty="0">
                <a:solidFill>
                  <a:srgbClr val="0000FF"/>
                </a:solidFill>
                <a:uFill>
                  <a:solidFill>
                    <a:srgbClr val="0000FF"/>
                  </a:solidFill>
                </a:uFill>
                <a:hlinkClick r:id="rId2"/>
              </a:rPr>
              <a:t>http://getbootstrap.com/getting-started/#download</a:t>
            </a:r>
          </a:p>
          <a:p>
            <a:pPr>
              <a:lnSpc>
                <a:spcPct val="90000"/>
              </a:lnSpc>
              <a:defRPr sz="1200">
                <a:uFill>
                  <a:solidFill>
                    <a:srgbClr val="1155CC"/>
                  </a:solidFill>
                </a:uFill>
                <a:latin typeface="Roboto"/>
                <a:ea typeface="Roboto"/>
                <a:cs typeface="Roboto"/>
                <a:sym typeface="Roboto"/>
              </a:defRPr>
            </a:pPr>
            <a:endParaRPr dirty="0">
              <a:solidFill>
                <a:srgbClr val="0000FF"/>
              </a:solidFill>
              <a:uFill>
                <a:solidFill>
                  <a:srgbClr val="0000FF"/>
                </a:solidFill>
              </a:uFill>
              <a:hlinkClick r:id="rId2"/>
            </a:endParaRPr>
          </a:p>
          <a:p>
            <a:pPr marL="342900" indent="-342900">
              <a:buClr>
                <a:srgbClr val="000000"/>
              </a:buClr>
              <a:buSzPct val="100000"/>
              <a:buFont typeface="Helvetica"/>
              <a:buChar char="•"/>
              <a:defRPr sz="2000">
                <a:latin typeface="Roboto"/>
                <a:ea typeface="Roboto"/>
                <a:cs typeface="Roboto"/>
                <a:sym typeface="Roboto"/>
              </a:defRPr>
            </a:pPr>
            <a:r>
              <a:rPr dirty="0"/>
              <a:t>Include these </a:t>
            </a:r>
            <a:r>
              <a:rPr dirty="0" err="1"/>
              <a:t>url’s</a:t>
            </a:r>
            <a:r>
              <a:rPr dirty="0"/>
              <a:t> in html to use Twitter Bootstrap</a:t>
            </a:r>
          </a:p>
          <a:p>
            <a:pPr>
              <a:defRPr>
                <a:latin typeface="Roboto"/>
                <a:ea typeface="Roboto"/>
                <a:cs typeface="Roboto"/>
                <a:sym typeface="Roboto"/>
              </a:defRPr>
            </a:pPr>
            <a:endParaRPr dirty="0"/>
          </a:p>
          <a:p>
            <a:pPr>
              <a:defRPr sz="1200" u="sng">
                <a:solidFill>
                  <a:srgbClr val="1155CC"/>
                </a:solidFill>
                <a:uFill>
                  <a:solidFill>
                    <a:srgbClr val="1155CC"/>
                  </a:solidFill>
                </a:uFill>
                <a:latin typeface="Roboto"/>
                <a:ea typeface="Roboto"/>
                <a:cs typeface="Roboto"/>
                <a:sym typeface="Roboto"/>
              </a:defRPr>
            </a:pPr>
            <a:r>
              <a:rPr dirty="0">
                <a:solidFill>
                  <a:srgbClr val="0000FF"/>
                </a:solidFill>
                <a:uFill>
                  <a:solidFill>
                    <a:srgbClr val="0000FF"/>
                  </a:solidFill>
                </a:uFill>
                <a:hlinkClick r:id="rId3"/>
              </a:rPr>
              <a:t>https://maxcdn.bootstrapcdn.com/bootstrap/3.3.1/css/bootstrap.min.css</a:t>
            </a:r>
          </a:p>
          <a:p>
            <a:pPr>
              <a:defRPr sz="1200" u="sng">
                <a:solidFill>
                  <a:srgbClr val="1155CC"/>
                </a:solidFill>
                <a:uFill>
                  <a:solidFill>
                    <a:srgbClr val="1155CC"/>
                  </a:solidFill>
                </a:uFill>
                <a:latin typeface="Roboto"/>
                <a:ea typeface="Roboto"/>
                <a:cs typeface="Roboto"/>
                <a:sym typeface="Roboto"/>
              </a:defRPr>
            </a:pPr>
            <a:r>
              <a:rPr dirty="0">
                <a:solidFill>
                  <a:srgbClr val="0000FF"/>
                </a:solidFill>
                <a:uFill>
                  <a:solidFill>
                    <a:srgbClr val="0000FF"/>
                  </a:solidFill>
                </a:uFill>
                <a:hlinkClick r:id="rId4"/>
              </a:rPr>
              <a:t>https://maxcdn.bootstrapcdn.com/bootstrap/3.3.1/js/bootstrap.min.js</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title"/>
          </p:nvPr>
        </p:nvSpPr>
        <p:spPr>
          <a:xfrm>
            <a:off x="457200" y="205978"/>
            <a:ext cx="8229600" cy="857251"/>
          </a:xfrm>
          <a:prstGeom prst="rect">
            <a:avLst/>
          </a:prstGeom>
        </p:spPr>
        <p:txBody>
          <a:bodyPr/>
          <a:lstStyle/>
          <a:p>
            <a:r>
              <a:t>Free Resources</a:t>
            </a:r>
          </a:p>
        </p:txBody>
      </p:sp>
      <p:sp>
        <p:nvSpPr>
          <p:cNvPr id="122" name="Shape 122"/>
          <p:cNvSpPr>
            <a:spLocks noGrp="1"/>
          </p:cNvSpPr>
          <p:nvPr>
            <p:ph type="body" idx="1"/>
          </p:nvPr>
        </p:nvSpPr>
        <p:spPr>
          <a:xfrm>
            <a:off x="457200" y="1200150"/>
            <a:ext cx="8229600" cy="3725680"/>
          </a:xfrm>
          <a:prstGeom prst="rect">
            <a:avLst/>
          </a:prstGeom>
        </p:spPr>
        <p:txBody>
          <a:bodyPr/>
          <a:lstStyle/>
          <a:p>
            <a:pPr>
              <a:defRPr u="sng">
                <a:solidFill>
                  <a:srgbClr val="1155CC"/>
                </a:solidFill>
                <a:uFill>
                  <a:solidFill>
                    <a:srgbClr val="1155CC"/>
                  </a:solidFill>
                </a:uFill>
              </a:defRPr>
            </a:pPr>
            <a:r>
              <a:rPr>
                <a:solidFill>
                  <a:srgbClr val="0000FF"/>
                </a:solidFill>
                <a:uFill>
                  <a:solidFill>
                    <a:srgbClr val="0000FF"/>
                  </a:solidFill>
                </a:uFill>
                <a:hlinkClick r:id="rId2"/>
              </a:rPr>
              <a:t>http://startbootstrap.com/</a:t>
            </a:r>
          </a:p>
          <a:p>
            <a:pPr>
              <a:defRPr u="sng">
                <a:solidFill>
                  <a:srgbClr val="1155CC"/>
                </a:solidFill>
                <a:uFill>
                  <a:solidFill>
                    <a:srgbClr val="1155CC"/>
                  </a:solidFill>
                </a:uFill>
              </a:defRPr>
            </a:pPr>
            <a:endParaRPr>
              <a:solidFill>
                <a:srgbClr val="0000FF"/>
              </a:solidFill>
              <a:uFill>
                <a:solidFill>
                  <a:srgbClr val="0000FF"/>
                </a:solidFill>
              </a:uFill>
              <a:hlinkClick r:id="rId2"/>
            </a:endParaRPr>
          </a:p>
          <a:p>
            <a:pPr>
              <a:defRPr u="sng">
                <a:solidFill>
                  <a:srgbClr val="1155CC"/>
                </a:solidFill>
                <a:uFill>
                  <a:solidFill>
                    <a:srgbClr val="1155CC"/>
                  </a:solidFill>
                </a:uFill>
              </a:defRPr>
            </a:pPr>
            <a:r>
              <a:rPr>
                <a:solidFill>
                  <a:srgbClr val="0000FF"/>
                </a:solidFill>
                <a:uFill>
                  <a:solidFill>
                    <a:srgbClr val="0000FF"/>
                  </a:solidFill>
                </a:uFill>
                <a:hlinkClick r:id="rId3"/>
              </a:rPr>
              <a:t>http://bootsnipp.com/</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title"/>
          </p:nvPr>
        </p:nvSpPr>
        <p:spPr>
          <a:xfrm>
            <a:off x="457200" y="205978"/>
            <a:ext cx="8229600" cy="857251"/>
          </a:xfrm>
          <a:prstGeom prst="rect">
            <a:avLst/>
          </a:prstGeom>
        </p:spPr>
        <p:txBody>
          <a:bodyPr/>
          <a:lstStyle/>
          <a:p>
            <a:pPr defTabSz="804672">
              <a:defRPr sz="2816"/>
            </a:pPr>
            <a:r>
              <a:rPr dirty="0"/>
              <a:t>IDE for Web Projects : Web Storm</a:t>
            </a:r>
            <a:br>
              <a:rPr dirty="0"/>
            </a:br>
            <a:r>
              <a:rPr sz="1584" dirty="0"/>
              <a:t>Use student E-mail to get one year free license </a:t>
            </a:r>
            <a:r>
              <a:rPr sz="792" u="sng" dirty="0">
                <a:solidFill>
                  <a:srgbClr val="0000FF"/>
                </a:solidFill>
                <a:uFill>
                  <a:solidFill>
                    <a:srgbClr val="0000FF"/>
                  </a:solidFill>
                </a:uFill>
                <a:hlinkClick r:id="rId2"/>
              </a:rPr>
              <a:t>https://www.jetbrains.com/webstorm/download</a:t>
            </a:r>
            <a:r>
              <a:rPr sz="792" u="sng" dirty="0">
                <a:solidFill>
                  <a:srgbClr val="0070C0"/>
                </a:solidFill>
              </a:rPr>
              <a:t>/</a:t>
            </a:r>
          </a:p>
        </p:txBody>
      </p:sp>
      <p:pic>
        <p:nvPicPr>
          <p:cNvPr id="226" name="image24.png" descr="C:\Users\ry6d3\Downloads\webstorm2.PNG"/>
          <p:cNvPicPr>
            <a:picLocks noChangeAspect="1"/>
          </p:cNvPicPr>
          <p:nvPr/>
        </p:nvPicPr>
        <p:blipFill>
          <a:blip r:embed="rId3">
            <a:extLst/>
          </a:blip>
          <a:stretch>
            <a:fillRect/>
          </a:stretch>
        </p:blipFill>
        <p:spPr>
          <a:xfrm>
            <a:off x="661260" y="1241627"/>
            <a:ext cx="7010401" cy="3799756"/>
          </a:xfrm>
          <a:prstGeom prst="rect">
            <a:avLst/>
          </a:prstGeom>
          <a:ln w="12700">
            <a:miter lim="400000"/>
          </a:ln>
        </p:spPr>
      </p:pic>
    </p:spTree>
    <p:extLst>
      <p:ext uri="{BB962C8B-B14F-4D97-AF65-F5344CB8AC3E}">
        <p14:creationId xmlns:p14="http://schemas.microsoft.com/office/powerpoint/2010/main" val="258196768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p:cNvSpPr>
          <p:nvPr>
            <p:ph type="title"/>
          </p:nvPr>
        </p:nvSpPr>
        <p:spPr>
          <a:xfrm>
            <a:off x="457200" y="205978"/>
            <a:ext cx="8229600" cy="857251"/>
          </a:xfrm>
          <a:prstGeom prst="rect">
            <a:avLst/>
          </a:prstGeom>
        </p:spPr>
        <p:txBody>
          <a:bodyPr>
            <a:normAutofit fontScale="90000"/>
          </a:bodyPr>
          <a:lstStyle/>
          <a:p>
            <a:pPr defTabSz="758951">
              <a:defRPr sz="2656"/>
            </a:pPr>
            <a:r>
              <a:t>IDE for Web Projects : Web Storm</a:t>
            </a:r>
            <a:br/>
            <a:r>
              <a:rPr sz="913"/>
              <a:t>If it is a New installation: Enter License key during installation </a:t>
            </a:r>
            <a:br>
              <a:rPr sz="913"/>
            </a:br>
            <a:r>
              <a:rPr sz="913"/>
              <a:t>Otherwise : Go to Help &gt; Register</a:t>
            </a:r>
          </a:p>
        </p:txBody>
      </p:sp>
      <p:sp>
        <p:nvSpPr>
          <p:cNvPr id="229" name="Shape 229"/>
          <p:cNvSpPr>
            <a:spLocks noGrp="1"/>
          </p:cNvSpPr>
          <p:nvPr>
            <p:ph type="body" idx="1"/>
          </p:nvPr>
        </p:nvSpPr>
        <p:spPr>
          <a:xfrm>
            <a:off x="457200" y="1118032"/>
            <a:ext cx="7391400" cy="3807799"/>
          </a:xfrm>
          <a:prstGeom prst="rect">
            <a:avLst/>
          </a:prstGeom>
        </p:spPr>
        <p:txBody>
          <a:bodyPr/>
          <a:lstStyle/>
          <a:p>
            <a:endParaRPr/>
          </a:p>
        </p:txBody>
      </p:sp>
      <p:pic>
        <p:nvPicPr>
          <p:cNvPr id="230" name="image25.png" descr="C:\Users\ry6d3\Downloads\webstorm1.PNG"/>
          <p:cNvPicPr>
            <a:picLocks noChangeAspect="1"/>
          </p:cNvPicPr>
          <p:nvPr/>
        </p:nvPicPr>
        <p:blipFill>
          <a:blip r:embed="rId2">
            <a:extLst/>
          </a:blip>
          <a:stretch>
            <a:fillRect/>
          </a:stretch>
        </p:blipFill>
        <p:spPr>
          <a:xfrm>
            <a:off x="533400" y="1118033"/>
            <a:ext cx="7315200" cy="3799617"/>
          </a:xfrm>
          <a:prstGeom prst="rect">
            <a:avLst/>
          </a:prstGeom>
          <a:ln w="12700">
            <a:miter lim="400000"/>
          </a:ln>
        </p:spPr>
      </p:pic>
    </p:spTree>
    <p:extLst>
      <p:ext uri="{BB962C8B-B14F-4D97-AF65-F5344CB8AC3E}">
        <p14:creationId xmlns:p14="http://schemas.microsoft.com/office/powerpoint/2010/main" val="1211088427"/>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Lint</a:t>
            </a:r>
          </a:p>
        </p:txBody>
      </p:sp>
      <p:sp>
        <p:nvSpPr>
          <p:cNvPr id="3" name="Text Placeholder 2"/>
          <p:cNvSpPr>
            <a:spLocks noGrp="1"/>
          </p:cNvSpPr>
          <p:nvPr>
            <p:ph type="body" idx="1"/>
          </p:nvPr>
        </p:nvSpPr>
        <p:spPr/>
        <p:txBody>
          <a:bodyPr>
            <a:normAutofit fontScale="62500" lnSpcReduction="20000"/>
          </a:bodyPr>
          <a:lstStyle/>
          <a:p>
            <a:endParaRPr lang="en-US" sz="1600" dirty="0"/>
          </a:p>
          <a:p>
            <a:pPr marL="285750" indent="-285750">
              <a:buFont typeface="Arial" panose="020B0604020202020204" pitchFamily="34" charset="0"/>
              <a:buChar char="•"/>
            </a:pPr>
            <a:r>
              <a:rPr lang="en-US" sz="3100" b="1" dirty="0"/>
              <a:t>JSLint</a:t>
            </a:r>
            <a:r>
              <a:rPr lang="en-US" sz="3100" dirty="0"/>
              <a:t> is a JavaScript program that looks for problems in JavaScript programs. </a:t>
            </a:r>
          </a:p>
          <a:p>
            <a:endParaRPr lang="en-US" sz="3100" dirty="0"/>
          </a:p>
          <a:p>
            <a:pPr marL="285750" indent="-285750">
              <a:buFont typeface="Arial" panose="020B0604020202020204" pitchFamily="34" charset="0"/>
              <a:buChar char="•"/>
            </a:pPr>
            <a:r>
              <a:rPr lang="en-US" sz="3100" dirty="0"/>
              <a:t>It is a code quality tool and JavaScript syntax checker and validator.</a:t>
            </a:r>
          </a:p>
          <a:p>
            <a:pPr marL="285750" indent="-285750">
              <a:buFont typeface="Arial" panose="020B0604020202020204" pitchFamily="34" charset="0"/>
              <a:buChar char="•"/>
            </a:pPr>
            <a:endParaRPr lang="en-US" sz="1600" dirty="0"/>
          </a:p>
          <a:p>
            <a:r>
              <a:rPr lang="en-US" sz="3400" b="1" dirty="0"/>
              <a:t>Working</a:t>
            </a:r>
          </a:p>
          <a:p>
            <a:endParaRPr lang="en-US" sz="3400" dirty="0"/>
          </a:p>
          <a:p>
            <a:pPr marL="457200" indent="-457200">
              <a:buFont typeface="Arial" panose="020B0604020202020204" pitchFamily="34" charset="0"/>
              <a:buChar char="•"/>
            </a:pPr>
            <a:r>
              <a:rPr lang="en-US" dirty="0"/>
              <a:t>JSLint takes a JavaScript source and scans it. If it finds a problem, it returns a message describing the problem and an approximate location within the source.</a:t>
            </a:r>
          </a:p>
          <a:p>
            <a:r>
              <a:rPr lang="en-US" dirty="0"/>
              <a:t> </a:t>
            </a:r>
          </a:p>
          <a:p>
            <a:pPr marL="457200" indent="-457200">
              <a:buFont typeface="Arial" panose="020B0604020202020204" pitchFamily="34" charset="0"/>
              <a:buChar char="•"/>
            </a:pPr>
            <a:r>
              <a:rPr lang="en-US" dirty="0"/>
              <a:t>JSLint looks at some style conventions as well as structural problems. It does not prove that your program is correct. It just provides another set of eyes to help spot problems.</a:t>
            </a:r>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25579569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Lint (Web version)</a:t>
            </a:r>
          </a:p>
        </p:txBody>
      </p:sp>
      <p:sp>
        <p:nvSpPr>
          <p:cNvPr id="3" name="Text Placeholder 2"/>
          <p:cNvSpPr>
            <a:spLocks noGrp="1"/>
          </p:cNvSpPr>
          <p:nvPr>
            <p:ph type="body" idx="1"/>
          </p:nvPr>
        </p:nvSpPr>
        <p:spPr/>
        <p:txBody>
          <a:bodyPr/>
          <a:lstStyle/>
          <a:p>
            <a:r>
              <a:rPr lang="en-US" sz="1400" dirty="0">
                <a:hlinkClick r:id="rId2"/>
              </a:rPr>
              <a:t>http://www.jslint.com/</a:t>
            </a:r>
            <a:endParaRPr lang="en-US" sz="1400"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99191"/>
            <a:ext cx="8335926" cy="3563560"/>
          </a:xfrm>
          <a:prstGeom prst="rect">
            <a:avLst/>
          </a:prstGeom>
        </p:spPr>
      </p:pic>
    </p:spTree>
    <p:extLst>
      <p:ext uri="{BB962C8B-B14F-4D97-AF65-F5344CB8AC3E}">
        <p14:creationId xmlns:p14="http://schemas.microsoft.com/office/powerpoint/2010/main" val="155777514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p:cNvSpPr>
          <p:nvPr>
            <p:ph type="title"/>
          </p:nvPr>
        </p:nvSpPr>
        <p:spPr>
          <a:xfrm>
            <a:off x="457200" y="205978"/>
            <a:ext cx="8229600" cy="857400"/>
          </a:xfrm>
          <a:prstGeom prst="rect">
            <a:avLst/>
          </a:prstGeom>
        </p:spPr>
        <p:txBody>
          <a:bodyPr/>
          <a:lstStyle/>
          <a:p>
            <a:r>
              <a:t>Topics to be covered</a:t>
            </a:r>
          </a:p>
        </p:txBody>
      </p:sp>
      <p:sp>
        <p:nvSpPr>
          <p:cNvPr id="70" name="Shape 70"/>
          <p:cNvSpPr>
            <a:spLocks noGrp="1"/>
          </p:cNvSpPr>
          <p:nvPr>
            <p:ph type="body" idx="1"/>
          </p:nvPr>
        </p:nvSpPr>
        <p:spPr>
          <a:xfrm>
            <a:off x="457200" y="1200148"/>
            <a:ext cx="8229600" cy="3725702"/>
          </a:xfrm>
          <a:prstGeom prst="rect">
            <a:avLst/>
          </a:prstGeom>
        </p:spPr>
        <p:txBody>
          <a:bodyPr/>
          <a:lstStyle/>
          <a:p>
            <a:pPr marL="457200" indent="-457200">
              <a:buFont typeface="Wingdings" panose="05000000000000000000" pitchFamily="2" charset="2"/>
              <a:buChar char="Ø"/>
            </a:pPr>
            <a:r>
              <a:rPr dirty="0"/>
              <a:t>Wireframes</a:t>
            </a:r>
          </a:p>
          <a:p>
            <a:pPr marL="457200" indent="-457200">
              <a:buFont typeface="Wingdings" panose="05000000000000000000" pitchFamily="2" charset="2"/>
              <a:buChar char="Ø"/>
            </a:pPr>
            <a:r>
              <a:rPr dirty="0"/>
              <a:t>HTML5</a:t>
            </a:r>
          </a:p>
          <a:p>
            <a:pPr marL="457200" indent="-457200">
              <a:buFont typeface="Wingdings" panose="05000000000000000000" pitchFamily="2" charset="2"/>
              <a:buChar char="Ø"/>
            </a:pPr>
            <a:r>
              <a:rPr dirty="0"/>
              <a:t>Bootstrap</a:t>
            </a:r>
          </a:p>
          <a:p>
            <a:pPr marL="457200" indent="-457200">
              <a:buFont typeface="Wingdings" panose="05000000000000000000" pitchFamily="2" charset="2"/>
              <a:buChar char="Ø"/>
            </a:pPr>
            <a:r>
              <a:rPr lang="en-US" dirty="0"/>
              <a:t>JS Lint</a:t>
            </a:r>
          </a:p>
          <a:p>
            <a:pPr marL="457200" indent="-457200">
              <a:buFont typeface="Wingdings" panose="05000000000000000000" pitchFamily="2" charset="2"/>
              <a:buChar char="Ø"/>
            </a:pPr>
            <a:r>
              <a:rPr dirty="0"/>
              <a:t>Angular JS </a:t>
            </a:r>
          </a:p>
          <a:p>
            <a:pPr marL="457200" indent="-457200">
              <a:buFont typeface="Wingdings" panose="05000000000000000000" pitchFamily="2" charset="2"/>
              <a:buChar char="Ø"/>
            </a:pPr>
            <a:r>
              <a:rPr dirty="0"/>
              <a:t>AJAX</a:t>
            </a:r>
            <a:endParaRPr lang="en-US" dirty="0"/>
          </a:p>
          <a:p>
            <a:endParaRPr dirty="0"/>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Lint Options</a:t>
            </a: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28" y="1063229"/>
            <a:ext cx="9144000" cy="4310961"/>
          </a:xfrm>
          <a:prstGeom prst="rect">
            <a:avLst/>
          </a:prstGeom>
        </p:spPr>
      </p:pic>
    </p:spTree>
    <p:extLst>
      <p:ext uri="{BB962C8B-B14F-4D97-AF65-F5344CB8AC3E}">
        <p14:creationId xmlns:p14="http://schemas.microsoft.com/office/powerpoint/2010/main" val="286084613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with Web storm</a:t>
            </a:r>
          </a:p>
        </p:txBody>
      </p:sp>
      <p:sp>
        <p:nvSpPr>
          <p:cNvPr id="3" name="Text Placeholder 2"/>
          <p:cNvSpPr>
            <a:spLocks noGrp="1"/>
          </p:cNvSpPr>
          <p:nvPr>
            <p:ph type="body" idx="1"/>
          </p:nvPr>
        </p:nvSpPr>
        <p:spPr/>
        <p:txBody>
          <a:bodyPr/>
          <a:lstStyle/>
          <a:p>
            <a:r>
              <a:rPr lang="en-US" dirty="0"/>
              <a:t>File</a:t>
            </a:r>
            <a:r>
              <a:rPr lang="en-US" dirty="0">
                <a:sym typeface="Wingdings" panose="05000000000000000000" pitchFamily="2" charset="2"/>
              </a:rPr>
              <a:t> Settings (Ctrl+Alt+S) Enable JSList</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06685"/>
            <a:ext cx="8091377" cy="3431396"/>
          </a:xfrm>
          <a:prstGeom prst="rect">
            <a:avLst/>
          </a:prstGeom>
        </p:spPr>
      </p:pic>
    </p:spTree>
    <p:extLst>
      <p:ext uri="{BB962C8B-B14F-4D97-AF65-F5344CB8AC3E}">
        <p14:creationId xmlns:p14="http://schemas.microsoft.com/office/powerpoint/2010/main" val="157978716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subTitle" sz="quarter" idx="1"/>
          </p:nvPr>
        </p:nvSpPr>
        <p:spPr>
          <a:xfrm>
            <a:off x="685800" y="2840052"/>
            <a:ext cx="7772400" cy="784800"/>
          </a:xfrm>
          <a:prstGeom prst="rect">
            <a:avLst/>
          </a:prstGeom>
        </p:spPr>
        <p:txBody>
          <a:bodyPr/>
          <a:lstStyle/>
          <a:p>
            <a:r>
              <a:t> </a:t>
            </a:r>
          </a:p>
        </p:txBody>
      </p:sp>
      <p:pic>
        <p:nvPicPr>
          <p:cNvPr id="125" name="image7.png"/>
          <p:cNvPicPr>
            <a:picLocks noChangeAspect="1"/>
          </p:cNvPicPr>
          <p:nvPr/>
        </p:nvPicPr>
        <p:blipFill>
          <a:blip r:embed="rId2">
            <a:extLst/>
          </a:blip>
          <a:stretch>
            <a:fillRect/>
          </a:stretch>
        </p:blipFill>
        <p:spPr>
          <a:xfrm>
            <a:off x="2139950" y="1885950"/>
            <a:ext cx="4864100" cy="1371600"/>
          </a:xfrm>
          <a:prstGeom prst="rect">
            <a:avLst/>
          </a:prstGeom>
          <a:ln w="12700">
            <a:miter lim="400000"/>
          </a:ln>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p:cNvSpPr>
          <p:nvPr>
            <p:ph type="title"/>
          </p:nvPr>
        </p:nvSpPr>
        <p:spPr>
          <a:xfrm>
            <a:off x="457200" y="205978"/>
            <a:ext cx="8229600" cy="857400"/>
          </a:xfrm>
          <a:prstGeom prst="rect">
            <a:avLst/>
          </a:prstGeom>
        </p:spPr>
        <p:txBody>
          <a:bodyPr/>
          <a:lstStyle/>
          <a:p>
            <a:r>
              <a:t>Angular JS</a:t>
            </a:r>
          </a:p>
        </p:txBody>
      </p:sp>
      <p:sp>
        <p:nvSpPr>
          <p:cNvPr id="128" name="Shape 128"/>
          <p:cNvSpPr>
            <a:spLocks noGrp="1"/>
          </p:cNvSpPr>
          <p:nvPr>
            <p:ph type="body" idx="1"/>
          </p:nvPr>
        </p:nvSpPr>
        <p:spPr>
          <a:xfrm>
            <a:off x="457200" y="1200148"/>
            <a:ext cx="8229600" cy="3725702"/>
          </a:xfrm>
          <a:prstGeom prst="rect">
            <a:avLst/>
          </a:prstGeom>
        </p:spPr>
        <p:txBody>
          <a:bodyPr/>
          <a:lstStyle/>
          <a:p>
            <a:pPr>
              <a:defRPr sz="2400" u="sng">
                <a:solidFill>
                  <a:srgbClr val="1155CC"/>
                </a:solidFill>
                <a:uFill>
                  <a:solidFill>
                    <a:srgbClr val="1155CC"/>
                  </a:solidFill>
                </a:uFill>
              </a:defRPr>
            </a:pPr>
            <a:r>
              <a:rPr>
                <a:solidFill>
                  <a:srgbClr val="0000FF"/>
                </a:solidFill>
                <a:uFill>
                  <a:solidFill>
                    <a:srgbClr val="0000FF"/>
                  </a:solidFill>
                </a:uFill>
                <a:hlinkClick r:id="rId2"/>
              </a:rPr>
              <a:t>https://angularjs.org/</a:t>
            </a:r>
          </a:p>
          <a:p>
            <a:pPr>
              <a:defRPr sz="2400">
                <a:uFill>
                  <a:solidFill>
                    <a:srgbClr val="1155CC"/>
                  </a:solidFill>
                </a:uFill>
              </a:defRPr>
            </a:pPr>
            <a:endParaRPr>
              <a:solidFill>
                <a:srgbClr val="0000FF"/>
              </a:solidFill>
              <a:uFill>
                <a:solidFill>
                  <a:srgbClr val="0000FF"/>
                </a:solidFill>
              </a:uFill>
              <a:hlinkClick r:id="rId2"/>
            </a:endParaRPr>
          </a:p>
          <a:p>
            <a:pPr>
              <a:defRPr sz="2400"/>
            </a:pPr>
            <a:r>
              <a:t>Angular JS is a structural framework for designing </a:t>
            </a:r>
            <a:r>
              <a:rPr u="sng"/>
              <a:t>dynamic web applications</a:t>
            </a:r>
            <a:r>
              <a:t>. It binds your HTML(views) to Javascript(models).</a:t>
            </a:r>
          </a:p>
          <a:p>
            <a:pPr>
              <a:defRPr sz="2400"/>
            </a:pPr>
            <a:endParaRPr/>
          </a:p>
          <a:p>
            <a:pPr>
              <a:defRPr sz="2400"/>
            </a:pPr>
            <a:r>
              <a:t>AngularJS extends HTML attributes with </a:t>
            </a:r>
            <a:r>
              <a:rPr b="1"/>
              <a:t>Directives</a:t>
            </a:r>
            <a:r>
              <a:t>, and binds data to HTML with </a:t>
            </a:r>
            <a:r>
              <a:rPr b="1"/>
              <a:t>Expressions</a:t>
            </a:r>
            <a:r>
              <a:t>.</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p:cNvSpPr>
          <p:nvPr>
            <p:ph type="title"/>
          </p:nvPr>
        </p:nvSpPr>
        <p:spPr>
          <a:xfrm>
            <a:off x="457200" y="205978"/>
            <a:ext cx="8229600" cy="857400"/>
          </a:xfrm>
          <a:prstGeom prst="rect">
            <a:avLst/>
          </a:prstGeom>
        </p:spPr>
        <p:txBody>
          <a:bodyPr/>
          <a:lstStyle/>
          <a:p>
            <a:r>
              <a:t>Basic Application</a:t>
            </a:r>
          </a:p>
        </p:txBody>
      </p:sp>
      <p:sp>
        <p:nvSpPr>
          <p:cNvPr id="134" name="Shape 134"/>
          <p:cNvSpPr/>
          <p:nvPr/>
        </p:nvSpPr>
        <p:spPr>
          <a:xfrm>
            <a:off x="534149" y="4738299"/>
            <a:ext cx="8075701" cy="380232"/>
          </a:xfrm>
          <a:prstGeom prst="rect">
            <a:avLst/>
          </a:prstGeom>
          <a:ln w="12700">
            <a:miter lim="400000"/>
          </a:ln>
          <a:extLst>
            <a:ext uri="{C572A759-6A51-4108-AA02-DFA0A04FC94B}">
              <ma14:wrappingTextBoxFlag xmlns="" xmlns:ma14="http://schemas.microsoft.com/office/mac/drawingml/2011/main" val="1"/>
            </a:ext>
          </a:extLst>
        </p:spPr>
        <p:txBody>
          <a:bodyPr lIns="91423" tIns="91423" rIns="91423" bIns="91423">
            <a:spAutoFit/>
          </a:bodyPr>
          <a:lstStyle/>
          <a:p>
            <a:pPr>
              <a:defRPr sz="1000">
                <a:latin typeface="+mj-lt"/>
                <a:ea typeface="+mj-ea"/>
                <a:cs typeface="+mj-cs"/>
                <a:sym typeface="Arial"/>
              </a:defRPr>
            </a:pPr>
            <a:r>
              <a:rPr dirty="0"/>
              <a:t>Tutorial for the above application </a:t>
            </a:r>
            <a:r>
              <a:rPr sz="1400" dirty="0"/>
              <a:t>: </a:t>
            </a:r>
            <a:r>
              <a:rPr u="sng" dirty="0">
                <a:solidFill>
                  <a:srgbClr val="0000FF"/>
                </a:solidFill>
                <a:uFill>
                  <a:solidFill>
                    <a:srgbClr val="0000FF"/>
                  </a:solidFill>
                </a:uFill>
                <a:hlinkClick r:id="rId2"/>
              </a:rPr>
              <a:t>https://www.youtube.com/watch?v=uFTFsKmkQnQ</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5242" y="1240310"/>
            <a:ext cx="2505425" cy="12949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7636" y="2998691"/>
            <a:ext cx="2400635" cy="1276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145572"/>
            <a:ext cx="6134986" cy="34157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p:cNvSpPr>
          <p:nvPr>
            <p:ph type="title"/>
          </p:nvPr>
        </p:nvSpPr>
        <p:spPr>
          <a:xfrm>
            <a:off x="457200" y="205978"/>
            <a:ext cx="8229600" cy="857251"/>
          </a:xfrm>
          <a:prstGeom prst="rect">
            <a:avLst/>
          </a:prstGeom>
        </p:spPr>
        <p:txBody>
          <a:bodyPr/>
          <a:lstStyle/>
          <a:p>
            <a:r>
              <a:t>Directives in detail</a:t>
            </a:r>
          </a:p>
        </p:txBody>
      </p:sp>
      <p:sp>
        <p:nvSpPr>
          <p:cNvPr id="137" name="Shape 137"/>
          <p:cNvSpPr>
            <a:spLocks noGrp="1"/>
          </p:cNvSpPr>
          <p:nvPr>
            <p:ph type="body" idx="1"/>
          </p:nvPr>
        </p:nvSpPr>
        <p:spPr>
          <a:xfrm>
            <a:off x="261989" y="1009220"/>
            <a:ext cx="8229601" cy="3725699"/>
          </a:xfrm>
          <a:prstGeom prst="rect">
            <a:avLst/>
          </a:prstGeom>
        </p:spPr>
        <p:txBody>
          <a:bodyPr/>
          <a:lstStyle/>
          <a:p>
            <a:pPr defTabSz="877822">
              <a:defRPr sz="2300"/>
            </a:pPr>
            <a:r>
              <a:t>The </a:t>
            </a:r>
            <a:r>
              <a:rPr b="1"/>
              <a:t>ng-app</a:t>
            </a:r>
            <a:r>
              <a:t> directive defines an AngularJS </a:t>
            </a:r>
            <a:r>
              <a:rPr u="sng"/>
              <a:t>application</a:t>
            </a:r>
            <a:r>
              <a:t>.</a:t>
            </a:r>
          </a:p>
          <a:p>
            <a:pPr defTabSz="877822">
              <a:defRPr sz="2300"/>
            </a:pPr>
            <a:endParaRPr/>
          </a:p>
          <a:p>
            <a:pPr defTabSz="877822">
              <a:defRPr sz="2300"/>
            </a:pPr>
            <a:r>
              <a:t>The </a:t>
            </a:r>
            <a:r>
              <a:rPr b="1"/>
              <a:t>ng-model</a:t>
            </a:r>
            <a:r>
              <a:t> directive </a:t>
            </a:r>
            <a:r>
              <a:rPr u="sng"/>
              <a:t>binds the value</a:t>
            </a:r>
            <a:r>
              <a:t> of HTML controls (input, select, textarea) to application data.</a:t>
            </a:r>
          </a:p>
          <a:p>
            <a:pPr defTabSz="877822">
              <a:defRPr sz="2300"/>
            </a:pPr>
            <a:endParaRPr/>
          </a:p>
          <a:p>
            <a:pPr defTabSz="877822">
              <a:defRPr sz="2300"/>
            </a:pPr>
            <a:r>
              <a:t>The </a:t>
            </a:r>
            <a:r>
              <a:rPr b="1"/>
              <a:t>ng-bind</a:t>
            </a:r>
            <a:r>
              <a:t> directive </a:t>
            </a:r>
            <a:r>
              <a:rPr u="sng"/>
              <a:t>binds application data</a:t>
            </a:r>
            <a:r>
              <a:t> to the HTML view.</a:t>
            </a:r>
          </a:p>
          <a:p>
            <a:pPr defTabSz="877822">
              <a:defRPr sz="2300"/>
            </a:pPr>
            <a:endParaRPr/>
          </a:p>
          <a:p>
            <a:pPr defTabSz="877822">
              <a:defRPr sz="2300"/>
            </a:pPr>
            <a:r>
              <a:t>The </a:t>
            </a:r>
            <a:r>
              <a:rPr b="1"/>
              <a:t>ng-init</a:t>
            </a:r>
            <a:r>
              <a:t> directive </a:t>
            </a:r>
            <a:r>
              <a:rPr u="sng"/>
              <a:t>initialize</a:t>
            </a:r>
            <a:r>
              <a:t> AngularJS application variables.</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title"/>
          </p:nvPr>
        </p:nvSpPr>
        <p:spPr>
          <a:xfrm>
            <a:off x="457200" y="205978"/>
            <a:ext cx="8229600" cy="857251"/>
          </a:xfrm>
          <a:prstGeom prst="rect">
            <a:avLst/>
          </a:prstGeom>
        </p:spPr>
        <p:txBody>
          <a:bodyPr/>
          <a:lstStyle/>
          <a:p>
            <a:r>
              <a:t>Expressions</a:t>
            </a:r>
          </a:p>
        </p:txBody>
      </p:sp>
      <p:sp>
        <p:nvSpPr>
          <p:cNvPr id="140" name="Shape 140"/>
          <p:cNvSpPr>
            <a:spLocks noGrp="1"/>
          </p:cNvSpPr>
          <p:nvPr>
            <p:ph type="body" idx="1"/>
          </p:nvPr>
        </p:nvSpPr>
        <p:spPr>
          <a:xfrm>
            <a:off x="457200" y="1200148"/>
            <a:ext cx="8229600" cy="3725683"/>
          </a:xfrm>
          <a:prstGeom prst="rect">
            <a:avLst/>
          </a:prstGeom>
        </p:spPr>
        <p:txBody>
          <a:bodyPr/>
          <a:lstStyle/>
          <a:p>
            <a:pPr>
              <a:defRPr sz="2400"/>
            </a:pPr>
            <a:r>
              <a:t>AngularJS expressions are written inside double braces: </a:t>
            </a:r>
            <a:r>
              <a:rPr b="1"/>
              <a:t>{{ expression }}</a:t>
            </a:r>
            <a:r>
              <a:t>.</a:t>
            </a:r>
          </a:p>
          <a:p>
            <a:pPr>
              <a:defRPr sz="2400"/>
            </a:pPr>
            <a:endParaRPr/>
          </a:p>
          <a:p>
            <a:pPr>
              <a:defRPr sz="2400"/>
            </a:pPr>
            <a:r>
              <a:t>AngularJS expressions binds data to HTML the same way as the </a:t>
            </a:r>
            <a:r>
              <a:rPr b="1"/>
              <a:t>ng-bind</a:t>
            </a:r>
            <a:r>
              <a:t> directive.</a:t>
            </a:r>
          </a:p>
          <a:p>
            <a:pPr>
              <a:defRPr sz="2400"/>
            </a:pPr>
            <a:endParaRPr/>
          </a:p>
          <a:p>
            <a:pPr>
              <a:defRPr sz="2400"/>
            </a:pPr>
            <a:r>
              <a:t>AngularJS will "output" data exactly where the expression is written.</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p:cNvSpPr>
          <p:nvPr>
            <p:ph type="title"/>
          </p:nvPr>
        </p:nvSpPr>
        <p:spPr>
          <a:xfrm>
            <a:off x="457200" y="205978"/>
            <a:ext cx="8229600" cy="857251"/>
          </a:xfrm>
          <a:prstGeom prst="rect">
            <a:avLst/>
          </a:prstGeom>
        </p:spPr>
        <p:txBody>
          <a:bodyPr/>
          <a:lstStyle/>
          <a:p>
            <a:r>
              <a:t>Example 1</a:t>
            </a:r>
          </a:p>
        </p:txBody>
      </p:sp>
      <p:pic>
        <p:nvPicPr>
          <p:cNvPr id="143" name="image11.png"/>
          <p:cNvPicPr>
            <a:picLocks noChangeAspect="1"/>
          </p:cNvPicPr>
          <p:nvPr/>
        </p:nvPicPr>
        <p:blipFill>
          <a:blip r:embed="rId2">
            <a:extLst/>
          </a:blip>
          <a:stretch>
            <a:fillRect/>
          </a:stretch>
        </p:blipFill>
        <p:spPr>
          <a:xfrm>
            <a:off x="210727" y="1212032"/>
            <a:ext cx="8476075" cy="3577334"/>
          </a:xfrm>
          <a:prstGeom prst="rect">
            <a:avLst/>
          </a:prstGeom>
          <a:ln w="12700">
            <a:miter lim="400000"/>
          </a:ln>
        </p:spPr>
      </p:pic>
      <p:sp>
        <p:nvSpPr>
          <p:cNvPr id="144" name="Shape 144"/>
          <p:cNvSpPr>
            <a:spLocks noGrp="1"/>
          </p:cNvSpPr>
          <p:nvPr>
            <p:ph type="body" idx="1"/>
          </p:nvPr>
        </p:nvSpPr>
        <p:spPr>
          <a:xfrm>
            <a:off x="457200" y="1200148"/>
            <a:ext cx="8229600" cy="3725683"/>
          </a:xfrm>
          <a:prstGeom prst="rect">
            <a:avLst/>
          </a:prstGeom>
        </p:spPr>
        <p:txBody>
          <a:bodyPr/>
          <a:lstStyle/>
          <a:p>
            <a:r>
              <a:t> </a:t>
            </a:r>
          </a:p>
        </p:txBody>
      </p:sp>
      <p:sp>
        <p:nvSpPr>
          <p:cNvPr id="145" name="Shape 145"/>
          <p:cNvSpPr/>
          <p:nvPr/>
        </p:nvSpPr>
        <p:spPr>
          <a:xfrm flipV="1">
            <a:off x="1643864" y="948430"/>
            <a:ext cx="1202079" cy="503436"/>
          </a:xfrm>
          <a:prstGeom prst="line">
            <a:avLst/>
          </a:prstGeom>
          <a:ln>
            <a:solidFill>
              <a:srgbClr val="357EB9"/>
            </a:solidFill>
            <a:tailEnd type="triangle"/>
          </a:ln>
        </p:spPr>
        <p:txBody>
          <a:bodyPr lIns="45718" tIns="45718" rIns="45718" bIns="45718"/>
          <a:lstStyle/>
          <a:p>
            <a:endParaRPr/>
          </a:p>
        </p:txBody>
      </p:sp>
      <p:sp>
        <p:nvSpPr>
          <p:cNvPr id="146" name="Shape 146"/>
          <p:cNvSpPr/>
          <p:nvPr/>
        </p:nvSpPr>
        <p:spPr>
          <a:xfrm>
            <a:off x="2845940" y="832429"/>
            <a:ext cx="881975" cy="28882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a:latin typeface="+mj-lt"/>
                <a:ea typeface="+mj-ea"/>
                <a:cs typeface="+mj-cs"/>
                <a:sym typeface="Arial"/>
              </a:defRPr>
            </a:lvl1pPr>
          </a:lstStyle>
          <a:p>
            <a:r>
              <a:t>Directive</a:t>
            </a:r>
          </a:p>
        </p:txBody>
      </p:sp>
      <p:sp>
        <p:nvSpPr>
          <p:cNvPr id="147" name="Shape 147"/>
          <p:cNvSpPr/>
          <p:nvPr/>
        </p:nvSpPr>
        <p:spPr>
          <a:xfrm flipV="1">
            <a:off x="1397284" y="2856216"/>
            <a:ext cx="585626" cy="206773"/>
          </a:xfrm>
          <a:prstGeom prst="line">
            <a:avLst/>
          </a:prstGeom>
          <a:ln>
            <a:solidFill>
              <a:srgbClr val="357EB9"/>
            </a:solidFill>
            <a:tailEnd type="triangle"/>
          </a:ln>
        </p:spPr>
        <p:txBody>
          <a:bodyPr lIns="45718" tIns="45718" rIns="45718" bIns="45718"/>
          <a:lstStyle/>
          <a:p>
            <a:endParaRPr/>
          </a:p>
        </p:txBody>
      </p:sp>
      <p:sp>
        <p:nvSpPr>
          <p:cNvPr id="148" name="Shape 148"/>
          <p:cNvSpPr/>
          <p:nvPr/>
        </p:nvSpPr>
        <p:spPr>
          <a:xfrm>
            <a:off x="1963966" y="2692923"/>
            <a:ext cx="881974" cy="28882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a:latin typeface="+mj-lt"/>
                <a:ea typeface="+mj-ea"/>
                <a:cs typeface="+mj-cs"/>
                <a:sym typeface="Arial"/>
              </a:defRPr>
            </a:lvl1pPr>
          </a:lstStyle>
          <a:p>
            <a:r>
              <a:t>Directive</a:t>
            </a:r>
          </a:p>
        </p:txBody>
      </p:sp>
      <p:sp>
        <p:nvSpPr>
          <p:cNvPr id="149" name="Shape 149"/>
          <p:cNvSpPr/>
          <p:nvPr/>
        </p:nvSpPr>
        <p:spPr>
          <a:xfrm flipV="1">
            <a:off x="3524034" y="2909102"/>
            <a:ext cx="421241" cy="153889"/>
          </a:xfrm>
          <a:prstGeom prst="line">
            <a:avLst/>
          </a:prstGeom>
          <a:ln>
            <a:solidFill>
              <a:srgbClr val="357EB9"/>
            </a:solidFill>
            <a:tailEnd type="triangle"/>
          </a:ln>
        </p:spPr>
        <p:txBody>
          <a:bodyPr lIns="45718" tIns="45718" rIns="45718" bIns="45718"/>
          <a:lstStyle/>
          <a:p>
            <a:endParaRPr/>
          </a:p>
        </p:txBody>
      </p:sp>
      <p:sp>
        <p:nvSpPr>
          <p:cNvPr id="150" name="Shape 150"/>
          <p:cNvSpPr/>
          <p:nvPr/>
        </p:nvSpPr>
        <p:spPr>
          <a:xfrm>
            <a:off x="3893744" y="2673243"/>
            <a:ext cx="881974" cy="28882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a:latin typeface="+mj-lt"/>
                <a:ea typeface="+mj-ea"/>
                <a:cs typeface="+mj-cs"/>
                <a:sym typeface="Arial"/>
              </a:defRPr>
            </a:lvl1pPr>
          </a:lstStyle>
          <a:p>
            <a:r>
              <a:t>Directive</a:t>
            </a:r>
          </a:p>
        </p:txBody>
      </p:sp>
      <p:sp>
        <p:nvSpPr>
          <p:cNvPr id="151" name="Shape 151"/>
          <p:cNvSpPr/>
          <p:nvPr/>
        </p:nvSpPr>
        <p:spPr>
          <a:xfrm>
            <a:off x="2991947" y="3638389"/>
            <a:ext cx="874561" cy="542971"/>
          </a:xfrm>
          <a:prstGeom prst="line">
            <a:avLst/>
          </a:prstGeom>
          <a:ln>
            <a:solidFill>
              <a:srgbClr val="357EB9"/>
            </a:solidFill>
            <a:tailEnd type="triangle"/>
          </a:ln>
        </p:spPr>
        <p:txBody>
          <a:bodyPr lIns="45718" tIns="45718" rIns="45718" bIns="45718"/>
          <a:lstStyle/>
          <a:p>
            <a:endParaRPr/>
          </a:p>
        </p:txBody>
      </p:sp>
      <p:sp>
        <p:nvSpPr>
          <p:cNvPr id="152" name="Shape 152"/>
          <p:cNvSpPr/>
          <p:nvPr/>
        </p:nvSpPr>
        <p:spPr>
          <a:xfrm>
            <a:off x="3866508" y="4027468"/>
            <a:ext cx="1071129" cy="28882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a:latin typeface="+mj-lt"/>
                <a:ea typeface="+mj-ea"/>
                <a:cs typeface="+mj-cs"/>
                <a:sym typeface="Arial"/>
              </a:defRPr>
            </a:lvl1pPr>
          </a:lstStyle>
          <a:p>
            <a:r>
              <a:t>Expression</a:t>
            </a:r>
          </a:p>
        </p:txBody>
      </p:sp>
      <p:sp>
        <p:nvSpPr>
          <p:cNvPr id="153" name="Shape 153"/>
          <p:cNvSpPr/>
          <p:nvPr/>
        </p:nvSpPr>
        <p:spPr>
          <a:xfrm flipV="1">
            <a:off x="5671334" y="2959600"/>
            <a:ext cx="575355" cy="256210"/>
          </a:xfrm>
          <a:prstGeom prst="line">
            <a:avLst/>
          </a:prstGeom>
          <a:ln>
            <a:solidFill>
              <a:srgbClr val="357EB9"/>
            </a:solidFill>
            <a:tailEnd type="triangle"/>
          </a:ln>
        </p:spPr>
        <p:txBody>
          <a:bodyPr lIns="45718" tIns="45718" rIns="45718" bIns="45718"/>
          <a:lstStyle/>
          <a:p>
            <a:endParaRPr/>
          </a:p>
        </p:txBody>
      </p:sp>
      <p:sp>
        <p:nvSpPr>
          <p:cNvPr id="154" name="Shape 154"/>
          <p:cNvSpPr/>
          <p:nvPr/>
        </p:nvSpPr>
        <p:spPr>
          <a:xfrm>
            <a:off x="6143783" y="2702324"/>
            <a:ext cx="881974" cy="28882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a:latin typeface="+mj-lt"/>
                <a:ea typeface="+mj-ea"/>
                <a:cs typeface="+mj-cs"/>
                <a:sym typeface="Arial"/>
              </a:defRPr>
            </a:lvl1pPr>
          </a:lstStyle>
          <a:p>
            <a:r>
              <a:t>Directive</a:t>
            </a:r>
          </a:p>
        </p:txBody>
      </p:sp>
      <p:sp>
        <p:nvSpPr>
          <p:cNvPr id="155" name="Shape 155"/>
          <p:cNvSpPr/>
          <p:nvPr/>
        </p:nvSpPr>
        <p:spPr>
          <a:xfrm>
            <a:off x="2244900" y="3750066"/>
            <a:ext cx="400693" cy="277404"/>
          </a:xfrm>
          <a:prstGeom prst="line">
            <a:avLst/>
          </a:prstGeom>
          <a:ln>
            <a:solidFill>
              <a:srgbClr val="357EB9"/>
            </a:solidFill>
            <a:tailEnd type="triangle"/>
          </a:ln>
        </p:spPr>
        <p:txBody>
          <a:bodyPr lIns="45718" tIns="45718" rIns="45718" bIns="45718"/>
          <a:lstStyle/>
          <a:p>
            <a:endParaRPr/>
          </a:p>
        </p:txBody>
      </p:sp>
      <p:sp>
        <p:nvSpPr>
          <p:cNvPr id="156" name="Shape 156"/>
          <p:cNvSpPr/>
          <p:nvPr/>
        </p:nvSpPr>
        <p:spPr>
          <a:xfrm>
            <a:off x="2456325" y="4010502"/>
            <a:ext cx="881974" cy="28882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a:latin typeface="+mj-lt"/>
                <a:ea typeface="+mj-ea"/>
                <a:cs typeface="+mj-cs"/>
                <a:sym typeface="Arial"/>
              </a:defRPr>
            </a:lvl1pPr>
          </a:lstStyle>
          <a:p>
            <a:r>
              <a:t>Directive</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xfrm>
            <a:off x="457200" y="257347"/>
            <a:ext cx="8229600" cy="857251"/>
          </a:xfrm>
          <a:prstGeom prst="rect">
            <a:avLst/>
          </a:prstGeom>
        </p:spPr>
        <p:txBody>
          <a:bodyPr/>
          <a:lstStyle/>
          <a:p>
            <a:r>
              <a:t> </a:t>
            </a:r>
          </a:p>
        </p:txBody>
      </p:sp>
      <p:sp>
        <p:nvSpPr>
          <p:cNvPr id="159" name="Shape 159"/>
          <p:cNvSpPr>
            <a:spLocks noGrp="1"/>
          </p:cNvSpPr>
          <p:nvPr>
            <p:ph type="body" idx="1"/>
          </p:nvPr>
        </p:nvSpPr>
        <p:spPr>
          <a:xfrm>
            <a:off x="457200" y="1200148"/>
            <a:ext cx="8229600" cy="3725683"/>
          </a:xfrm>
          <a:prstGeom prst="rect">
            <a:avLst/>
          </a:prstGeom>
        </p:spPr>
        <p:txBody>
          <a:bodyPr/>
          <a:lstStyle/>
          <a:p>
            <a:r>
              <a:t> </a:t>
            </a:r>
          </a:p>
        </p:txBody>
      </p:sp>
      <p:sp>
        <p:nvSpPr>
          <p:cNvPr id="160" name="Shape 160"/>
          <p:cNvSpPr/>
          <p:nvPr/>
        </p:nvSpPr>
        <p:spPr>
          <a:xfrm>
            <a:off x="303086" y="388325"/>
            <a:ext cx="8229601" cy="728949"/>
          </a:xfrm>
          <a:prstGeom prst="rect">
            <a:avLst/>
          </a:prstGeom>
          <a:ln w="12700">
            <a:miter lim="400000"/>
          </a:ln>
          <a:extLst>
            <a:ext uri="{C572A759-6A51-4108-AA02-DFA0A04FC94B}">
              <ma14:wrappingTextBoxFlag xmlns="" xmlns:ma14="http://schemas.microsoft.com/office/mac/drawingml/2011/main" val="1"/>
            </a:ext>
          </a:extLst>
        </p:spPr>
        <p:txBody>
          <a:bodyPr lIns="91423" tIns="91423" rIns="91423" bIns="91423" anchor="b">
            <a:spAutoFit/>
          </a:bodyPr>
          <a:lstStyle>
            <a:lvl1pPr>
              <a:defRPr sz="3600" b="1">
                <a:latin typeface="Roboto Condensed"/>
                <a:ea typeface="Roboto Condensed"/>
                <a:cs typeface="Roboto Condensed"/>
                <a:sym typeface="Roboto Condensed"/>
              </a:defRPr>
            </a:lvl1pPr>
          </a:lstStyle>
          <a:p>
            <a:r>
              <a:t>Example 1 Preview</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45576"/>
            <a:ext cx="4582164" cy="27721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image13.png" descr="C:\Users\ry6d3\Downloads\basic5.PNG"/>
          <p:cNvPicPr>
            <a:picLocks noChangeAspect="1"/>
          </p:cNvPicPr>
          <p:nvPr/>
        </p:nvPicPr>
        <p:blipFill>
          <a:blip r:embed="rId2">
            <a:extLst/>
          </a:blip>
          <a:stretch>
            <a:fillRect/>
          </a:stretch>
        </p:blipFill>
        <p:spPr>
          <a:xfrm>
            <a:off x="176883" y="670190"/>
            <a:ext cx="7251394" cy="4473310"/>
          </a:xfrm>
          <a:prstGeom prst="rect">
            <a:avLst/>
          </a:prstGeom>
          <a:ln w="12700">
            <a:miter lim="400000"/>
          </a:ln>
        </p:spPr>
      </p:pic>
      <p:sp>
        <p:nvSpPr>
          <p:cNvPr id="164" name="Shape 164"/>
          <p:cNvSpPr>
            <a:spLocks noGrp="1"/>
          </p:cNvSpPr>
          <p:nvPr>
            <p:ph type="title"/>
          </p:nvPr>
        </p:nvSpPr>
        <p:spPr>
          <a:xfrm>
            <a:off x="0" y="0"/>
            <a:ext cx="8229600" cy="743577"/>
          </a:xfrm>
          <a:prstGeom prst="rect">
            <a:avLst/>
          </a:prstGeom>
        </p:spPr>
        <p:txBody>
          <a:bodyPr/>
          <a:lstStyle>
            <a:lvl1pPr defTabSz="886967">
              <a:defRPr sz="3000"/>
            </a:lvl1pPr>
          </a:lstStyle>
          <a:p>
            <a:r>
              <a:t>Example 2: Arrays, Filters, Controllers</a:t>
            </a:r>
          </a:p>
        </p:txBody>
      </p:sp>
      <p:sp>
        <p:nvSpPr>
          <p:cNvPr id="165" name="Shape 165"/>
          <p:cNvSpPr/>
          <p:nvPr/>
        </p:nvSpPr>
        <p:spPr>
          <a:xfrm>
            <a:off x="351690" y="3024552"/>
            <a:ext cx="5205049" cy="1798655"/>
          </a:xfrm>
          <a:prstGeom prst="rect">
            <a:avLst/>
          </a:prstGeom>
          <a:ln w="25400">
            <a:solidFill>
              <a:srgbClr val="2A5E88"/>
            </a:solidFill>
          </a:ln>
        </p:spPr>
        <p:txBody>
          <a:bodyPr lIns="45718" tIns="45718" rIns="45718" bIns="45718" anchor="ctr"/>
          <a:lstStyle/>
          <a:p>
            <a:pPr algn="ctr">
              <a:defRPr>
                <a:solidFill>
                  <a:srgbClr val="FFFFFF"/>
                </a:solidFill>
                <a:latin typeface="+mj-lt"/>
                <a:ea typeface="+mj-ea"/>
                <a:cs typeface="+mj-cs"/>
                <a:sym typeface="Arial"/>
              </a:defRPr>
            </a:pPr>
            <a:endParaRPr/>
          </a:p>
        </p:txBody>
      </p:sp>
      <p:sp>
        <p:nvSpPr>
          <p:cNvPr id="166" name="Shape 166"/>
          <p:cNvSpPr/>
          <p:nvPr/>
        </p:nvSpPr>
        <p:spPr>
          <a:xfrm>
            <a:off x="5556737" y="3406390"/>
            <a:ext cx="442130" cy="2"/>
          </a:xfrm>
          <a:prstGeom prst="line">
            <a:avLst/>
          </a:prstGeom>
          <a:ln>
            <a:solidFill>
              <a:srgbClr val="357EB9"/>
            </a:solidFill>
            <a:tailEnd type="triangle"/>
          </a:ln>
        </p:spPr>
        <p:txBody>
          <a:bodyPr lIns="45718" tIns="45718" rIns="45718" bIns="45718"/>
          <a:lstStyle/>
          <a:p>
            <a:endParaRPr/>
          </a:p>
        </p:txBody>
      </p:sp>
      <p:sp>
        <p:nvSpPr>
          <p:cNvPr id="167" name="Shape 167"/>
          <p:cNvSpPr/>
          <p:nvPr/>
        </p:nvSpPr>
        <p:spPr>
          <a:xfrm>
            <a:off x="5932649" y="3252501"/>
            <a:ext cx="960520" cy="28882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a:latin typeface="+mj-lt"/>
                <a:ea typeface="+mj-ea"/>
                <a:cs typeface="+mj-cs"/>
                <a:sym typeface="Arial"/>
              </a:defRPr>
            </a:lvl1pPr>
          </a:lstStyle>
          <a:p>
            <a:r>
              <a:t>Controller</a:t>
            </a:r>
          </a:p>
        </p:txBody>
      </p:sp>
      <p:sp>
        <p:nvSpPr>
          <p:cNvPr id="168" name="Shape 168"/>
          <p:cNvSpPr/>
          <p:nvPr/>
        </p:nvSpPr>
        <p:spPr>
          <a:xfrm rot="10800000" flipH="1">
            <a:off x="1386677" y="1808765"/>
            <a:ext cx="1678043" cy="485701"/>
          </a:xfrm>
          <a:custGeom>
            <a:avLst/>
            <a:gdLst/>
            <a:ahLst/>
            <a:cxnLst>
              <a:cxn ang="0">
                <a:pos x="wd2" y="hd2"/>
              </a:cxn>
              <a:cxn ang="5400000">
                <a:pos x="wd2" y="hd2"/>
              </a:cxn>
              <a:cxn ang="10800000">
                <a:pos x="wd2" y="hd2"/>
              </a:cxn>
              <a:cxn ang="16200000">
                <a:pos x="wd2" y="hd2"/>
              </a:cxn>
            </a:cxnLst>
            <a:rect l="0" t="0" r="r" b="b"/>
            <a:pathLst>
              <a:path w="21600" h="21600" extrusionOk="0">
                <a:moveTo>
                  <a:pt x="129" y="0"/>
                </a:moveTo>
                <a:lnTo>
                  <a:pt x="0" y="0"/>
                </a:lnTo>
                <a:lnTo>
                  <a:pt x="0" y="21600"/>
                </a:lnTo>
                <a:lnTo>
                  <a:pt x="21600" y="21600"/>
                </a:lnTo>
              </a:path>
            </a:pathLst>
          </a:custGeom>
          <a:ln>
            <a:solidFill>
              <a:srgbClr val="357EB9"/>
            </a:solidFill>
            <a:tailEnd type="triangle"/>
          </a:ln>
        </p:spPr>
        <p:txBody>
          <a:bodyPr lIns="45718" tIns="45718" rIns="45718" bIns="45718" anchor="ctr"/>
          <a:lstStyle/>
          <a:p>
            <a:pPr>
              <a:defRPr>
                <a:latin typeface="+mj-lt"/>
                <a:ea typeface="+mj-ea"/>
                <a:cs typeface="+mj-cs"/>
                <a:sym typeface="Arial"/>
              </a:defRPr>
            </a:pPr>
            <a:endParaRPr/>
          </a:p>
        </p:txBody>
      </p:sp>
      <p:sp>
        <p:nvSpPr>
          <p:cNvPr id="169" name="Shape 169"/>
          <p:cNvSpPr/>
          <p:nvPr/>
        </p:nvSpPr>
        <p:spPr>
          <a:xfrm>
            <a:off x="3064747" y="1643464"/>
            <a:ext cx="3693639" cy="28882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a:latin typeface="+mj-lt"/>
                <a:ea typeface="+mj-ea"/>
                <a:cs typeface="+mj-cs"/>
                <a:sym typeface="Arial"/>
              </a:defRPr>
            </a:lvl1pPr>
          </a:lstStyle>
          <a:p>
            <a:r>
              <a:t>Ng-repeat directive to loop through the array</a:t>
            </a:r>
          </a:p>
        </p:txBody>
      </p:sp>
      <p:sp>
        <p:nvSpPr>
          <p:cNvPr id="170" name="Shape 170"/>
          <p:cNvSpPr/>
          <p:nvPr/>
        </p:nvSpPr>
        <p:spPr>
          <a:xfrm>
            <a:off x="4375555" y="3416436"/>
            <a:ext cx="216542" cy="7435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235"/>
                  <a:pt x="10800" y="524"/>
                </a:cubicBezTo>
                <a:lnTo>
                  <a:pt x="10800" y="10276"/>
                </a:lnTo>
                <a:cubicBezTo>
                  <a:pt x="10800" y="10565"/>
                  <a:pt x="15635" y="10800"/>
                  <a:pt x="21600" y="10800"/>
                </a:cubicBezTo>
                <a:cubicBezTo>
                  <a:pt x="15635" y="10800"/>
                  <a:pt x="10800" y="11035"/>
                  <a:pt x="10800" y="11324"/>
                </a:cubicBezTo>
                <a:lnTo>
                  <a:pt x="10800" y="21076"/>
                </a:lnTo>
                <a:cubicBezTo>
                  <a:pt x="10800" y="21365"/>
                  <a:pt x="5965" y="21600"/>
                  <a:pt x="0" y="21600"/>
                </a:cubicBezTo>
              </a:path>
            </a:pathLst>
          </a:custGeom>
          <a:ln>
            <a:solidFill>
              <a:srgbClr val="357EB9"/>
            </a:solidFill>
          </a:ln>
        </p:spPr>
        <p:txBody>
          <a:bodyPr lIns="45718" tIns="45718" rIns="45718" bIns="45718" anchor="ctr"/>
          <a:lstStyle/>
          <a:p>
            <a:pPr algn="ctr">
              <a:defRPr>
                <a:latin typeface="+mj-lt"/>
                <a:ea typeface="+mj-ea"/>
                <a:cs typeface="+mj-cs"/>
                <a:sym typeface="Arial"/>
              </a:defRPr>
            </a:pPr>
            <a:endParaRPr/>
          </a:p>
        </p:txBody>
      </p:sp>
      <p:sp>
        <p:nvSpPr>
          <p:cNvPr id="171" name="Shape 171"/>
          <p:cNvSpPr/>
          <p:nvPr/>
        </p:nvSpPr>
        <p:spPr>
          <a:xfrm>
            <a:off x="4672483" y="3788226"/>
            <a:ext cx="1326384" cy="2"/>
          </a:xfrm>
          <a:prstGeom prst="line">
            <a:avLst/>
          </a:prstGeom>
          <a:ln>
            <a:solidFill>
              <a:srgbClr val="357EB9"/>
            </a:solidFill>
            <a:tailEnd type="triangle"/>
          </a:ln>
        </p:spPr>
        <p:txBody>
          <a:bodyPr lIns="45718" tIns="45718" rIns="45718" bIns="45718"/>
          <a:lstStyle/>
          <a:p>
            <a:endParaRPr/>
          </a:p>
        </p:txBody>
      </p:sp>
      <p:sp>
        <p:nvSpPr>
          <p:cNvPr id="172" name="Shape 172"/>
          <p:cNvSpPr/>
          <p:nvPr/>
        </p:nvSpPr>
        <p:spPr>
          <a:xfrm>
            <a:off x="5998866" y="3634339"/>
            <a:ext cx="1537599" cy="28882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a:latin typeface="+mj-lt"/>
                <a:ea typeface="+mj-ea"/>
                <a:cs typeface="+mj-cs"/>
                <a:sym typeface="Arial"/>
              </a:defRPr>
            </a:lvl1pPr>
          </a:lstStyle>
          <a:p>
            <a:r>
              <a:t>Array declaration</a:t>
            </a:r>
          </a:p>
        </p:txBody>
      </p:sp>
      <p:sp>
        <p:nvSpPr>
          <p:cNvPr id="173" name="Shape 173"/>
          <p:cNvSpPr/>
          <p:nvPr/>
        </p:nvSpPr>
        <p:spPr>
          <a:xfrm>
            <a:off x="2938640" y="4295342"/>
            <a:ext cx="126108" cy="2411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421"/>
                  <a:pt x="10800" y="941"/>
                </a:cubicBezTo>
                <a:lnTo>
                  <a:pt x="10800" y="9859"/>
                </a:lnTo>
                <a:cubicBezTo>
                  <a:pt x="10800" y="10379"/>
                  <a:pt x="15635" y="10800"/>
                  <a:pt x="21600" y="10800"/>
                </a:cubicBezTo>
                <a:cubicBezTo>
                  <a:pt x="15635" y="10800"/>
                  <a:pt x="10800" y="11221"/>
                  <a:pt x="10800" y="11741"/>
                </a:cubicBezTo>
                <a:lnTo>
                  <a:pt x="10800" y="20659"/>
                </a:lnTo>
                <a:cubicBezTo>
                  <a:pt x="10800" y="21179"/>
                  <a:pt x="5965" y="21600"/>
                  <a:pt x="0" y="21600"/>
                </a:cubicBezTo>
              </a:path>
            </a:pathLst>
          </a:custGeom>
          <a:ln>
            <a:solidFill>
              <a:srgbClr val="357EB9"/>
            </a:solidFill>
          </a:ln>
        </p:spPr>
        <p:txBody>
          <a:bodyPr lIns="45718" tIns="45718" rIns="45718" bIns="45718" anchor="ctr"/>
          <a:lstStyle/>
          <a:p>
            <a:pPr algn="ctr">
              <a:defRPr>
                <a:latin typeface="+mj-lt"/>
                <a:ea typeface="+mj-ea"/>
                <a:cs typeface="+mj-cs"/>
                <a:sym typeface="Arial"/>
              </a:defRPr>
            </a:pPr>
            <a:endParaRPr/>
          </a:p>
        </p:txBody>
      </p:sp>
      <p:sp>
        <p:nvSpPr>
          <p:cNvPr id="174" name="Shape 174"/>
          <p:cNvSpPr/>
          <p:nvPr/>
        </p:nvSpPr>
        <p:spPr>
          <a:xfrm>
            <a:off x="3155181" y="4415923"/>
            <a:ext cx="2794606" cy="2186"/>
          </a:xfrm>
          <a:prstGeom prst="line">
            <a:avLst/>
          </a:prstGeom>
          <a:ln>
            <a:solidFill>
              <a:srgbClr val="357EB9"/>
            </a:solidFill>
            <a:tailEnd type="triangle"/>
          </a:ln>
        </p:spPr>
        <p:txBody>
          <a:bodyPr lIns="45718" tIns="45718" rIns="45718" bIns="45718"/>
          <a:lstStyle/>
          <a:p>
            <a:endParaRPr/>
          </a:p>
        </p:txBody>
      </p:sp>
      <p:sp>
        <p:nvSpPr>
          <p:cNvPr id="175" name="Shape 175"/>
          <p:cNvSpPr/>
          <p:nvPr/>
        </p:nvSpPr>
        <p:spPr>
          <a:xfrm>
            <a:off x="5949784" y="4264216"/>
            <a:ext cx="1826143" cy="28882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a:latin typeface="+mj-lt"/>
                <a:ea typeface="+mj-ea"/>
                <a:cs typeface="+mj-cs"/>
                <a:sym typeface="Arial"/>
              </a:defRPr>
            </a:lvl1pPr>
          </a:lstStyle>
          <a:p>
            <a:r>
              <a:t>Function Declaration</a:t>
            </a:r>
          </a:p>
        </p:txBody>
      </p:sp>
      <p:sp>
        <p:nvSpPr>
          <p:cNvPr id="176" name="Shape 176"/>
          <p:cNvSpPr/>
          <p:nvPr/>
        </p:nvSpPr>
        <p:spPr>
          <a:xfrm>
            <a:off x="1467058" y="2508131"/>
            <a:ext cx="1713602" cy="2193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 y="0"/>
                </a:lnTo>
                <a:lnTo>
                  <a:pt x="34" y="21600"/>
                </a:lnTo>
                <a:lnTo>
                  <a:pt x="21600" y="21600"/>
                </a:lnTo>
              </a:path>
            </a:pathLst>
          </a:custGeom>
          <a:ln>
            <a:solidFill>
              <a:srgbClr val="357EB9"/>
            </a:solidFill>
            <a:tailEnd type="triangle"/>
          </a:ln>
        </p:spPr>
        <p:txBody>
          <a:bodyPr lIns="45718" tIns="45718" rIns="45718" bIns="45718" anchor="ctr"/>
          <a:lstStyle/>
          <a:p>
            <a:pPr>
              <a:defRPr>
                <a:latin typeface="+mj-lt"/>
                <a:ea typeface="+mj-ea"/>
                <a:cs typeface="+mj-cs"/>
                <a:sym typeface="Arial"/>
              </a:defRPr>
            </a:pPr>
            <a:endParaRPr/>
          </a:p>
        </p:txBody>
      </p:sp>
      <p:sp>
        <p:nvSpPr>
          <p:cNvPr id="177" name="Shape 177"/>
          <p:cNvSpPr/>
          <p:nvPr/>
        </p:nvSpPr>
        <p:spPr>
          <a:xfrm>
            <a:off x="3301293" y="2573422"/>
            <a:ext cx="1189750" cy="28882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a:latin typeface="+mj-lt"/>
                <a:ea typeface="+mj-ea"/>
                <a:cs typeface="+mj-cs"/>
                <a:sym typeface="Arial"/>
              </a:defRPr>
            </a:lvl1pPr>
          </a:lstStyle>
          <a:p>
            <a:r>
              <a:t>Function call</a:t>
            </a:r>
          </a:p>
        </p:txBody>
      </p:sp>
      <p:sp>
        <p:nvSpPr>
          <p:cNvPr id="178" name="Shape 178"/>
          <p:cNvSpPr/>
          <p:nvPr/>
        </p:nvSpPr>
        <p:spPr>
          <a:xfrm flipV="1">
            <a:off x="2325155" y="2219636"/>
            <a:ext cx="2" cy="74831"/>
          </a:xfrm>
          <a:prstGeom prst="line">
            <a:avLst/>
          </a:prstGeom>
          <a:ln>
            <a:solidFill>
              <a:srgbClr val="357EB9"/>
            </a:solidFill>
          </a:ln>
        </p:spPr>
        <p:txBody>
          <a:bodyPr lIns="45718" tIns="45718" rIns="45718" bIns="45718"/>
          <a:lstStyle/>
          <a:p>
            <a:endParaRPr/>
          </a:p>
        </p:txBody>
      </p:sp>
      <p:sp>
        <p:nvSpPr>
          <p:cNvPr id="179" name="Shape 179"/>
          <p:cNvSpPr/>
          <p:nvPr/>
        </p:nvSpPr>
        <p:spPr>
          <a:xfrm flipV="1">
            <a:off x="2323886" y="2199543"/>
            <a:ext cx="1790914" cy="20097"/>
          </a:xfrm>
          <a:prstGeom prst="line">
            <a:avLst/>
          </a:prstGeom>
          <a:ln>
            <a:solidFill>
              <a:srgbClr val="357EB9"/>
            </a:solidFill>
            <a:tailEnd type="triangle"/>
          </a:ln>
        </p:spPr>
        <p:txBody>
          <a:bodyPr lIns="45718" tIns="45718" rIns="45718" bIns="45718"/>
          <a:lstStyle/>
          <a:p>
            <a:endParaRPr/>
          </a:p>
        </p:txBody>
      </p:sp>
      <p:sp>
        <p:nvSpPr>
          <p:cNvPr id="180" name="Shape 180"/>
          <p:cNvSpPr/>
          <p:nvPr/>
        </p:nvSpPr>
        <p:spPr>
          <a:xfrm>
            <a:off x="4081445" y="2027390"/>
            <a:ext cx="582213" cy="28882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a:latin typeface="+mj-lt"/>
                <a:ea typeface="+mj-ea"/>
                <a:cs typeface="+mj-cs"/>
                <a:sym typeface="Arial"/>
              </a:defRPr>
            </a:lvl1pPr>
          </a:lstStyle>
          <a:p>
            <a:r>
              <a:t>Filter</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ctrTitle"/>
          </p:nvPr>
        </p:nvSpPr>
        <p:spPr>
          <a:xfrm>
            <a:off x="685800" y="1583342"/>
            <a:ext cx="7772400" cy="1159800"/>
          </a:xfrm>
          <a:prstGeom prst="rect">
            <a:avLst/>
          </a:prstGeom>
        </p:spPr>
        <p:txBody>
          <a:bodyPr/>
          <a:lstStyle/>
          <a:p>
            <a:r>
              <a:t>Wireframe</a:t>
            </a:r>
          </a:p>
        </p:txBody>
      </p:sp>
      <p:sp>
        <p:nvSpPr>
          <p:cNvPr id="73" name="Shape 73"/>
          <p:cNvSpPr>
            <a:spLocks noGrp="1"/>
          </p:cNvSpPr>
          <p:nvPr>
            <p:ph type="subTitle" sz="quarter" idx="1"/>
          </p:nvPr>
        </p:nvSpPr>
        <p:spPr>
          <a:xfrm>
            <a:off x="685800" y="2840053"/>
            <a:ext cx="7772400" cy="784800"/>
          </a:xfrm>
          <a:prstGeom prst="rect">
            <a:avLst/>
          </a:prstGeom>
        </p:spPr>
        <p:txBody>
          <a:bodyPr/>
          <a:lstStyle/>
          <a:p>
            <a:r>
              <a:t>       </a:t>
            </a:r>
          </a:p>
        </p:txBody>
      </p:sp>
    </p:spTree>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spd="fast">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xfrm>
            <a:off x="226981" y="155734"/>
            <a:ext cx="8229601" cy="857251"/>
          </a:xfrm>
          <a:prstGeom prst="rect">
            <a:avLst/>
          </a:prstGeom>
        </p:spPr>
        <p:txBody>
          <a:bodyPr/>
          <a:lstStyle/>
          <a:p>
            <a:r>
              <a:t>Example 2 Preview:</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411" y="2214779"/>
            <a:ext cx="3997539" cy="247418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981" y="1289745"/>
            <a:ext cx="4340310" cy="30338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p:nvPr>
        </p:nvSpPr>
        <p:spPr>
          <a:xfrm>
            <a:off x="457200" y="91114"/>
            <a:ext cx="8229600" cy="857251"/>
          </a:xfrm>
          <a:prstGeom prst="rect">
            <a:avLst/>
          </a:prstGeom>
        </p:spPr>
        <p:txBody>
          <a:bodyPr/>
          <a:lstStyle>
            <a:lvl1pPr defTabSz="813816">
              <a:defRPr sz="3200"/>
            </a:lvl1pPr>
          </a:lstStyle>
          <a:p>
            <a:r>
              <a:t>Example 3 – Bootstrap , Page Transitions</a:t>
            </a:r>
          </a:p>
        </p:txBody>
      </p:sp>
      <p:pic>
        <p:nvPicPr>
          <p:cNvPr id="187" name="image16.png"/>
          <p:cNvPicPr>
            <a:picLocks noChangeAspect="1"/>
          </p:cNvPicPr>
          <p:nvPr/>
        </p:nvPicPr>
        <p:blipFill>
          <a:blip r:embed="rId2">
            <a:extLst/>
          </a:blip>
          <a:stretch>
            <a:fillRect/>
          </a:stretch>
        </p:blipFill>
        <p:spPr>
          <a:xfrm>
            <a:off x="1206300" y="1045975"/>
            <a:ext cx="6731400" cy="4064399"/>
          </a:xfrm>
          <a:prstGeom prst="rect">
            <a:avLst/>
          </a:prstGeom>
          <a:ln w="12700">
            <a:miter lim="400000"/>
          </a:ln>
        </p:spPr>
      </p:pic>
      <p:grpSp>
        <p:nvGrpSpPr>
          <p:cNvPr id="190" name="Group 190"/>
          <p:cNvGrpSpPr/>
          <p:nvPr/>
        </p:nvGrpSpPr>
        <p:grpSpPr>
          <a:xfrm>
            <a:off x="5422598" y="1176973"/>
            <a:ext cx="1231204" cy="662177"/>
            <a:chOff x="0" y="0"/>
            <a:chExt cx="1231202" cy="662176"/>
          </a:xfrm>
        </p:grpSpPr>
        <p:sp>
          <p:nvSpPr>
            <p:cNvPr id="188" name="Shape 188"/>
            <p:cNvSpPr/>
            <p:nvPr/>
          </p:nvSpPr>
          <p:spPr>
            <a:xfrm>
              <a:off x="0" y="-1"/>
              <a:ext cx="1231203" cy="6621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noFill/>
            <a:ln w="19050" cap="flat">
              <a:solidFill>
                <a:srgbClr val="00B0F0"/>
              </a:solidFill>
              <a:prstDash val="solid"/>
              <a:round/>
            </a:ln>
            <a:effectLst/>
          </p:spPr>
          <p:txBody>
            <a:bodyPr wrap="square" lIns="45718" tIns="45718" rIns="45718" bIns="45718" numCol="1" anchor="ctr">
              <a:noAutofit/>
            </a:bodyPr>
            <a:lstStyle/>
            <a:p>
              <a:pPr algn="ctr">
                <a:defRPr>
                  <a:latin typeface="+mj-lt"/>
                  <a:ea typeface="+mj-ea"/>
                  <a:cs typeface="+mj-cs"/>
                  <a:sym typeface="Arial"/>
                </a:defRPr>
              </a:pPr>
              <a:endParaRPr/>
            </a:p>
          </p:txBody>
        </p:sp>
        <p:sp>
          <p:nvSpPr>
            <p:cNvPr id="189" name="Shape 189"/>
            <p:cNvSpPr/>
            <p:nvPr/>
          </p:nvSpPr>
          <p:spPr>
            <a:xfrm>
              <a:off x="0" y="98464"/>
              <a:ext cx="1231203" cy="39166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defRPr sz="1100">
                  <a:latin typeface="+mj-lt"/>
                  <a:ea typeface="+mj-ea"/>
                  <a:cs typeface="+mj-cs"/>
                  <a:sym typeface="Arial"/>
                </a:defRPr>
              </a:lvl1pPr>
            </a:lstStyle>
            <a:p>
              <a:r>
                <a:t>Bootstrap style sheet</a:t>
              </a:r>
            </a:p>
          </p:txBody>
        </p:sp>
      </p:gr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p:nvPr>
        </p:nvSpPr>
        <p:spPr>
          <a:xfrm>
            <a:off x="457200" y="205978"/>
            <a:ext cx="8229600" cy="857251"/>
          </a:xfrm>
          <a:prstGeom prst="rect">
            <a:avLst/>
          </a:prstGeom>
        </p:spPr>
        <p:txBody>
          <a:bodyPr/>
          <a:lstStyle/>
          <a:p>
            <a:r>
              <a:t>Example-3 App.js</a:t>
            </a:r>
          </a:p>
        </p:txBody>
      </p:sp>
      <p:pic>
        <p:nvPicPr>
          <p:cNvPr id="193" name="image17.png"/>
          <p:cNvPicPr>
            <a:picLocks noChangeAspect="1"/>
          </p:cNvPicPr>
          <p:nvPr/>
        </p:nvPicPr>
        <p:blipFill>
          <a:blip r:embed="rId2">
            <a:extLst/>
          </a:blip>
          <a:stretch>
            <a:fillRect/>
          </a:stretch>
        </p:blipFill>
        <p:spPr>
          <a:xfrm>
            <a:off x="572755" y="993415"/>
            <a:ext cx="5044276" cy="4058307"/>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p:cNvSpPr>
          <p:nvPr>
            <p:ph type="title"/>
          </p:nvPr>
        </p:nvSpPr>
        <p:spPr>
          <a:xfrm>
            <a:off x="135080" y="0"/>
            <a:ext cx="8229601" cy="857250"/>
          </a:xfrm>
          <a:prstGeom prst="rect">
            <a:avLst/>
          </a:prstGeom>
        </p:spPr>
        <p:txBody>
          <a:bodyPr/>
          <a:lstStyle/>
          <a:p>
            <a:r>
              <a:t>Example 3- Preview</a:t>
            </a:r>
          </a:p>
        </p:txBody>
      </p:sp>
      <p:pic>
        <p:nvPicPr>
          <p:cNvPr id="196" name="image18.png"/>
          <p:cNvPicPr>
            <a:picLocks noChangeAspect="1"/>
          </p:cNvPicPr>
          <p:nvPr/>
        </p:nvPicPr>
        <p:blipFill>
          <a:blip r:embed="rId2">
            <a:extLst/>
          </a:blip>
          <a:stretch>
            <a:fillRect/>
          </a:stretch>
        </p:blipFill>
        <p:spPr>
          <a:xfrm>
            <a:off x="426028" y="857250"/>
            <a:ext cx="4416138" cy="2077211"/>
          </a:xfrm>
          <a:prstGeom prst="rect">
            <a:avLst/>
          </a:prstGeom>
          <a:ln w="12700">
            <a:miter lim="400000"/>
          </a:ln>
        </p:spPr>
      </p:pic>
      <p:sp>
        <p:nvSpPr>
          <p:cNvPr id="197" name="Shape 197"/>
          <p:cNvSpPr>
            <a:spLocks noGrp="1"/>
          </p:cNvSpPr>
          <p:nvPr>
            <p:ph type="body" idx="1"/>
          </p:nvPr>
        </p:nvSpPr>
        <p:spPr>
          <a:xfrm>
            <a:off x="7179546" y="1903532"/>
            <a:ext cx="8229602" cy="3725682"/>
          </a:xfrm>
          <a:prstGeom prst="rect">
            <a:avLst/>
          </a:prstGeom>
        </p:spPr>
        <p:txBody>
          <a:bodyPr/>
          <a:lstStyle/>
          <a:p>
            <a:r>
              <a:t>      </a:t>
            </a:r>
          </a:p>
        </p:txBody>
      </p:sp>
      <p:pic>
        <p:nvPicPr>
          <p:cNvPr id="198" name="image19.png"/>
          <p:cNvPicPr>
            <a:picLocks noChangeAspect="1"/>
          </p:cNvPicPr>
          <p:nvPr/>
        </p:nvPicPr>
        <p:blipFill>
          <a:blip r:embed="rId3">
            <a:extLst/>
          </a:blip>
          <a:stretch>
            <a:fillRect/>
          </a:stretch>
        </p:blipFill>
        <p:spPr>
          <a:xfrm>
            <a:off x="3805818" y="2934459"/>
            <a:ext cx="4410076" cy="2114552"/>
          </a:xfrm>
          <a:prstGeom prst="rect">
            <a:avLst/>
          </a:prstGeom>
          <a:ln w="12700">
            <a:miter lim="400000"/>
          </a:ln>
        </p:spPr>
      </p:pic>
      <p:sp>
        <p:nvSpPr>
          <p:cNvPr id="199" name="Shape 199"/>
          <p:cNvSpPr/>
          <p:nvPr/>
        </p:nvSpPr>
        <p:spPr>
          <a:xfrm>
            <a:off x="1468436" y="2836715"/>
            <a:ext cx="2336102" cy="13821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31" y="0"/>
                </a:lnTo>
                <a:lnTo>
                  <a:pt x="231" y="21600"/>
                </a:lnTo>
                <a:lnTo>
                  <a:pt x="21600" y="21600"/>
                </a:lnTo>
              </a:path>
            </a:pathLst>
          </a:custGeom>
          <a:ln w="38100">
            <a:solidFill>
              <a:srgbClr val="00CC00"/>
            </a:solidFill>
            <a:tailEnd type="triangle"/>
          </a:ln>
        </p:spPr>
        <p:txBody>
          <a:bodyPr lIns="45718" tIns="45718" rIns="45718" bIns="45718" anchor="ctr"/>
          <a:lstStyle/>
          <a:p>
            <a:pPr>
              <a:defRPr>
                <a:latin typeface="+mj-lt"/>
                <a:ea typeface="+mj-ea"/>
                <a:cs typeface="+mj-cs"/>
                <a:sym typeface="Arial"/>
              </a:defRPr>
            </a:pPr>
            <a:endParaRP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title"/>
          </p:nvPr>
        </p:nvSpPr>
        <p:spPr>
          <a:xfrm>
            <a:off x="227947" y="190916"/>
            <a:ext cx="8229601" cy="753629"/>
          </a:xfrm>
          <a:prstGeom prst="rect">
            <a:avLst/>
          </a:prstGeom>
        </p:spPr>
        <p:txBody>
          <a:bodyPr/>
          <a:lstStyle/>
          <a:p>
            <a:r>
              <a:t>Angular JS AJAX</a:t>
            </a:r>
          </a:p>
        </p:txBody>
      </p:sp>
      <p:sp>
        <p:nvSpPr>
          <p:cNvPr id="202" name="Shape 202"/>
          <p:cNvSpPr>
            <a:spLocks noGrp="1"/>
          </p:cNvSpPr>
          <p:nvPr>
            <p:ph type="body" idx="1"/>
          </p:nvPr>
        </p:nvSpPr>
        <p:spPr>
          <a:xfrm>
            <a:off x="227947" y="1030623"/>
            <a:ext cx="8229601" cy="3725683"/>
          </a:xfrm>
          <a:prstGeom prst="rect">
            <a:avLst/>
          </a:prstGeom>
        </p:spPr>
        <p:txBody>
          <a:bodyPr/>
          <a:lstStyle/>
          <a:p>
            <a:pPr marL="265747" indent="-265747" defTabSz="850391">
              <a:buClr>
                <a:srgbClr val="000000"/>
              </a:buClr>
              <a:buSzPct val="100000"/>
              <a:buFont typeface="Arial"/>
              <a:buChar char="•"/>
              <a:defRPr sz="2200">
                <a:latin typeface="Times New Roman"/>
                <a:ea typeface="Times New Roman"/>
                <a:cs typeface="Times New Roman"/>
                <a:sym typeface="Times New Roman"/>
              </a:defRPr>
            </a:pPr>
            <a:r>
              <a:t>Ajax – Asynchronous JavaScript and XML</a:t>
            </a:r>
          </a:p>
          <a:p>
            <a:pPr marL="265747" indent="-265747" defTabSz="850391">
              <a:buClr>
                <a:srgbClr val="000000"/>
              </a:buClr>
              <a:buSzPct val="100000"/>
              <a:buFont typeface="Arial"/>
              <a:buChar char="•"/>
              <a:defRPr sz="2200">
                <a:latin typeface="Times New Roman"/>
                <a:ea typeface="Times New Roman"/>
                <a:cs typeface="Times New Roman"/>
                <a:sym typeface="Times New Roman"/>
              </a:defRPr>
            </a:pPr>
            <a:r>
              <a:t>AJAX is the art of exchanging data with a server, and updating parts of a web page - without reloading the whole page.</a:t>
            </a:r>
          </a:p>
          <a:p>
            <a:pPr marL="265747" indent="-265747" defTabSz="850391">
              <a:buClr>
                <a:srgbClr val="000000"/>
              </a:buClr>
              <a:buSzPct val="100000"/>
              <a:buFont typeface="Arial"/>
              <a:buChar char="•"/>
              <a:defRPr sz="2200">
                <a:latin typeface="Times New Roman"/>
                <a:ea typeface="Times New Roman"/>
                <a:cs typeface="Times New Roman"/>
                <a:sym typeface="Times New Roman"/>
              </a:defRPr>
            </a:pPr>
            <a:r>
              <a:t>In AngularJS you can send AJAX requests in several different ways.</a:t>
            </a:r>
          </a:p>
          <a:p>
            <a:pPr defTabSz="850391">
              <a:defRPr sz="2200">
                <a:latin typeface="Times New Roman"/>
                <a:ea typeface="Times New Roman"/>
                <a:cs typeface="Times New Roman"/>
                <a:sym typeface="Times New Roman"/>
              </a:defRPr>
            </a:pPr>
            <a:r>
              <a:t>              a) </a:t>
            </a:r>
            <a:r>
              <a:rPr>
                <a:solidFill>
                  <a:srgbClr val="333333"/>
                </a:solidFill>
              </a:rPr>
              <a:t>AJ</a:t>
            </a:r>
            <a:r>
              <a:t>AX calls via the $http service.</a:t>
            </a:r>
          </a:p>
          <a:p>
            <a:pPr defTabSz="850391">
              <a:defRPr sz="2200">
                <a:latin typeface="Times New Roman"/>
                <a:ea typeface="Times New Roman"/>
                <a:cs typeface="Times New Roman"/>
                <a:sym typeface="Times New Roman"/>
              </a:defRPr>
            </a:pPr>
            <a:r>
              <a:t>              b) JSONP calls via the $http service.</a:t>
            </a:r>
          </a:p>
          <a:p>
            <a:pPr defTabSz="850391">
              <a:defRPr sz="2200">
                <a:latin typeface="Times New Roman"/>
                <a:ea typeface="Times New Roman"/>
                <a:cs typeface="Times New Roman"/>
                <a:sym typeface="Times New Roman"/>
              </a:defRPr>
            </a:pPr>
            <a:r>
              <a:t>              c) REST service calls</a:t>
            </a:r>
          </a:p>
          <a:p>
            <a:pPr defTabSz="850391">
              <a:defRPr sz="1600">
                <a:latin typeface="Times New Roman"/>
                <a:ea typeface="Times New Roman"/>
                <a:cs typeface="Times New Roman"/>
                <a:sym typeface="Times New Roman"/>
              </a:defRPr>
            </a:pPr>
            <a:r>
              <a:t>                    </a:t>
            </a:r>
          </a:p>
          <a:p>
            <a:pPr defTabSz="850391">
              <a:defRPr sz="1600">
                <a:latin typeface="Times New Roman"/>
                <a:ea typeface="Times New Roman"/>
                <a:cs typeface="Times New Roman"/>
                <a:sym typeface="Times New Roman"/>
              </a:defRPr>
            </a:pPr>
            <a:r>
              <a:t>              </a:t>
            </a:r>
          </a:p>
          <a:p>
            <a:pPr marL="53149" indent="53149" defTabSz="850391">
              <a:defRPr sz="1600">
                <a:latin typeface="Times New Roman"/>
                <a:ea typeface="Times New Roman"/>
                <a:cs typeface="Times New Roman"/>
                <a:sym typeface="Times New Roman"/>
              </a:defRPr>
            </a:pPr>
            <a:endParaRPr/>
          </a:p>
          <a:p>
            <a:pPr defTabSz="850391">
              <a:defRPr sz="1600"/>
            </a:pPr>
            <a:r>
              <a:t> </a:t>
            </a:r>
          </a:p>
        </p:txBody>
      </p:sp>
      <p:sp>
        <p:nvSpPr>
          <p:cNvPr id="203" name="Shape 203"/>
          <p:cNvSpPr/>
          <p:nvPr/>
        </p:nvSpPr>
        <p:spPr>
          <a:xfrm>
            <a:off x="-1" y="-132485"/>
            <a:ext cx="227949" cy="264971"/>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spAutoFit/>
          </a:bodyPr>
          <a:lstStyle>
            <a:lvl1pPr>
              <a:defRPr sz="1200">
                <a:solidFill>
                  <a:srgbClr val="333333"/>
                </a:solidFill>
                <a:latin typeface="Helvetica Neue"/>
                <a:ea typeface="Helvetica Neue"/>
                <a:cs typeface="Helvetica Neue"/>
                <a:sym typeface="Helvetica Neue"/>
              </a:defRPr>
            </a:lvl1pPr>
          </a:lstStyle>
          <a:p>
            <a:r>
              <a:t>.</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p:cNvSpPr>
          <p:nvPr>
            <p:ph type="body" idx="1"/>
          </p:nvPr>
        </p:nvSpPr>
        <p:spPr>
          <a:xfrm>
            <a:off x="216040" y="717827"/>
            <a:ext cx="8229601" cy="3725683"/>
          </a:xfrm>
          <a:prstGeom prst="rect">
            <a:avLst/>
          </a:prstGeom>
        </p:spPr>
        <p:txBody>
          <a:bodyPr/>
          <a:lstStyle/>
          <a:p>
            <a:pPr defTabSz="905255">
              <a:lnSpc>
                <a:spcPct val="90000"/>
              </a:lnSpc>
              <a:defRPr sz="3100">
                <a:latin typeface="Times New Roman"/>
                <a:ea typeface="Times New Roman"/>
                <a:cs typeface="Times New Roman"/>
                <a:sym typeface="Times New Roman"/>
              </a:defRPr>
            </a:pPr>
            <a:endParaRPr/>
          </a:p>
          <a:p>
            <a:pPr marL="339470" indent="-339470" defTabSz="905255">
              <a:lnSpc>
                <a:spcPct val="90000"/>
              </a:lnSpc>
              <a:buClr>
                <a:srgbClr val="000000"/>
              </a:buClr>
              <a:buSzPct val="100000"/>
              <a:buFont typeface="Arial"/>
              <a:buChar char="•"/>
              <a:defRPr sz="2300">
                <a:latin typeface="Times New Roman"/>
                <a:ea typeface="Times New Roman"/>
                <a:cs typeface="Times New Roman"/>
                <a:sym typeface="Times New Roman"/>
              </a:defRPr>
            </a:pPr>
            <a:r>
              <a:t>$http is an AngularJS service for reading data from remote servers.</a:t>
            </a:r>
          </a:p>
          <a:p>
            <a:pPr marL="339470" indent="-339470" defTabSz="905255">
              <a:lnSpc>
                <a:spcPct val="90000"/>
              </a:lnSpc>
              <a:buClr>
                <a:srgbClr val="000000"/>
              </a:buClr>
              <a:buSzPct val="100000"/>
              <a:buFont typeface="Arial"/>
              <a:buChar char="•"/>
              <a:defRPr sz="2300">
                <a:latin typeface="Times New Roman"/>
                <a:ea typeface="Times New Roman"/>
                <a:cs typeface="Times New Roman"/>
                <a:sym typeface="Times New Roman"/>
              </a:defRPr>
            </a:pPr>
            <a:r>
              <a:t>The $http service has several functions you can use to send AJAX requests. These are:</a:t>
            </a:r>
          </a:p>
          <a:p>
            <a:pPr defTabSz="905255">
              <a:lnSpc>
                <a:spcPct val="90000"/>
              </a:lnSpc>
              <a:defRPr sz="2300">
                <a:latin typeface="Times New Roman"/>
                <a:ea typeface="Times New Roman"/>
                <a:cs typeface="Times New Roman"/>
                <a:sym typeface="Times New Roman"/>
              </a:defRPr>
            </a:pPr>
            <a:r>
              <a:t>	$http.get(url, config)</a:t>
            </a:r>
          </a:p>
          <a:p>
            <a:pPr defTabSz="905255">
              <a:lnSpc>
                <a:spcPct val="90000"/>
              </a:lnSpc>
              <a:defRPr sz="2300">
                <a:latin typeface="Times New Roman"/>
                <a:ea typeface="Times New Roman"/>
                <a:cs typeface="Times New Roman"/>
                <a:sym typeface="Times New Roman"/>
              </a:defRPr>
            </a:pPr>
            <a:r>
              <a:t>	$http.post(url, data, config)</a:t>
            </a:r>
          </a:p>
          <a:p>
            <a:pPr defTabSz="905255">
              <a:lnSpc>
                <a:spcPct val="90000"/>
              </a:lnSpc>
              <a:defRPr sz="2300">
                <a:latin typeface="Times New Roman"/>
                <a:ea typeface="Times New Roman"/>
                <a:cs typeface="Times New Roman"/>
                <a:sym typeface="Times New Roman"/>
              </a:defRPr>
            </a:pPr>
            <a:r>
              <a:t>	$http.put(url, data, config)</a:t>
            </a:r>
          </a:p>
          <a:p>
            <a:pPr defTabSz="905255">
              <a:lnSpc>
                <a:spcPct val="90000"/>
              </a:lnSpc>
              <a:defRPr sz="2300">
                <a:latin typeface="Times New Roman"/>
                <a:ea typeface="Times New Roman"/>
                <a:cs typeface="Times New Roman"/>
                <a:sym typeface="Times New Roman"/>
              </a:defRPr>
            </a:pPr>
            <a:r>
              <a:t>	$http.delete(url, config)</a:t>
            </a:r>
          </a:p>
          <a:p>
            <a:pPr defTabSz="905255">
              <a:lnSpc>
                <a:spcPct val="90000"/>
              </a:lnSpc>
              <a:defRPr sz="2300">
                <a:latin typeface="Times New Roman"/>
                <a:ea typeface="Times New Roman"/>
                <a:cs typeface="Times New Roman"/>
                <a:sym typeface="Times New Roman"/>
              </a:defRPr>
            </a:pPr>
            <a:r>
              <a:t>	$http.head(url, config)</a:t>
            </a:r>
          </a:p>
        </p:txBody>
      </p:sp>
      <p:sp>
        <p:nvSpPr>
          <p:cNvPr id="206" name="Shape 206"/>
          <p:cNvSpPr>
            <a:spLocks noGrp="1"/>
          </p:cNvSpPr>
          <p:nvPr>
            <p:ph type="title"/>
          </p:nvPr>
        </p:nvSpPr>
        <p:spPr>
          <a:xfrm>
            <a:off x="457200" y="205978"/>
            <a:ext cx="8229600" cy="857251"/>
          </a:xfrm>
          <a:prstGeom prst="rect">
            <a:avLst/>
          </a:prstGeom>
        </p:spPr>
        <p:txBody>
          <a:bodyPr/>
          <a:lstStyle/>
          <a:p>
            <a:r>
              <a:t>Angular JS AJAX</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title"/>
          </p:nvPr>
        </p:nvSpPr>
        <p:spPr>
          <a:xfrm>
            <a:off x="457200" y="205978"/>
            <a:ext cx="8229600" cy="857251"/>
          </a:xfrm>
          <a:prstGeom prst="rect">
            <a:avLst/>
          </a:prstGeom>
        </p:spPr>
        <p:txBody>
          <a:bodyPr/>
          <a:lstStyle/>
          <a:p>
            <a:r>
              <a:t>Syntax</a:t>
            </a:r>
          </a:p>
        </p:txBody>
      </p:sp>
      <p:sp>
        <p:nvSpPr>
          <p:cNvPr id="209" name="Shape 209"/>
          <p:cNvSpPr>
            <a:spLocks noGrp="1"/>
          </p:cNvSpPr>
          <p:nvPr>
            <p:ph type="body" idx="1"/>
          </p:nvPr>
        </p:nvSpPr>
        <p:spPr>
          <a:xfrm>
            <a:off x="457200" y="1139857"/>
            <a:ext cx="8229600" cy="3725683"/>
          </a:xfrm>
          <a:prstGeom prst="rect">
            <a:avLst/>
          </a:prstGeom>
        </p:spPr>
        <p:txBody>
          <a:bodyPr/>
          <a:lstStyle/>
          <a:p>
            <a:pPr defTabSz="859536">
              <a:defRPr sz="2200"/>
            </a:pPr>
            <a:r>
              <a:t> $http({</a:t>
            </a:r>
          </a:p>
          <a:p>
            <a:pPr defTabSz="859536">
              <a:defRPr sz="2200"/>
            </a:pPr>
            <a:r>
              <a:t>  url: “Url to request”,</a:t>
            </a:r>
          </a:p>
          <a:p>
            <a:pPr defTabSz="859536">
              <a:defRPr sz="2200"/>
            </a:pPr>
            <a:r>
              <a:t>  method: "get/post/put/delete/head",</a:t>
            </a:r>
          </a:p>
          <a:p>
            <a:pPr defTabSz="859536">
              <a:defRPr sz="2200"/>
            </a:pPr>
            <a:r>
              <a:t>  data: “The  data needed to be sent to server”,</a:t>
            </a:r>
          </a:p>
          <a:p>
            <a:pPr defTabSz="859536">
              <a:defRPr sz="2200"/>
            </a:pPr>
            <a:r>
              <a:t>  }).success(function(data, status, headers, config) {</a:t>
            </a:r>
          </a:p>
          <a:p>
            <a:pPr defTabSz="859536">
              <a:defRPr sz="2200"/>
            </a:pPr>
            <a:r>
              <a:t>   “code to run if request succeeds: the response is passed to function”,</a:t>
            </a:r>
          </a:p>
          <a:p>
            <a:pPr defTabSz="859536">
              <a:defRPr sz="2200"/>
            </a:pPr>
            <a:r>
              <a:t>  }).error(function(data, status, headers, config) {</a:t>
            </a:r>
          </a:p>
          <a:p>
            <a:pPr defTabSz="859536">
              <a:defRPr sz="2200"/>
            </a:pPr>
            <a:r>
              <a:t>   “code to run if request fails”</a:t>
            </a:r>
          </a:p>
          <a:p>
            <a:pPr defTabSz="859536">
              <a:defRPr sz="2200"/>
            </a:pPr>
            <a:r>
              <a:t> });</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p:cNvSpPr>
          <p:nvPr>
            <p:ph type="title"/>
          </p:nvPr>
        </p:nvSpPr>
        <p:spPr>
          <a:xfrm>
            <a:off x="457200" y="205978"/>
            <a:ext cx="8229600" cy="857251"/>
          </a:xfrm>
          <a:prstGeom prst="rect">
            <a:avLst/>
          </a:prstGeom>
        </p:spPr>
        <p:txBody>
          <a:bodyPr/>
          <a:lstStyle/>
          <a:p>
            <a:r>
              <a:t>Example 4: Geolocation</a:t>
            </a:r>
          </a:p>
        </p:txBody>
      </p:sp>
      <p:pic>
        <p:nvPicPr>
          <p:cNvPr id="212" name="image20.png"/>
          <p:cNvPicPr>
            <a:picLocks noChangeAspect="1"/>
          </p:cNvPicPr>
          <p:nvPr/>
        </p:nvPicPr>
        <p:blipFill>
          <a:blip r:embed="rId2">
            <a:extLst/>
          </a:blip>
          <a:stretch>
            <a:fillRect/>
          </a:stretch>
        </p:blipFill>
        <p:spPr>
          <a:xfrm>
            <a:off x="129120" y="1063228"/>
            <a:ext cx="4383173" cy="3901431"/>
          </a:xfrm>
          <a:prstGeom prst="rect">
            <a:avLst/>
          </a:prstGeom>
          <a:ln w="12700">
            <a:miter lim="400000"/>
          </a:ln>
        </p:spPr>
      </p:pic>
      <p:sp>
        <p:nvSpPr>
          <p:cNvPr id="213" name="Shape 213"/>
          <p:cNvSpPr>
            <a:spLocks noGrp="1"/>
          </p:cNvSpPr>
          <p:nvPr>
            <p:ph type="body" idx="1"/>
          </p:nvPr>
        </p:nvSpPr>
        <p:spPr>
          <a:xfrm>
            <a:off x="457200" y="1200148"/>
            <a:ext cx="8229600" cy="3725683"/>
          </a:xfrm>
          <a:prstGeom prst="rect">
            <a:avLst/>
          </a:prstGeom>
        </p:spPr>
        <p:txBody>
          <a:bodyPr/>
          <a:lstStyle>
            <a:lvl1pPr>
              <a:defRPr b="1"/>
            </a:lvl1pPr>
          </a:lstStyle>
          <a:p>
            <a:r>
              <a:t>  </a:t>
            </a:r>
          </a:p>
        </p:txBody>
      </p:sp>
      <p:pic>
        <p:nvPicPr>
          <p:cNvPr id="214" name="image21.png" descr="C:\Users\ry6d3\Downloads\ang2.PNG"/>
          <p:cNvPicPr>
            <a:picLocks noChangeAspect="1"/>
          </p:cNvPicPr>
          <p:nvPr/>
        </p:nvPicPr>
        <p:blipFill>
          <a:blip r:embed="rId3">
            <a:extLst/>
          </a:blip>
          <a:stretch>
            <a:fillRect/>
          </a:stretch>
        </p:blipFill>
        <p:spPr>
          <a:xfrm>
            <a:off x="4876800" y="975460"/>
            <a:ext cx="3665917" cy="39892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a:spLocks noGrp="1"/>
          </p:cNvSpPr>
          <p:nvPr>
            <p:ph type="title"/>
          </p:nvPr>
        </p:nvSpPr>
        <p:spPr>
          <a:xfrm>
            <a:off x="142866" y="75347"/>
            <a:ext cx="8229601" cy="678279"/>
          </a:xfrm>
          <a:prstGeom prst="rect">
            <a:avLst/>
          </a:prstGeom>
        </p:spPr>
        <p:txBody>
          <a:bodyPr/>
          <a:lstStyle>
            <a:lvl1pPr defTabSz="822958">
              <a:defRPr sz="3200"/>
            </a:lvl1pPr>
          </a:lstStyle>
          <a:p>
            <a:r>
              <a:t>Example 5: Google Direction Service</a:t>
            </a:r>
          </a:p>
        </p:txBody>
      </p:sp>
      <p:pic>
        <p:nvPicPr>
          <p:cNvPr id="217" name="image22.png"/>
          <p:cNvPicPr>
            <a:picLocks noChangeAspect="1"/>
          </p:cNvPicPr>
          <p:nvPr/>
        </p:nvPicPr>
        <p:blipFill>
          <a:blip r:embed="rId2">
            <a:extLst/>
          </a:blip>
          <a:stretch>
            <a:fillRect/>
          </a:stretch>
        </p:blipFill>
        <p:spPr>
          <a:xfrm>
            <a:off x="1728490" y="862711"/>
            <a:ext cx="4601796" cy="4197543"/>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p:cNvSpPr>
          <p:nvPr>
            <p:ph type="title"/>
          </p:nvPr>
        </p:nvSpPr>
        <p:spPr>
          <a:xfrm>
            <a:off x="226086" y="0"/>
            <a:ext cx="8229601" cy="857250"/>
          </a:xfrm>
          <a:prstGeom prst="rect">
            <a:avLst/>
          </a:prstGeom>
        </p:spPr>
        <p:txBody>
          <a:bodyPr/>
          <a:lstStyle/>
          <a:p>
            <a:r>
              <a:t>Example 5: Preview</a:t>
            </a:r>
          </a:p>
        </p:txBody>
      </p:sp>
      <p:pic>
        <p:nvPicPr>
          <p:cNvPr id="220" name="image23.png" descr="C:\Users\ry6d3\Downloads\ang1.PNG"/>
          <p:cNvPicPr>
            <a:picLocks noChangeAspect="1"/>
          </p:cNvPicPr>
          <p:nvPr/>
        </p:nvPicPr>
        <p:blipFill>
          <a:blip r:embed="rId2">
            <a:extLst/>
          </a:blip>
          <a:stretch>
            <a:fillRect/>
          </a:stretch>
        </p:blipFill>
        <p:spPr>
          <a:xfrm>
            <a:off x="727076" y="813436"/>
            <a:ext cx="5064124" cy="4225189"/>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p:cNvSpPr>
          <p:nvPr>
            <p:ph type="title"/>
          </p:nvPr>
        </p:nvSpPr>
        <p:spPr>
          <a:xfrm>
            <a:off x="457200" y="205978"/>
            <a:ext cx="8229600" cy="857400"/>
          </a:xfrm>
          <a:prstGeom prst="rect">
            <a:avLst/>
          </a:prstGeom>
        </p:spPr>
        <p:txBody>
          <a:bodyPr/>
          <a:lstStyle/>
          <a:p>
            <a:r>
              <a:t>Wireframe</a:t>
            </a:r>
          </a:p>
        </p:txBody>
      </p:sp>
      <p:sp>
        <p:nvSpPr>
          <p:cNvPr id="76" name="Shape 76"/>
          <p:cNvSpPr>
            <a:spLocks noGrp="1"/>
          </p:cNvSpPr>
          <p:nvPr>
            <p:ph type="body" idx="1"/>
          </p:nvPr>
        </p:nvSpPr>
        <p:spPr>
          <a:xfrm>
            <a:off x="457200" y="1200150"/>
            <a:ext cx="8229600" cy="3725699"/>
          </a:xfrm>
          <a:prstGeom prst="rect">
            <a:avLst/>
          </a:prstGeom>
        </p:spPr>
        <p:txBody>
          <a:bodyPr/>
          <a:lstStyle/>
          <a:p>
            <a:r>
              <a:t>Wireframe is blueprint of the application/website that is being built.</a:t>
            </a:r>
          </a:p>
          <a:p>
            <a:endParaRPr/>
          </a:p>
          <a:p>
            <a:r>
              <a:t>This concentrates more on the functional and interaction part of the application.</a:t>
            </a:r>
          </a:p>
        </p:txBody>
      </p:sp>
    </p:spTree>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spd="fast">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p:nvPr>
        </p:nvSpPr>
        <p:spPr>
          <a:xfrm>
            <a:off x="263641" y="120983"/>
            <a:ext cx="8229601" cy="857400"/>
          </a:xfrm>
          <a:prstGeom prst="rect">
            <a:avLst/>
          </a:prstGeom>
        </p:spPr>
        <p:txBody>
          <a:bodyPr/>
          <a:lstStyle/>
          <a:p>
            <a:r>
              <a:t>Example 6: Weather</a:t>
            </a:r>
          </a:p>
        </p:txBody>
      </p:sp>
      <p:sp>
        <p:nvSpPr>
          <p:cNvPr id="223" name="Shape 223"/>
          <p:cNvSpPr>
            <a:spLocks noGrp="1"/>
          </p:cNvSpPr>
          <p:nvPr>
            <p:ph type="body" idx="1"/>
          </p:nvPr>
        </p:nvSpPr>
        <p:spPr>
          <a:xfrm>
            <a:off x="457200" y="1200148"/>
            <a:ext cx="8229600" cy="3725683"/>
          </a:xfrm>
          <a:prstGeom prst="rect">
            <a:avLst/>
          </a:prstGeom>
        </p:spPr>
        <p:txBody>
          <a:bodyPr/>
          <a:lstStyle>
            <a:lvl1pPr>
              <a:defRPr sz="1800" b="1"/>
            </a:lvl1pPr>
          </a:lstStyle>
          <a:p>
            <a:r>
              <a:rPr lang="en-US" dirty="0">
                <a:hlinkClick r:id="rId2"/>
              </a:rPr>
              <a:t>https://jsfiddle.net/arunitgupta/665nhbx0/2/</a:t>
            </a:r>
            <a:endParaRPr lang="en-US" dirty="0"/>
          </a:p>
          <a:p>
            <a:endParaRPr lang="en-US" dirty="0"/>
          </a:p>
          <a:p>
            <a:endParaRPr lang="en-US" dirty="0"/>
          </a:p>
          <a:p>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352" y="1732510"/>
            <a:ext cx="3638508" cy="28810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p:cNvSpPr>
          <p:nvPr>
            <p:ph type="title"/>
          </p:nvPr>
        </p:nvSpPr>
        <p:spPr>
          <a:xfrm>
            <a:off x="457200" y="99652"/>
            <a:ext cx="8229600" cy="857400"/>
          </a:xfrm>
          <a:prstGeom prst="rect">
            <a:avLst/>
          </a:prstGeom>
        </p:spPr>
        <p:txBody>
          <a:bodyPr/>
          <a:lstStyle/>
          <a:p>
            <a:r>
              <a:rPr dirty="0"/>
              <a:t>Lab </a:t>
            </a:r>
            <a:r>
              <a:rPr lang="en-US" dirty="0"/>
              <a:t>2</a:t>
            </a:r>
            <a:r>
              <a:rPr dirty="0"/>
              <a:t>: Task</a:t>
            </a:r>
            <a:r>
              <a:rPr lang="en-US" dirty="0"/>
              <a:t> (Due: Sep. 7)</a:t>
            </a:r>
            <a:endParaRPr dirty="0"/>
          </a:p>
        </p:txBody>
      </p:sp>
      <p:sp>
        <p:nvSpPr>
          <p:cNvPr id="233" name="Shape 233"/>
          <p:cNvSpPr>
            <a:spLocks noGrp="1"/>
          </p:cNvSpPr>
          <p:nvPr>
            <p:ph type="body" idx="1"/>
          </p:nvPr>
        </p:nvSpPr>
        <p:spPr>
          <a:xfrm>
            <a:off x="457200" y="926926"/>
            <a:ext cx="8229600" cy="4216574"/>
          </a:xfrm>
          <a:prstGeom prst="rect">
            <a:avLst/>
          </a:prstGeom>
        </p:spPr>
        <p:txBody>
          <a:bodyPr>
            <a:normAutofit fontScale="40000" lnSpcReduction="20000"/>
          </a:bodyPr>
          <a:lstStyle/>
          <a:p>
            <a:r>
              <a:rPr lang="en-US" sz="4000" dirty="0"/>
              <a:t> Create Wireframes and a web application with at least 3 pages:</a:t>
            </a:r>
          </a:p>
          <a:p>
            <a:endParaRPr lang="en-US" b="1" dirty="0"/>
          </a:p>
          <a:p>
            <a:r>
              <a:rPr lang="en-US" b="1" dirty="0"/>
              <a:t>Login</a:t>
            </a:r>
            <a:r>
              <a:rPr lang="en-US" dirty="0"/>
              <a:t>: Create 2 buttons login, register. </a:t>
            </a:r>
          </a:p>
          <a:p>
            <a:pPr lvl="0"/>
            <a:r>
              <a:rPr lang="en-US" dirty="0"/>
              <a:t>On clicking register button, page needs to transition to register page. </a:t>
            </a:r>
          </a:p>
          <a:p>
            <a:pPr lvl="0"/>
            <a:r>
              <a:rPr lang="en-US" dirty="0"/>
              <a:t>On clicking login, it navigates to home page.</a:t>
            </a:r>
          </a:p>
          <a:p>
            <a:r>
              <a:rPr lang="en-US" b="1" dirty="0"/>
              <a:t> </a:t>
            </a:r>
            <a:endParaRPr lang="en-US" dirty="0"/>
          </a:p>
          <a:p>
            <a:r>
              <a:rPr lang="en-US" b="1" dirty="0"/>
              <a:t>Register</a:t>
            </a:r>
            <a:r>
              <a:rPr lang="en-US" dirty="0"/>
              <a:t>: Should have a form to take basic information from the user.</a:t>
            </a:r>
          </a:p>
          <a:p>
            <a:r>
              <a:rPr lang="en-US" b="1" dirty="0"/>
              <a:t> </a:t>
            </a:r>
            <a:endParaRPr lang="en-US" dirty="0"/>
          </a:p>
          <a:p>
            <a:r>
              <a:rPr lang="en-US" b="1" dirty="0"/>
              <a:t>Home</a:t>
            </a:r>
            <a:r>
              <a:rPr lang="en-US" dirty="0"/>
              <a:t>: Home page should use external web service to mark Start and End Points using Google Map Web Services and also display the weather details for both the places. Location should autocomplete feature for input.</a:t>
            </a:r>
          </a:p>
          <a:p>
            <a:r>
              <a:rPr lang="en-US" dirty="0"/>
              <a:t> </a:t>
            </a:r>
          </a:p>
          <a:p>
            <a:r>
              <a:rPr lang="en-US" b="1" dirty="0"/>
              <a:t>Code Quality</a:t>
            </a:r>
            <a:r>
              <a:rPr lang="en-US" dirty="0"/>
              <a:t>: Check the quality of your code using JavaScript Code Quality Tool JSLint http://www.jslint.com/</a:t>
            </a:r>
          </a:p>
          <a:p>
            <a:r>
              <a:rPr lang="en-US" dirty="0"/>
              <a:t> </a:t>
            </a:r>
          </a:p>
          <a:p>
            <a:r>
              <a:rPr lang="en-US" dirty="0"/>
              <a:t>Application should have good UI and UX.</a:t>
            </a:r>
          </a:p>
          <a:p>
            <a:r>
              <a:rPr lang="en-US" dirty="0"/>
              <a:t>Read the following article for </a:t>
            </a:r>
            <a:r>
              <a:rPr lang="en-US" i="1" dirty="0"/>
              <a:t>10 rules of good UI Design</a:t>
            </a:r>
            <a:endParaRPr lang="en-US" dirty="0"/>
          </a:p>
          <a:p>
            <a:r>
              <a:rPr lang="en-US" u="sng" dirty="0">
                <a:hlinkClick r:id="rId2"/>
              </a:rPr>
              <a:t>https://www.elegantthemes.com/blog/resources/10-rules-of-good-ui-design-to-follow-on-every-web-design-project</a:t>
            </a:r>
            <a:endParaRPr lang="en-US" dirty="0"/>
          </a:p>
          <a:p>
            <a:r>
              <a:rPr lang="en-US" dirty="0"/>
              <a:t> </a:t>
            </a:r>
          </a:p>
          <a:p>
            <a:r>
              <a:rPr lang="en-US" dirty="0"/>
              <a:t>(Combine the direction service and weather examples to display the route as well as weather for the given input.)</a:t>
            </a:r>
          </a:p>
          <a:p>
            <a:r>
              <a:rPr lang="en-US" dirty="0"/>
              <a:t> </a:t>
            </a:r>
          </a:p>
          <a:p>
            <a:r>
              <a:rPr lang="en-US" dirty="0"/>
              <a:t>Use Local Storage to store the details of the users.</a:t>
            </a:r>
          </a:p>
          <a:p>
            <a:pPr defTabSz="886967">
              <a:defRPr sz="1900"/>
            </a:pPr>
            <a:endParaRPr dirty="0"/>
          </a:p>
          <a:p>
            <a:pPr defTabSz="886967">
              <a:defRPr sz="1700">
                <a:solidFill>
                  <a:srgbClr val="FF0000"/>
                </a:solidFill>
              </a:defRPr>
            </a:pPr>
            <a:r>
              <a:rPr sz="4500" dirty="0"/>
              <a:t>Submit the screenshots of the task in </a:t>
            </a:r>
            <a:r>
              <a:rPr lang="en-US" sz="4500" dirty="0"/>
              <a:t>wiki page and post the link for it in README.md file </a:t>
            </a:r>
            <a:r>
              <a:rPr sz="4500" dirty="0"/>
              <a:t>in </a:t>
            </a:r>
            <a:r>
              <a:rPr sz="4500" dirty="0" err="1"/>
              <a:t>Github</a:t>
            </a:r>
            <a:r>
              <a:rPr sz="4500" dirty="0"/>
              <a:t> and push the code to Source folder in </a:t>
            </a:r>
            <a:r>
              <a:rPr sz="4500" dirty="0" err="1"/>
              <a:t>Github</a:t>
            </a:r>
            <a:r>
              <a:rPr sz="4500" dirty="0"/>
              <a:t>.</a:t>
            </a:r>
            <a:r>
              <a:rPr lang="en-US" sz="4500" dirty="0"/>
              <a:t> </a:t>
            </a:r>
          </a:p>
          <a:p>
            <a:pPr defTabSz="886967">
              <a:defRPr sz="1700">
                <a:solidFill>
                  <a:srgbClr val="FF0000"/>
                </a:solidFill>
              </a:defRPr>
            </a:pPr>
            <a:endParaRPr lang="en-US" sz="4500" dirty="0"/>
          </a:p>
          <a:p>
            <a:pPr defTabSz="886967">
              <a:defRPr sz="1700">
                <a:solidFill>
                  <a:srgbClr val="FF0000"/>
                </a:solidFill>
              </a:defRPr>
            </a:pPr>
            <a:r>
              <a:rPr lang="en-US" sz="4000" dirty="0">
                <a:solidFill>
                  <a:schemeClr val="tx1"/>
                </a:solidFill>
              </a:rPr>
              <a:t>Submit your Lab report through </a:t>
            </a:r>
            <a:r>
              <a:rPr lang="en-US" sz="4000" b="1" u="sng" dirty="0">
                <a:solidFill>
                  <a:schemeClr val="tx1"/>
                </a:solidFill>
                <a:hlinkClick r:id="rId3"/>
              </a:rPr>
              <a:t>https://goo.gl/forms/YP0GW9Oq2M5GxyMG2</a:t>
            </a:r>
            <a:endParaRPr lang="en-US" sz="4000" dirty="0">
              <a:solidFill>
                <a:schemeClr val="tx1"/>
              </a:solidFill>
            </a:endParaRPr>
          </a:p>
          <a:p>
            <a:pPr defTabSz="886967">
              <a:defRPr sz="1700">
                <a:solidFill>
                  <a:srgbClr val="FF0000"/>
                </a:solidFill>
              </a:defRPr>
            </a:pPr>
            <a:endParaRPr sz="4500" dirty="0"/>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a:spLocks noGrp="1"/>
          </p:cNvSpPr>
          <p:nvPr>
            <p:ph type="title"/>
          </p:nvPr>
        </p:nvSpPr>
        <p:spPr>
          <a:xfrm>
            <a:off x="457200" y="205978"/>
            <a:ext cx="8229600" cy="857400"/>
          </a:xfrm>
          <a:prstGeom prst="rect">
            <a:avLst/>
          </a:prstGeom>
        </p:spPr>
        <p:txBody>
          <a:bodyPr/>
          <a:lstStyle/>
          <a:p>
            <a:r>
              <a:t>Tool</a:t>
            </a:r>
          </a:p>
        </p:txBody>
      </p:sp>
      <p:sp>
        <p:nvSpPr>
          <p:cNvPr id="79" name="Shape 79"/>
          <p:cNvSpPr>
            <a:spLocks noGrp="1"/>
          </p:cNvSpPr>
          <p:nvPr>
            <p:ph type="body" idx="1"/>
          </p:nvPr>
        </p:nvSpPr>
        <p:spPr>
          <a:xfrm>
            <a:off x="457200" y="1200150"/>
            <a:ext cx="8229600" cy="3725699"/>
          </a:xfrm>
          <a:prstGeom prst="rect">
            <a:avLst/>
          </a:prstGeom>
        </p:spPr>
        <p:txBody>
          <a:bodyPr/>
          <a:lstStyle/>
          <a:p>
            <a:r>
              <a:rPr dirty="0"/>
              <a:t>Microsoft Visio</a:t>
            </a:r>
            <a:endParaRPr lang="en-US" dirty="0"/>
          </a:p>
          <a:p>
            <a:r>
              <a:rPr dirty="0">
                <a:hlinkClick r:id="rId2"/>
              </a:rPr>
              <a:t>https://creately.com</a:t>
            </a:r>
            <a:endParaRPr lang="en-US" dirty="0"/>
          </a:p>
          <a:p>
            <a:endParaRPr dirty="0"/>
          </a:p>
        </p:txBody>
      </p:sp>
    </p:spTree>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title"/>
          </p:nvPr>
        </p:nvSpPr>
        <p:spPr>
          <a:xfrm>
            <a:off x="457200" y="205978"/>
            <a:ext cx="8229600" cy="857251"/>
          </a:xfrm>
          <a:prstGeom prst="rect">
            <a:avLst/>
          </a:prstGeom>
        </p:spPr>
        <p:txBody>
          <a:bodyPr/>
          <a:lstStyle/>
          <a:p>
            <a:r>
              <a:t>Using Creatly</a:t>
            </a:r>
          </a:p>
        </p:txBody>
      </p:sp>
      <p:sp>
        <p:nvSpPr>
          <p:cNvPr id="82" name="Shape 82"/>
          <p:cNvSpPr>
            <a:spLocks noGrp="1"/>
          </p:cNvSpPr>
          <p:nvPr>
            <p:ph type="body" idx="1"/>
          </p:nvPr>
        </p:nvSpPr>
        <p:spPr>
          <a:xfrm>
            <a:off x="457200" y="1200150"/>
            <a:ext cx="8229600" cy="3725680"/>
          </a:xfrm>
          <a:prstGeom prst="rect">
            <a:avLst/>
          </a:prstGeom>
        </p:spPr>
        <p:txBody>
          <a:bodyPr/>
          <a:lstStyle/>
          <a:p>
            <a:endParaRPr/>
          </a:p>
        </p:txBody>
      </p:sp>
      <p:pic>
        <p:nvPicPr>
          <p:cNvPr id="83" name="image1.png"/>
          <p:cNvPicPr>
            <a:picLocks noChangeAspect="1"/>
          </p:cNvPicPr>
          <p:nvPr/>
        </p:nvPicPr>
        <p:blipFill>
          <a:blip r:embed="rId2">
            <a:extLst/>
          </a:blip>
          <a:stretch>
            <a:fillRect/>
          </a:stretch>
        </p:blipFill>
        <p:spPr>
          <a:xfrm>
            <a:off x="457200" y="1123950"/>
            <a:ext cx="8305800" cy="3762039"/>
          </a:xfrm>
          <a:prstGeom prst="rect">
            <a:avLst/>
          </a:prstGeom>
          <a:ln w="12700">
            <a:miter lim="400000"/>
          </a:ln>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457200" y="205978"/>
            <a:ext cx="8229600" cy="857251"/>
          </a:xfrm>
          <a:prstGeom prst="rect">
            <a:avLst/>
          </a:prstGeom>
        </p:spPr>
        <p:txBody>
          <a:bodyPr/>
          <a:lstStyle/>
          <a:p>
            <a:r>
              <a:t>Creately Wireframes</a:t>
            </a:r>
          </a:p>
        </p:txBody>
      </p:sp>
      <p:pic>
        <p:nvPicPr>
          <p:cNvPr id="86" name="image2.png"/>
          <p:cNvPicPr>
            <a:picLocks noChangeAspect="1"/>
          </p:cNvPicPr>
          <p:nvPr/>
        </p:nvPicPr>
        <p:blipFill>
          <a:blip r:embed="rId2">
            <a:extLst/>
          </a:blip>
          <a:stretch>
            <a:fillRect/>
          </a:stretch>
        </p:blipFill>
        <p:spPr>
          <a:xfrm>
            <a:off x="533400" y="1062471"/>
            <a:ext cx="8016938" cy="3871480"/>
          </a:xfrm>
          <a:prstGeom prst="rect">
            <a:avLst/>
          </a:prstGeom>
          <a:ln w="12700">
            <a:miter lim="400000"/>
          </a:ln>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p:cNvSpPr>
          <p:nvPr>
            <p:ph type="title"/>
          </p:nvPr>
        </p:nvSpPr>
        <p:spPr>
          <a:xfrm>
            <a:off x="457200" y="205978"/>
            <a:ext cx="8229600" cy="857251"/>
          </a:xfrm>
          <a:prstGeom prst="rect">
            <a:avLst/>
          </a:prstGeom>
        </p:spPr>
        <p:txBody>
          <a:bodyPr/>
          <a:lstStyle/>
          <a:p>
            <a:r>
              <a:t>Visio</a:t>
            </a:r>
          </a:p>
        </p:txBody>
      </p:sp>
      <p:sp>
        <p:nvSpPr>
          <p:cNvPr id="89" name="Shape 89"/>
          <p:cNvSpPr>
            <a:spLocks noGrp="1"/>
          </p:cNvSpPr>
          <p:nvPr>
            <p:ph type="body" idx="4294967295"/>
          </p:nvPr>
        </p:nvSpPr>
        <p:spPr>
          <a:xfrm>
            <a:off x="0" y="1200150"/>
            <a:ext cx="8229600" cy="3725863"/>
          </a:xfrm>
          <a:prstGeom prst="rect">
            <a:avLst/>
          </a:prstGeom>
        </p:spPr>
        <p:txBody>
          <a:bodyPr/>
          <a:lstStyle/>
          <a:p>
            <a:r>
              <a:t> </a:t>
            </a:r>
          </a:p>
        </p:txBody>
      </p:sp>
      <p:pic>
        <p:nvPicPr>
          <p:cNvPr id="90" name="image3.png"/>
          <p:cNvPicPr>
            <a:picLocks noChangeAspect="1"/>
          </p:cNvPicPr>
          <p:nvPr/>
        </p:nvPicPr>
        <p:blipFill>
          <a:blip r:embed="rId2">
            <a:extLst/>
          </a:blip>
          <a:stretch>
            <a:fillRect/>
          </a:stretch>
        </p:blipFill>
        <p:spPr>
          <a:xfrm>
            <a:off x="425674" y="1047750"/>
            <a:ext cx="8330426" cy="3991324"/>
          </a:xfrm>
          <a:prstGeom prst="rect">
            <a:avLst/>
          </a:prstGeom>
          <a:ln w="12700">
            <a:miter lim="400000"/>
          </a:ln>
        </p:spPr>
      </p:pic>
      <p:sp>
        <p:nvSpPr>
          <p:cNvPr id="91" name="Shape 91"/>
          <p:cNvSpPr/>
          <p:nvPr/>
        </p:nvSpPr>
        <p:spPr>
          <a:xfrm>
            <a:off x="425674" y="1395249"/>
            <a:ext cx="1513500" cy="1442402"/>
          </a:xfrm>
          <a:prstGeom prst="rect">
            <a:avLst/>
          </a:prstGeom>
          <a:ln w="19050">
            <a:solidFill>
              <a:srgbClr val="FF0000"/>
            </a:solidFill>
          </a:ln>
        </p:spPr>
        <p:txBody>
          <a:bodyPr lIns="45718" tIns="45718" rIns="45718" bIns="45718"/>
          <a:lstStyle/>
          <a:p>
            <a:pPr>
              <a:defRPr>
                <a:latin typeface="+mj-lt"/>
                <a:ea typeface="+mj-ea"/>
                <a:cs typeface="+mj-cs"/>
                <a:sym typeface="Arial"/>
              </a:defRPr>
            </a:pPr>
            <a:endParaRPr/>
          </a:p>
        </p:txBody>
      </p:sp>
      <p:sp>
        <p:nvSpPr>
          <p:cNvPr id="92" name="Shape 92"/>
          <p:cNvSpPr/>
          <p:nvPr/>
        </p:nvSpPr>
        <p:spPr>
          <a:xfrm>
            <a:off x="1865600" y="3095849"/>
            <a:ext cx="1880100" cy="71126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gn="ctr">
              <a:defRPr sz="1200">
                <a:latin typeface="+mj-lt"/>
                <a:ea typeface="+mj-ea"/>
                <a:cs typeface="+mj-cs"/>
                <a:sym typeface="Arial"/>
              </a:defRPr>
            </a:lvl1pPr>
          </a:lstStyle>
          <a:p>
            <a:r>
              <a:t>Drag and drop the control item on to this board.</a:t>
            </a:r>
          </a:p>
        </p:txBody>
      </p:sp>
      <p:sp>
        <p:nvSpPr>
          <p:cNvPr id="93" name="Shape 93"/>
          <p:cNvSpPr/>
          <p:nvPr/>
        </p:nvSpPr>
        <p:spPr>
          <a:xfrm>
            <a:off x="2021925" y="3795550"/>
            <a:ext cx="1158900" cy="283800"/>
          </a:xfrm>
          <a:prstGeom prst="rightArrow">
            <a:avLst>
              <a:gd name="adj1" fmla="val 50000"/>
              <a:gd name="adj2" fmla="val 50000"/>
            </a:avLst>
          </a:prstGeom>
          <a:ln w="19050">
            <a:solidFill>
              <a:srgbClr val="A7A7A7"/>
            </a:solidFill>
          </a:ln>
        </p:spPr>
        <p:txBody>
          <a:bodyPr lIns="45718" tIns="45718" rIns="45718" bIns="45718" anchor="ctr"/>
          <a:lstStyle/>
          <a:p>
            <a:pPr>
              <a:defRPr>
                <a:latin typeface="+mj-lt"/>
                <a:ea typeface="+mj-ea"/>
                <a:cs typeface="+mj-cs"/>
                <a:sym typeface="Arial"/>
              </a:defRPr>
            </a:pPr>
            <a:endParaRPr/>
          </a:p>
        </p:txBody>
      </p:sp>
      <p:sp>
        <p:nvSpPr>
          <p:cNvPr id="94" name="Shape 94"/>
          <p:cNvSpPr/>
          <p:nvPr/>
        </p:nvSpPr>
        <p:spPr>
          <a:xfrm>
            <a:off x="1941800" y="1319601"/>
            <a:ext cx="1880100" cy="53346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gn="ctr">
              <a:defRPr sz="1200">
                <a:latin typeface="+mj-lt"/>
                <a:ea typeface="+mj-ea"/>
                <a:cs typeface="+mj-cs"/>
                <a:sym typeface="Arial"/>
              </a:defRPr>
            </a:lvl1pPr>
          </a:lstStyle>
          <a:p>
            <a:r>
              <a:t>Different types of UI items</a:t>
            </a:r>
          </a:p>
        </p:txBody>
      </p:sp>
      <p:sp>
        <p:nvSpPr>
          <p:cNvPr id="95" name="Shape 95"/>
          <p:cNvSpPr/>
          <p:nvPr/>
        </p:nvSpPr>
        <p:spPr>
          <a:xfrm>
            <a:off x="2033750" y="4753300"/>
            <a:ext cx="1596301" cy="283800"/>
          </a:xfrm>
          <a:prstGeom prst="rect">
            <a:avLst/>
          </a:prstGeom>
          <a:ln w="19050">
            <a:solidFill>
              <a:srgbClr val="FF0000"/>
            </a:solidFill>
          </a:ln>
        </p:spPr>
        <p:txBody>
          <a:bodyPr lIns="45718" tIns="45718" rIns="45718" bIns="45718"/>
          <a:lstStyle/>
          <a:p>
            <a:pPr>
              <a:defRPr>
                <a:latin typeface="+mj-lt"/>
                <a:ea typeface="+mj-ea"/>
                <a:cs typeface="+mj-cs"/>
                <a:sym typeface="Arial"/>
              </a:defRPr>
            </a:pPr>
            <a:endParaRPr/>
          </a:p>
        </p:txBody>
      </p:sp>
      <p:sp>
        <p:nvSpPr>
          <p:cNvPr id="96" name="Shape 96"/>
          <p:cNvSpPr/>
          <p:nvPr/>
        </p:nvSpPr>
        <p:spPr>
          <a:xfrm>
            <a:off x="3821900" y="4381949"/>
            <a:ext cx="1880100" cy="35566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gn="ctr">
              <a:defRPr sz="1200">
                <a:latin typeface="+mj-lt"/>
                <a:ea typeface="+mj-ea"/>
                <a:cs typeface="+mj-cs"/>
                <a:sym typeface="Arial"/>
              </a:defRPr>
            </a:lvl1pPr>
          </a:lstStyle>
          <a:p>
            <a:r>
              <a:t>Pages in your Wireframe</a:t>
            </a:r>
          </a:p>
        </p:txBody>
      </p:sp>
    </p:spTree>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p:cNvSpPr>
          <p:nvPr>
            <p:ph type="body" idx="1"/>
          </p:nvPr>
        </p:nvSpPr>
        <p:spPr>
          <a:xfrm>
            <a:off x="457200" y="1200150"/>
            <a:ext cx="8229600" cy="3725699"/>
          </a:xfrm>
          <a:prstGeom prst="rect">
            <a:avLst/>
          </a:prstGeom>
        </p:spPr>
        <p:txBody>
          <a:bodyPr/>
          <a:lstStyle/>
          <a:p>
            <a:r>
              <a:t>  </a:t>
            </a:r>
          </a:p>
        </p:txBody>
      </p:sp>
      <p:pic>
        <p:nvPicPr>
          <p:cNvPr id="99" name="image4.png"/>
          <p:cNvPicPr>
            <a:picLocks noChangeAspect="1"/>
          </p:cNvPicPr>
          <p:nvPr/>
        </p:nvPicPr>
        <p:blipFill>
          <a:blip r:embed="rId2">
            <a:extLst/>
          </a:blip>
          <a:stretch>
            <a:fillRect/>
          </a:stretch>
        </p:blipFill>
        <p:spPr>
          <a:xfrm>
            <a:off x="1250311" y="888462"/>
            <a:ext cx="6315076" cy="4238626"/>
          </a:xfrm>
          <a:prstGeom prst="rect">
            <a:avLst/>
          </a:prstGeom>
          <a:ln w="12700">
            <a:miter lim="400000"/>
          </a:ln>
        </p:spPr>
      </p:pic>
      <p:sp>
        <p:nvSpPr>
          <p:cNvPr id="100" name="Shape 100"/>
          <p:cNvSpPr>
            <a:spLocks noGrp="1"/>
          </p:cNvSpPr>
          <p:nvPr>
            <p:ph type="title"/>
          </p:nvPr>
        </p:nvSpPr>
        <p:spPr>
          <a:xfrm>
            <a:off x="457200" y="205978"/>
            <a:ext cx="8229600" cy="857400"/>
          </a:xfrm>
          <a:prstGeom prst="rect">
            <a:avLst/>
          </a:prstGeom>
        </p:spPr>
        <p:txBody>
          <a:bodyPr/>
          <a:lstStyle/>
          <a:p>
            <a:r>
              <a:t>Example : Home Wireframe</a:t>
            </a:r>
          </a:p>
        </p:txBody>
      </p:sp>
    </p:spTree>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spd="fast">
        <p:fade/>
      </p:transition>
    </mc:Fallback>
  </mc:AlternateContent>
</p:sld>
</file>

<file path=ppt/theme/theme1.xml><?xml version="1.0" encoding="utf-8"?>
<a:theme xmlns:a="http://schemas.openxmlformats.org/drawingml/2006/main" name="simple-light">
  <a:themeElements>
    <a:clrScheme name="simple-ligh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simple-light">
      <a:majorFont>
        <a:latin typeface="Arial"/>
        <a:ea typeface="Arial"/>
        <a:cs typeface="Arial"/>
      </a:majorFont>
      <a:minorFont>
        <a:latin typeface="Helvetica"/>
        <a:ea typeface="Helvetica"/>
        <a:cs typeface="Helvetica"/>
      </a:minorFont>
    </a:fontScheme>
    <a:fmtScheme name="simple-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light">
  <a:themeElements>
    <a:clrScheme name="simple-ligh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simple-light">
      <a:majorFont>
        <a:latin typeface="Arial"/>
        <a:ea typeface="Arial"/>
        <a:cs typeface="Arial"/>
      </a:majorFont>
      <a:minorFont>
        <a:latin typeface="Helvetica"/>
        <a:ea typeface="Helvetica"/>
        <a:cs typeface="Helvetica"/>
      </a:minorFont>
    </a:fontScheme>
    <a:fmtScheme name="simple-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2189</TotalTime>
  <Words>569</Words>
  <Application>Microsoft Office PowerPoint</Application>
  <PresentationFormat>On-screen Show (16:9)</PresentationFormat>
  <Paragraphs>189</Paragraphs>
  <Slides>41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Helvetica</vt:lpstr>
      <vt:lpstr>Helvetica Neue</vt:lpstr>
      <vt:lpstr>Roboto</vt:lpstr>
      <vt:lpstr>Roboto Condensed</vt:lpstr>
      <vt:lpstr>Times New Roman</vt:lpstr>
      <vt:lpstr>Wingdings</vt:lpstr>
      <vt:lpstr>simple-light</vt:lpstr>
      <vt:lpstr>Tutorial 2</vt:lpstr>
      <vt:lpstr>Topics to be covered</vt:lpstr>
      <vt:lpstr>Wireframe</vt:lpstr>
      <vt:lpstr>Wireframe</vt:lpstr>
      <vt:lpstr>Tool</vt:lpstr>
      <vt:lpstr>Using Creatly</vt:lpstr>
      <vt:lpstr>Creately Wireframes</vt:lpstr>
      <vt:lpstr>Visio</vt:lpstr>
      <vt:lpstr>Example : Home Wireframe</vt:lpstr>
      <vt:lpstr>Login Wireframe</vt:lpstr>
      <vt:lpstr>HTML5</vt:lpstr>
      <vt:lpstr>What is new ?</vt:lpstr>
      <vt:lpstr>HTML5 (Local Storage)</vt:lpstr>
      <vt:lpstr>PowerPoint Presentation</vt:lpstr>
      <vt:lpstr>Free Resources</vt:lpstr>
      <vt:lpstr>IDE for Web Projects : Web Storm Use student E-mail to get one year free license https://www.jetbrains.com/webstorm/download/</vt:lpstr>
      <vt:lpstr>IDE for Web Projects : Web Storm If it is a New installation: Enter License key during installation  Otherwise : Go to Help &gt; Register</vt:lpstr>
      <vt:lpstr>JS Lint</vt:lpstr>
      <vt:lpstr>JS Lint (Web version)</vt:lpstr>
      <vt:lpstr>JS Lint Options</vt:lpstr>
      <vt:lpstr>Integration with Web storm</vt:lpstr>
      <vt:lpstr>PowerPoint Presentation</vt:lpstr>
      <vt:lpstr>Angular JS</vt:lpstr>
      <vt:lpstr>Basic Application</vt:lpstr>
      <vt:lpstr>Directives in detail</vt:lpstr>
      <vt:lpstr>Expressions</vt:lpstr>
      <vt:lpstr>Example 1</vt:lpstr>
      <vt:lpstr> </vt:lpstr>
      <vt:lpstr>Example 2: Arrays, Filters, Controllers</vt:lpstr>
      <vt:lpstr>Example 2 Preview:</vt:lpstr>
      <vt:lpstr>Example 3 – Bootstrap , Page Transitions</vt:lpstr>
      <vt:lpstr>Example-3 App.js</vt:lpstr>
      <vt:lpstr>Example 3- Preview</vt:lpstr>
      <vt:lpstr>Angular JS AJAX</vt:lpstr>
      <vt:lpstr>Angular JS AJAX</vt:lpstr>
      <vt:lpstr>Syntax</vt:lpstr>
      <vt:lpstr>Example 4: Geolocation</vt:lpstr>
      <vt:lpstr>Example 5: Google Direction Service</vt:lpstr>
      <vt:lpstr>Example 5: Preview</vt:lpstr>
      <vt:lpstr>Example 6: Weather</vt:lpstr>
      <vt:lpstr>Lab 2: Task (Due: Sep.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3</dc:title>
  <dc:creator>arunit gupta</dc:creator>
  <cp:lastModifiedBy>arunit gupta</cp:lastModifiedBy>
  <cp:revision>45</cp:revision>
  <dcterms:modified xsi:type="dcterms:W3CDTF">2016-08-31T03:09:11Z</dcterms:modified>
</cp:coreProperties>
</file>