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6" r:id="rId2"/>
    <p:sldId id="257" r:id="rId3"/>
    <p:sldId id="405" r:id="rId4"/>
    <p:sldId id="434" r:id="rId5"/>
    <p:sldId id="409" r:id="rId6"/>
    <p:sldId id="438" r:id="rId7"/>
    <p:sldId id="439" r:id="rId8"/>
    <p:sldId id="410" r:id="rId9"/>
    <p:sldId id="411" r:id="rId10"/>
    <p:sldId id="437" r:id="rId11"/>
    <p:sldId id="412" r:id="rId12"/>
    <p:sldId id="413" r:id="rId13"/>
    <p:sldId id="414" r:id="rId14"/>
    <p:sldId id="444" r:id="rId15"/>
    <p:sldId id="441" r:id="rId16"/>
    <p:sldId id="443" r:id="rId17"/>
    <p:sldId id="445" r:id="rId18"/>
    <p:sldId id="440" r:id="rId19"/>
    <p:sldId id="415" r:id="rId20"/>
    <p:sldId id="416" r:id="rId21"/>
    <p:sldId id="417" r:id="rId22"/>
    <p:sldId id="418" r:id="rId23"/>
    <p:sldId id="419" r:id="rId24"/>
    <p:sldId id="420" r:id="rId25"/>
    <p:sldId id="421" r:id="rId26"/>
    <p:sldId id="422" r:id="rId27"/>
    <p:sldId id="423" r:id="rId28"/>
    <p:sldId id="446" r:id="rId29"/>
    <p:sldId id="435" r:id="rId30"/>
    <p:sldId id="436" r:id="rId31"/>
    <p:sldId id="447" r:id="rId32"/>
    <p:sldId id="448" r:id="rId33"/>
    <p:sldId id="433" r:id="rId34"/>
    <p:sldId id="452" r:id="rId35"/>
    <p:sldId id="453" r:id="rId36"/>
    <p:sldId id="454" r:id="rId37"/>
    <p:sldId id="455" r:id="rId38"/>
    <p:sldId id="456" r:id="rId39"/>
    <p:sldId id="464" r:id="rId40"/>
    <p:sldId id="458" r:id="rId41"/>
    <p:sldId id="450" r:id="rId42"/>
    <p:sldId id="459" r:id="rId43"/>
    <p:sldId id="457" r:id="rId44"/>
    <p:sldId id="460" r:id="rId45"/>
    <p:sldId id="461" r:id="rId46"/>
    <p:sldId id="462" r:id="rId47"/>
    <p:sldId id="463" r:id="rId48"/>
    <p:sldId id="485" r:id="rId49"/>
    <p:sldId id="465" r:id="rId50"/>
    <p:sldId id="451" r:id="rId51"/>
    <p:sldId id="466" r:id="rId52"/>
    <p:sldId id="467" r:id="rId53"/>
    <p:sldId id="468" r:id="rId54"/>
    <p:sldId id="469" r:id="rId55"/>
    <p:sldId id="470" r:id="rId56"/>
    <p:sldId id="471" r:id="rId57"/>
    <p:sldId id="472" r:id="rId58"/>
    <p:sldId id="473" r:id="rId59"/>
    <p:sldId id="474" r:id="rId60"/>
    <p:sldId id="475" r:id="rId61"/>
    <p:sldId id="476" r:id="rId62"/>
    <p:sldId id="477" r:id="rId63"/>
    <p:sldId id="478" r:id="rId64"/>
    <p:sldId id="479" r:id="rId65"/>
    <p:sldId id="480" r:id="rId66"/>
    <p:sldId id="481" r:id="rId67"/>
    <p:sldId id="482" r:id="rId68"/>
    <p:sldId id="483" r:id="rId69"/>
    <p:sldId id="484" r:id="rId70"/>
    <p:sldId id="486" r:id="rId71"/>
    <p:sldId id="487" r:id="rId72"/>
    <p:sldId id="488" r:id="rId73"/>
    <p:sldId id="489" r:id="rId74"/>
    <p:sldId id="295" r:id="rId7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25561-276F-4110-A432-803C9CBEBE4B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11BE5-D93E-430C-83F3-C398ED9B7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95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5" name="Shape 4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42932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40" name="Shape 5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19410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28370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40397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3" name="Shape 5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0111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4" name="Shape 5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955182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43625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8" name="Shape 6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5664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25" name="Shape 6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284269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31" name="Shape 6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99004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39062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20703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99959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5620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04784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2" name="Shape 5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22103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18331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26" name="Shape 5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43529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05311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610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43D0-7A22-438E-9436-6D8A009D1F8C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D43D0-7A22-438E-9436-6D8A009D1F8C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DF35C-26D2-44B4-8710-B14E6CDC6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articles/generating-ssh-key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settings/ssh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zenhub.io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3200400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CS5551 </a:t>
            </a:r>
            <a:br>
              <a:rPr lang="en-US" sz="4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Advanced Software Engineering</a:t>
            </a:r>
            <a:br>
              <a:rPr lang="en-US" sz="4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Tutorial 1</a:t>
            </a:r>
            <a:br>
              <a:rPr lang="en-US" sz="4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August 25, 2016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0600"/>
            <a:ext cx="6400800" cy="1752600"/>
          </a:xfrm>
        </p:spPr>
        <p:txBody>
          <a:bodyPr/>
          <a:lstStyle/>
          <a:p>
            <a:r>
              <a:rPr lang="en-US" dirty="0"/>
              <a:t>UMKC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clone, you will find a folder has the same name as repository</a:t>
            </a:r>
          </a:p>
          <a:p>
            <a:r>
              <a:rPr lang="en-US" dirty="0"/>
              <a:t>Use the following command to go inside the folder</a:t>
            </a:r>
          </a:p>
          <a:p>
            <a:pPr lvl="1"/>
            <a:r>
              <a:rPr lang="en-US" dirty="0"/>
              <a:t>cd &lt;</a:t>
            </a:r>
            <a:r>
              <a:rPr lang="en-US" dirty="0" err="1"/>
              <a:t>folder_name</a:t>
            </a:r>
            <a:r>
              <a:rPr lang="en-US" dirty="0"/>
              <a:t>&gt; (e.g., cd </a:t>
            </a:r>
            <a:r>
              <a:rPr lang="en-US" dirty="0" err="1"/>
              <a:t>BigDataProject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7203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3. Add file to local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610600" cy="4449763"/>
          </a:xfrm>
        </p:spPr>
        <p:txBody>
          <a:bodyPr>
            <a:normAutofit/>
          </a:bodyPr>
          <a:lstStyle/>
          <a:p>
            <a:r>
              <a:rPr lang="en-US" dirty="0"/>
              <a:t>In the local repository folder, we can add a new file</a:t>
            </a:r>
          </a:p>
          <a:p>
            <a:r>
              <a:rPr lang="en-US" dirty="0"/>
              <a:t>If you are a Linux or a Mac user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vi Newfile.txt</a:t>
            </a:r>
          </a:p>
          <a:p>
            <a:pPr marL="342900" lvl="2" indent="-342900"/>
            <a:r>
              <a:rPr lang="en-US" sz="3200" dirty="0"/>
              <a:t>If you are a Windows user</a:t>
            </a:r>
          </a:p>
          <a:p>
            <a:pPr marL="800100" lvl="3" indent="-342900"/>
            <a:r>
              <a:rPr lang="en-US" sz="2800" dirty="0">
                <a:solidFill>
                  <a:srgbClr val="FF0000"/>
                </a:solidFill>
              </a:rPr>
              <a:t>echo This is a test file &gt; Newfile.txt</a:t>
            </a:r>
          </a:p>
          <a:p>
            <a:pPr marL="457200" lvl="3" indent="0">
              <a:buNone/>
            </a:pPr>
            <a:r>
              <a:rPr lang="en-US" sz="2800" dirty="0"/>
              <a:t>If you add a file from local</a:t>
            </a:r>
            <a:endParaRPr lang="en-US" sz="2800" dirty="0">
              <a:solidFill>
                <a:srgbClr val="FF0000"/>
              </a:solidFill>
            </a:endParaRPr>
          </a:p>
          <a:p>
            <a:pPr marL="800100" lvl="3" indent="-342900"/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git</a:t>
            </a:r>
            <a:r>
              <a:rPr lang="en-US" sz="2800" dirty="0">
                <a:solidFill>
                  <a:srgbClr val="FF0000"/>
                </a:solidFill>
              </a:rPr>
              <a:t> add Newfile.txt</a:t>
            </a:r>
          </a:p>
          <a:p>
            <a:pPr marL="800100" lvl="3" indent="-342900"/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855535"/>
            <a:ext cx="266607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294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4. Commit this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44497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commit –</a:t>
            </a:r>
            <a:r>
              <a:rPr lang="en-US" dirty="0">
                <a:solidFill>
                  <a:srgbClr val="FF0000"/>
                </a:solidFill>
              </a:rPr>
              <a:t>m ‘Someone committed on Sometime’</a:t>
            </a:r>
          </a:p>
          <a:p>
            <a:r>
              <a:rPr lang="en-US" dirty="0"/>
              <a:t>After commit, you can check </a:t>
            </a:r>
            <a:r>
              <a:rPr lang="en-US" dirty="0" err="1"/>
              <a:t>git</a:t>
            </a:r>
            <a:r>
              <a:rPr lang="en-US" dirty="0"/>
              <a:t> status to see if work directory clean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2996928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5. Push the change to remote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Windows user, we first test if we are able to connect to GitHub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ssh</a:t>
            </a:r>
            <a:r>
              <a:rPr lang="en-US" dirty="0">
                <a:solidFill>
                  <a:srgbClr val="FF0000"/>
                </a:solidFill>
              </a:rPr>
              <a:t> -T git@github.com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24400" y="640080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hlinkClick r:id="rId2"/>
              </a:rPr>
              <a:t>https://help.github.com/articles/generating-ssh-keys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59223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5. Push the change to remote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Setup remote connection by SSH </a:t>
            </a:r>
            <a:r>
              <a:rPr lang="en-US" dirty="0" err="1"/>
              <a:t>git</a:t>
            </a:r>
            <a:r>
              <a:rPr lang="en-US" dirty="0"/>
              <a:t> address</a:t>
            </a:r>
            <a:br>
              <a:rPr lang="en-US" dirty="0"/>
            </a:b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remote set-</a:t>
            </a:r>
            <a:r>
              <a:rPr lang="en-US" dirty="0" err="1">
                <a:solidFill>
                  <a:srgbClr val="FF0000"/>
                </a:solidFill>
              </a:rPr>
              <a:t>url</a:t>
            </a:r>
            <a:r>
              <a:rPr lang="en-US" dirty="0">
                <a:solidFill>
                  <a:srgbClr val="FF0000"/>
                </a:solidFill>
              </a:rPr>
              <a:t> origin </a:t>
            </a:r>
            <a:r>
              <a:rPr lang="en-US" dirty="0" err="1">
                <a:solidFill>
                  <a:srgbClr val="FF0000"/>
                </a:solidFill>
              </a:rPr>
              <a:t>git@gxxxxxx.git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3800"/>
            <a:ext cx="7239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5244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5. Push the change to remote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Now you can push all to GitHub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push --all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28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6. Sync local with remote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something change in remote, for sync purpose, you can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pull</a:t>
            </a:r>
          </a:p>
        </p:txBody>
      </p:sp>
    </p:spTree>
    <p:extLst>
      <p:ext uri="{BB962C8B-B14F-4D97-AF65-F5344CB8AC3E}">
        <p14:creationId xmlns:p14="http://schemas.microsoft.com/office/powerpoint/2010/main" val="3336890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now, Windows users have done all basic steps.</a:t>
            </a:r>
          </a:p>
          <a:p>
            <a:r>
              <a:rPr lang="en-US" dirty="0"/>
              <a:t>But for Linux and Mac users, there are some more steps</a:t>
            </a:r>
          </a:p>
        </p:txBody>
      </p:sp>
    </p:spTree>
    <p:extLst>
      <p:ext uri="{BB962C8B-B14F-4D97-AF65-F5344CB8AC3E}">
        <p14:creationId xmlns:p14="http://schemas.microsoft.com/office/powerpoint/2010/main" val="1734301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5. Push the change to remote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Non-Windows User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Linux or Mac user, we have more work to do before pushing change to remote</a:t>
            </a:r>
          </a:p>
          <a:p>
            <a:r>
              <a:rPr lang="en-US" dirty="0"/>
              <a:t>We have to setup SSH</a:t>
            </a:r>
          </a:p>
          <a:p>
            <a:r>
              <a:rPr lang="en-US" dirty="0"/>
              <a:t>Here are several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21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5. Push the change to remote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Non-Windows User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Both"/>
            </a:pPr>
            <a:r>
              <a:rPr lang="en-US" dirty="0"/>
              <a:t>Generate a SSH key with your </a:t>
            </a:r>
            <a:r>
              <a:rPr lang="en-US" dirty="0" err="1"/>
              <a:t>github</a:t>
            </a:r>
            <a:r>
              <a:rPr lang="en-US" dirty="0"/>
              <a:t> email address</a:t>
            </a:r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ssh-keygen -t rsa –C ‘</a:t>
            </a:r>
            <a:r>
              <a:rPr lang="de-DE" i="1" dirty="0">
                <a:solidFill>
                  <a:srgbClr val="FF0000"/>
                </a:solidFill>
              </a:rPr>
              <a:t>your_email@example.com‘</a:t>
            </a:r>
          </a:p>
          <a:p>
            <a:pPr marL="0" indent="0">
              <a:buNone/>
            </a:pPr>
            <a:r>
              <a:rPr lang="de-DE" dirty="0"/>
              <a:t>It will ask you the file name to save this key and passphrase. Give the key name and make passphrase as empty.</a:t>
            </a:r>
          </a:p>
          <a:p>
            <a:pPr marL="0" indent="0">
              <a:buNone/>
            </a:pPr>
            <a:r>
              <a:rPr lang="de-DE" dirty="0"/>
              <a:t>For example, we give key name as id_rsa, key pair would be:</a:t>
            </a:r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id_rsa and id_rsa.pub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83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Topics to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ZenHub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Visio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5. Push the change to remote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Non-Windows User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(2) Add your new private key to the </a:t>
            </a:r>
            <a:r>
              <a:rPr lang="en-US" dirty="0" err="1"/>
              <a:t>ssh</a:t>
            </a:r>
            <a:r>
              <a:rPr lang="en-US" dirty="0"/>
              <a:t>-agent</a:t>
            </a:r>
          </a:p>
          <a:p>
            <a:r>
              <a:rPr lang="en-US" dirty="0" err="1">
                <a:solidFill>
                  <a:srgbClr val="FF0000"/>
                </a:solidFill>
              </a:rPr>
              <a:t>ssh</a:t>
            </a:r>
            <a:r>
              <a:rPr lang="en-US" dirty="0">
                <a:solidFill>
                  <a:srgbClr val="FF0000"/>
                </a:solidFill>
              </a:rPr>
              <a:t>-agent -s</a:t>
            </a:r>
          </a:p>
          <a:p>
            <a:r>
              <a:rPr lang="en-US" dirty="0" err="1">
                <a:solidFill>
                  <a:srgbClr val="FF0000"/>
                </a:solidFill>
              </a:rPr>
              <a:t>eval</a:t>
            </a:r>
            <a:r>
              <a:rPr lang="en-US" dirty="0">
                <a:solidFill>
                  <a:srgbClr val="FF0000"/>
                </a:solidFill>
              </a:rPr>
              <a:t> $(</a:t>
            </a:r>
            <a:r>
              <a:rPr lang="en-US" dirty="0" err="1">
                <a:solidFill>
                  <a:srgbClr val="FF0000"/>
                </a:solidFill>
              </a:rPr>
              <a:t>ssh</a:t>
            </a:r>
            <a:r>
              <a:rPr lang="en-US" dirty="0">
                <a:solidFill>
                  <a:srgbClr val="FF0000"/>
                </a:solidFill>
              </a:rPr>
              <a:t>-agent)</a:t>
            </a:r>
          </a:p>
          <a:p>
            <a:r>
              <a:rPr lang="en-US" dirty="0" err="1">
                <a:solidFill>
                  <a:srgbClr val="FF0000"/>
                </a:solidFill>
              </a:rPr>
              <a:t>ssh</a:t>
            </a:r>
            <a:r>
              <a:rPr lang="en-US" dirty="0">
                <a:solidFill>
                  <a:srgbClr val="FF0000"/>
                </a:solidFill>
              </a:rPr>
              <a:t>-add </a:t>
            </a:r>
            <a:r>
              <a:rPr lang="en-US" dirty="0" err="1">
                <a:solidFill>
                  <a:srgbClr val="FF0000"/>
                </a:solidFill>
              </a:rPr>
              <a:t>Your_Key_Name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261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5. Push the change to remote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Non-Windows User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(3) Copy public key to your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r>
              <a:rPr lang="en-US" dirty="0">
                <a:solidFill>
                  <a:srgbClr val="FF0000"/>
                </a:solidFill>
              </a:rPr>
              <a:t>vi Your_Key_Name.pub </a:t>
            </a:r>
          </a:p>
          <a:p>
            <a:r>
              <a:rPr lang="en-US" dirty="0"/>
              <a:t>Copy the content of this file</a:t>
            </a:r>
          </a:p>
        </p:txBody>
      </p:sp>
    </p:spTree>
    <p:extLst>
      <p:ext uri="{BB962C8B-B14F-4D97-AF65-F5344CB8AC3E}">
        <p14:creationId xmlns:p14="http://schemas.microsoft.com/office/powerpoint/2010/main" val="2147013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5. Push the change to remote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Non-Windows User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(4) Copy key to your GitHub account</a:t>
            </a:r>
          </a:p>
          <a:p>
            <a:r>
              <a:rPr lang="en-US" dirty="0"/>
              <a:t>In the user bar in the top-right corner of any page, click setting button</a:t>
            </a:r>
          </a:p>
          <a:p>
            <a:r>
              <a:rPr lang="en-US" dirty="0"/>
              <a:t>Click </a:t>
            </a:r>
            <a:r>
              <a:rPr lang="en-US" b="1" dirty="0">
                <a:hlinkClick r:id="rId2"/>
              </a:rPr>
              <a:t>SSH Keys</a:t>
            </a:r>
            <a:r>
              <a:rPr lang="en-US" dirty="0"/>
              <a:t> in the left sidebar.</a:t>
            </a:r>
          </a:p>
          <a:p>
            <a:r>
              <a:rPr lang="en-US" dirty="0"/>
              <a:t>Click </a:t>
            </a:r>
            <a:r>
              <a:rPr lang="en-US" b="1" dirty="0"/>
              <a:t>Add SSH key</a:t>
            </a:r>
            <a:r>
              <a:rPr lang="en-US" dirty="0"/>
              <a:t>.</a:t>
            </a:r>
          </a:p>
          <a:p>
            <a:r>
              <a:rPr lang="en-US" dirty="0"/>
              <a:t>In the Title field, add a descriptive label for key</a:t>
            </a:r>
          </a:p>
          <a:p>
            <a:r>
              <a:rPr lang="en-US" dirty="0"/>
              <a:t>Paste your key into the "Key" field.</a:t>
            </a:r>
          </a:p>
          <a:p>
            <a:r>
              <a:rPr lang="en-US" dirty="0"/>
              <a:t>Click </a:t>
            </a:r>
            <a:r>
              <a:rPr lang="en-US" b="1" dirty="0"/>
              <a:t>Add key</a:t>
            </a:r>
            <a:r>
              <a:rPr lang="en-US" dirty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733675"/>
            <a:ext cx="2381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326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5. Push the change to remote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Non-Windows User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(5) SSH to </a:t>
            </a:r>
            <a:r>
              <a:rPr lang="en-US" dirty="0" err="1"/>
              <a:t>github</a:t>
            </a:r>
            <a:r>
              <a:rPr lang="en-US" dirty="0"/>
              <a:t> for testing</a:t>
            </a:r>
            <a:br>
              <a:rPr lang="en-US" dirty="0"/>
            </a:br>
            <a:r>
              <a:rPr lang="en-US" dirty="0" err="1">
                <a:solidFill>
                  <a:srgbClr val="FF0000"/>
                </a:solidFill>
              </a:rPr>
              <a:t>ssh</a:t>
            </a:r>
            <a:r>
              <a:rPr lang="en-US" dirty="0">
                <a:solidFill>
                  <a:srgbClr val="FF0000"/>
                </a:solidFill>
              </a:rPr>
              <a:t> -T git@github.com</a:t>
            </a:r>
          </a:p>
        </p:txBody>
      </p:sp>
    </p:spTree>
    <p:extLst>
      <p:ext uri="{BB962C8B-B14F-4D97-AF65-F5344CB8AC3E}">
        <p14:creationId xmlns:p14="http://schemas.microsoft.com/office/powerpoint/2010/main" val="2660012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5. Push the change to remote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Non-Windows User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(6) Switching remote URLs from HTTPs to SSH</a:t>
            </a:r>
            <a:br>
              <a:rPr lang="en-US" dirty="0"/>
            </a:b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remote set-</a:t>
            </a:r>
            <a:r>
              <a:rPr lang="en-US" dirty="0" err="1">
                <a:solidFill>
                  <a:srgbClr val="FF0000"/>
                </a:solidFill>
              </a:rPr>
              <a:t>url</a:t>
            </a:r>
            <a:r>
              <a:rPr lang="en-US" dirty="0">
                <a:solidFill>
                  <a:srgbClr val="FF0000"/>
                </a:solidFill>
              </a:rPr>
              <a:t> origin </a:t>
            </a:r>
            <a:r>
              <a:rPr lang="en-US" dirty="0" err="1">
                <a:solidFill>
                  <a:srgbClr val="FF0000"/>
                </a:solidFill>
              </a:rPr>
              <a:t>git@gxxxxxx.git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3800"/>
            <a:ext cx="7239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019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5. Push the change to remote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Non-Windows User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(7) Now you can push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push --all</a:t>
            </a:r>
          </a:p>
        </p:txBody>
      </p:sp>
    </p:spTree>
    <p:extLst>
      <p:ext uri="{BB962C8B-B14F-4D97-AF65-F5344CB8AC3E}">
        <p14:creationId xmlns:p14="http://schemas.microsoft.com/office/powerpoint/2010/main" val="1167055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6. Sync local with remote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Non-Windows User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something change in remote, for sync purpose, you can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pull</a:t>
            </a:r>
          </a:p>
        </p:txBody>
      </p:sp>
    </p:spTree>
    <p:extLst>
      <p:ext uri="{BB962C8B-B14F-4D97-AF65-F5344CB8AC3E}">
        <p14:creationId xmlns:p14="http://schemas.microsoft.com/office/powerpoint/2010/main" val="2647747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Project Management</a:t>
            </a:r>
            <a:br>
              <a:rPr lang="en-US" dirty="0"/>
            </a:br>
            <a:r>
              <a:rPr lang="en-US" dirty="0"/>
              <a:t>1.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and B work on the same project</a:t>
            </a:r>
          </a:p>
          <a:p>
            <a:r>
              <a:rPr lang="en-US" dirty="0"/>
              <a:t>A wants to develop on feature A</a:t>
            </a:r>
          </a:p>
          <a:p>
            <a:r>
              <a:rPr lang="en-US" dirty="0"/>
              <a:t>B wants to develop on feature B</a:t>
            </a:r>
          </a:p>
          <a:p>
            <a:r>
              <a:rPr lang="en-US" dirty="0"/>
              <a:t>They work in parallel</a:t>
            </a:r>
          </a:p>
          <a:p>
            <a:r>
              <a:rPr lang="en-US" dirty="0" err="1"/>
              <a:t>BranchA</a:t>
            </a:r>
            <a:r>
              <a:rPr lang="en-US" dirty="0"/>
              <a:t> and </a:t>
            </a:r>
            <a:r>
              <a:rPr lang="en-US" dirty="0" err="1"/>
              <a:t>BranchB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01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Project Management</a:t>
            </a:r>
            <a:br>
              <a:rPr lang="en-US" dirty="0"/>
            </a:br>
            <a:r>
              <a:rPr lang="en-US" dirty="0"/>
              <a:t>1.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branch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branch </a:t>
            </a:r>
            <a:r>
              <a:rPr lang="en-US" dirty="0" err="1">
                <a:solidFill>
                  <a:srgbClr val="FF0000"/>
                </a:solidFill>
              </a:rPr>
              <a:t>branchA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Delete a branch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branch –d </a:t>
            </a:r>
            <a:r>
              <a:rPr lang="en-US" dirty="0" err="1">
                <a:solidFill>
                  <a:srgbClr val="FF0000"/>
                </a:solidFill>
              </a:rPr>
              <a:t>branchA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Force delete a branch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branch –D </a:t>
            </a:r>
            <a:r>
              <a:rPr lang="en-US" dirty="0" err="1">
                <a:solidFill>
                  <a:srgbClr val="FF0000"/>
                </a:solidFill>
              </a:rPr>
              <a:t>branchA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Rename the current branch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branch –m </a:t>
            </a:r>
            <a:r>
              <a:rPr lang="en-US" dirty="0" err="1">
                <a:solidFill>
                  <a:srgbClr val="FF0000"/>
                </a:solidFill>
              </a:rPr>
              <a:t>branchA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550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Project Management</a:t>
            </a:r>
            <a:br>
              <a:rPr lang="en-US" dirty="0"/>
            </a:br>
            <a:r>
              <a:rPr lang="en-US" dirty="0"/>
              <a:t>2. Checkout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and B has to checkout their own branch to work on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checkout </a:t>
            </a:r>
            <a:r>
              <a:rPr lang="en-US" dirty="0" err="1">
                <a:solidFill>
                  <a:srgbClr val="FF0000"/>
                </a:solidFill>
              </a:rPr>
              <a:t>branchA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checkout </a:t>
            </a:r>
            <a:r>
              <a:rPr lang="en-US" dirty="0" err="1">
                <a:solidFill>
                  <a:srgbClr val="FF0000"/>
                </a:solidFill>
              </a:rPr>
              <a:t>branchB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147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Basic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Create </a:t>
            </a:r>
            <a:r>
              <a:rPr lang="en-US" dirty="0" err="1"/>
              <a:t>Git</a:t>
            </a:r>
            <a:r>
              <a:rPr lang="en-US" dirty="0"/>
              <a:t> remote repository using </a:t>
            </a:r>
            <a:r>
              <a:rPr lang="en-US" dirty="0" err="1"/>
              <a:t>Git</a:t>
            </a:r>
            <a:r>
              <a:rPr lang="en-US" dirty="0"/>
              <a:t> account</a:t>
            </a:r>
          </a:p>
          <a:p>
            <a:r>
              <a:rPr lang="en-US" dirty="0"/>
              <a:t>2. Clone </a:t>
            </a:r>
            <a:r>
              <a:rPr lang="en-US" dirty="0" err="1"/>
              <a:t>Git</a:t>
            </a:r>
            <a:r>
              <a:rPr lang="en-US" dirty="0"/>
              <a:t> repository to your local</a:t>
            </a:r>
          </a:p>
          <a:p>
            <a:r>
              <a:rPr lang="en-US" dirty="0"/>
              <a:t>3. Use </a:t>
            </a:r>
            <a:r>
              <a:rPr lang="en-US" dirty="0" err="1"/>
              <a:t>Git</a:t>
            </a:r>
            <a:r>
              <a:rPr lang="en-US" dirty="0"/>
              <a:t> to add file into local</a:t>
            </a:r>
          </a:p>
          <a:p>
            <a:r>
              <a:rPr lang="en-US" dirty="0"/>
              <a:t>4. Modify files and use </a:t>
            </a:r>
            <a:r>
              <a:rPr lang="en-US" dirty="0" err="1"/>
              <a:t>Git</a:t>
            </a:r>
            <a:r>
              <a:rPr lang="en-US" dirty="0"/>
              <a:t> to commit change</a:t>
            </a:r>
          </a:p>
          <a:p>
            <a:r>
              <a:rPr lang="en-US" dirty="0"/>
              <a:t>5. Use </a:t>
            </a:r>
            <a:r>
              <a:rPr lang="en-US" dirty="0" err="1"/>
              <a:t>Git</a:t>
            </a:r>
            <a:r>
              <a:rPr lang="en-US" dirty="0"/>
              <a:t> to push the commit to remote</a:t>
            </a:r>
          </a:p>
          <a:p>
            <a:r>
              <a:rPr lang="en-US" dirty="0"/>
              <a:t>6. Use </a:t>
            </a:r>
            <a:r>
              <a:rPr lang="en-US" dirty="0" err="1"/>
              <a:t>Git</a:t>
            </a:r>
            <a:r>
              <a:rPr lang="en-US" dirty="0"/>
              <a:t> to pull (sync) content with remote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6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Project Management</a:t>
            </a:r>
            <a:br>
              <a:rPr lang="en-US" dirty="0"/>
            </a:br>
            <a:r>
              <a:rPr lang="en-US" dirty="0"/>
              <a:t>3.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User A works on </a:t>
            </a:r>
            <a:r>
              <a:rPr lang="en-US" dirty="0" err="1"/>
              <a:t>featureA</a:t>
            </a:r>
            <a:r>
              <a:rPr lang="en-US" dirty="0"/>
              <a:t>, after finish, user A commit it with the message ‘finish </a:t>
            </a:r>
            <a:r>
              <a:rPr lang="en-US" dirty="0" err="1"/>
              <a:t>featureA</a:t>
            </a:r>
            <a:r>
              <a:rPr lang="en-US" dirty="0"/>
              <a:t>’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commit –m ‘finish </a:t>
            </a:r>
            <a:r>
              <a:rPr lang="en-US" dirty="0" err="1">
                <a:solidFill>
                  <a:srgbClr val="FF0000"/>
                </a:solidFill>
              </a:rPr>
              <a:t>featureA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  <a:p>
            <a:r>
              <a:rPr lang="en-US" dirty="0"/>
              <a:t>User B works on </a:t>
            </a:r>
            <a:r>
              <a:rPr lang="en-US" dirty="0" err="1"/>
              <a:t>featureB</a:t>
            </a:r>
            <a:r>
              <a:rPr lang="en-US" dirty="0"/>
              <a:t>, after finish, user B commit it with the message ‘finish </a:t>
            </a:r>
            <a:r>
              <a:rPr lang="en-US" dirty="0" err="1"/>
              <a:t>featureB</a:t>
            </a:r>
            <a:r>
              <a:rPr lang="en-US" dirty="0"/>
              <a:t>’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commit –m ‘finish </a:t>
            </a:r>
            <a:r>
              <a:rPr lang="en-US" dirty="0" err="1">
                <a:solidFill>
                  <a:srgbClr val="FF0000"/>
                </a:solidFill>
              </a:rPr>
              <a:t>featureB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  <a:p>
            <a:r>
              <a:rPr lang="en-US" dirty="0"/>
              <a:t>User C works on main features on master branch, user C commit it with the message ‘finish main features’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commit –m ‘finish main features’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147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Project Management</a:t>
            </a:r>
            <a:br>
              <a:rPr lang="en-US" dirty="0"/>
            </a:br>
            <a:r>
              <a:rPr lang="en-US" dirty="0"/>
              <a:t>3.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master, we can merge all features and delete </a:t>
            </a:r>
            <a:r>
              <a:rPr lang="en-US" dirty="0" err="1"/>
              <a:t>branchA</a:t>
            </a:r>
            <a:r>
              <a:rPr lang="en-US" dirty="0"/>
              <a:t> and </a:t>
            </a:r>
            <a:r>
              <a:rPr lang="en-US" dirty="0" err="1"/>
              <a:t>branchB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checkout master 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merge </a:t>
            </a:r>
            <a:r>
              <a:rPr lang="en-US" dirty="0" err="1">
                <a:solidFill>
                  <a:srgbClr val="FF0000"/>
                </a:solidFill>
              </a:rPr>
              <a:t>branchA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merge </a:t>
            </a:r>
            <a:r>
              <a:rPr lang="en-US" dirty="0" err="1">
                <a:solidFill>
                  <a:srgbClr val="FF0000"/>
                </a:solidFill>
              </a:rPr>
              <a:t>branchB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branch –d </a:t>
            </a:r>
            <a:r>
              <a:rPr lang="en-US" dirty="0" err="1">
                <a:solidFill>
                  <a:srgbClr val="FF0000"/>
                </a:solidFill>
              </a:rPr>
              <a:t>branchA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branch –d </a:t>
            </a:r>
            <a:r>
              <a:rPr lang="en-US" dirty="0" err="1">
                <a:solidFill>
                  <a:srgbClr val="FF0000"/>
                </a:solidFill>
              </a:rPr>
              <a:t>branchB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093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Project Management</a:t>
            </a:r>
            <a:br>
              <a:rPr lang="en-US" dirty="0"/>
            </a:br>
            <a:r>
              <a:rPr lang="en-US" dirty="0"/>
              <a:t>3.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last, master push all change to remote repository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push --all</a:t>
            </a:r>
          </a:p>
        </p:txBody>
      </p:sp>
    </p:spTree>
    <p:extLst>
      <p:ext uri="{BB962C8B-B14F-4D97-AF65-F5344CB8AC3E}">
        <p14:creationId xmlns:p14="http://schemas.microsoft.com/office/powerpoint/2010/main" val="39776027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/>
              <a:t>ZenHub</a:t>
            </a:r>
            <a:r>
              <a:rPr lang="en-US" dirty="0"/>
              <a:t> for GitHub 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ZenHub</a:t>
            </a:r>
            <a:r>
              <a:rPr lang="en-US" dirty="0"/>
              <a:t> is a GitHub plugin for agile project management</a:t>
            </a:r>
          </a:p>
          <a:p>
            <a:r>
              <a:rPr lang="en-US" dirty="0"/>
              <a:t>It needs either Chrome or Firefox as the browser.</a:t>
            </a:r>
          </a:p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https://www.zenhub.io/</a:t>
            </a:r>
            <a:endParaRPr lang="en-US" dirty="0"/>
          </a:p>
          <a:p>
            <a:r>
              <a:rPr lang="en-US" dirty="0"/>
              <a:t>Click “Add </a:t>
            </a:r>
            <a:r>
              <a:rPr lang="en-US" dirty="0" err="1"/>
              <a:t>ZenHub</a:t>
            </a:r>
            <a:r>
              <a:rPr lang="en-US" dirty="0"/>
              <a:t> to GitHub”, it will install a plugin on your browser</a:t>
            </a:r>
          </a:p>
          <a:p>
            <a:r>
              <a:rPr lang="en-US" dirty="0"/>
              <a:t>Click plugin icon </a:t>
            </a:r>
          </a:p>
          <a:p>
            <a:r>
              <a:rPr lang="en-US" dirty="0"/>
              <a:t>It will ask you to login to GitHub (You have to create your GitHub account before)</a:t>
            </a:r>
          </a:p>
          <a:p>
            <a:r>
              <a:rPr lang="en-US" dirty="0"/>
              <a:t>After login, you have to grant the permission for </a:t>
            </a:r>
            <a:r>
              <a:rPr lang="en-US" dirty="0" err="1"/>
              <a:t>ZenHub</a:t>
            </a:r>
            <a:r>
              <a:rPr lang="en-US" dirty="0"/>
              <a:t> to access your GitHub project</a:t>
            </a:r>
          </a:p>
          <a:p>
            <a:r>
              <a:rPr lang="en-US" dirty="0"/>
              <a:t>Done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3462670"/>
            <a:ext cx="871538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98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"/>
            <a:ext cx="7162800" cy="5396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10365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ZenHub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Click issues, we can add issues</a:t>
            </a:r>
          </a:p>
          <a:p>
            <a:r>
              <a:rPr lang="en-US" sz="2400" dirty="0"/>
              <a:t>Click Boards, we can drag and drop stories to different completion status</a:t>
            </a:r>
          </a:p>
          <a:p>
            <a:r>
              <a:rPr lang="en-US" sz="2400" dirty="0"/>
              <a:t>Click burndown, we can add milestone and assign different stories to milestone and then generate burndown chart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57600"/>
            <a:ext cx="7162800" cy="3116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8958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Click issues</a:t>
            </a:r>
          </a:p>
          <a:p>
            <a:pPr marL="514350" indent="-514350">
              <a:buAutoNum type="arabicPeriod"/>
            </a:pPr>
            <a:r>
              <a:rPr lang="en-US" dirty="0"/>
              <a:t>Click New issues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51298"/>
            <a:ext cx="8620125" cy="3807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0385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Issues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1905000"/>
            <a:ext cx="875342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5064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Issues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" y="1600200"/>
            <a:ext cx="886436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81637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Issues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58" y="2438400"/>
            <a:ext cx="8001000" cy="428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5800" y="13626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Story point</a:t>
            </a:r>
            <a:r>
              <a:rPr lang="en-US" dirty="0"/>
              <a:t> is a arbitrary measure used by Scrum teams. This is used to measure the effort required to implement a </a:t>
            </a:r>
            <a:r>
              <a:rPr lang="en-US" b="1" dirty="0"/>
              <a:t>story</a:t>
            </a:r>
            <a:r>
              <a:rPr lang="en-US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59243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Project Management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Use </a:t>
            </a:r>
            <a:r>
              <a:rPr lang="en-US" dirty="0" err="1"/>
              <a:t>Git</a:t>
            </a:r>
            <a:r>
              <a:rPr lang="en-US" dirty="0"/>
              <a:t> to branch a project</a:t>
            </a:r>
          </a:p>
          <a:p>
            <a:r>
              <a:rPr lang="en-US" dirty="0"/>
              <a:t>2. Use </a:t>
            </a:r>
            <a:r>
              <a:rPr lang="en-US" dirty="0" err="1"/>
              <a:t>Git</a:t>
            </a:r>
            <a:r>
              <a:rPr lang="en-US" dirty="0"/>
              <a:t> to check different branches</a:t>
            </a:r>
          </a:p>
          <a:p>
            <a:r>
              <a:rPr lang="en-US" dirty="0"/>
              <a:t>3. Use </a:t>
            </a:r>
            <a:r>
              <a:rPr lang="en-US" dirty="0" err="1"/>
              <a:t>Git</a:t>
            </a:r>
            <a:r>
              <a:rPr lang="en-US" dirty="0"/>
              <a:t> to merge different versions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3932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Issues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56" y="1981200"/>
            <a:ext cx="8724900" cy="346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315200" y="3048000"/>
            <a:ext cx="1600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889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Issues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752600"/>
            <a:ext cx="9077325" cy="442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9570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23" y="2286000"/>
            <a:ext cx="891830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7450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Issues </a:t>
            </a:r>
            <a:r>
              <a:rPr lang="en-US" dirty="0">
                <a:sym typeface="Wingdings" panose="05000000000000000000" pitchFamily="2" charset="2"/>
              </a:rPr>
              <a:t> Milestones  New Milestones</a:t>
            </a:r>
          </a:p>
          <a:p>
            <a:r>
              <a:rPr lang="en-US" dirty="0">
                <a:sym typeface="Wingdings" panose="05000000000000000000" pitchFamily="2" charset="2"/>
              </a:rPr>
              <a:t>You can create Milestones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2971800"/>
            <a:ext cx="855894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03371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Milestones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72" y="2133600"/>
            <a:ext cx="8572687" cy="3052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51750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4" y="1143000"/>
            <a:ext cx="9032146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37043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Increment1 has 5 issues</a:t>
            </a:r>
          </a:p>
          <a:p>
            <a:r>
              <a:rPr lang="en-US" dirty="0"/>
              <a:t>I drag two of them to “Closed” status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86200"/>
            <a:ext cx="8534400" cy="18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5978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the complete of Milestones will also change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95600"/>
            <a:ext cx="8610600" cy="351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531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Every GitHub repository comes equipped with a section for hosting documentation, called a </a:t>
            </a:r>
            <a:r>
              <a:rPr lang="en-US" sz="2400" i="1" dirty="0"/>
              <a:t>wiki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38400"/>
            <a:ext cx="8229600" cy="409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028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Burndown Chart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burn down chart</a:t>
            </a:r>
            <a:r>
              <a:rPr lang="en-US" dirty="0"/>
              <a:t> is a graphical representation of work left to do versus time. </a:t>
            </a:r>
          </a:p>
        </p:txBody>
      </p:sp>
    </p:spTree>
    <p:extLst>
      <p:ext uri="{BB962C8B-B14F-4D97-AF65-F5344CB8AC3E}">
        <p14:creationId xmlns:p14="http://schemas.microsoft.com/office/powerpoint/2010/main" val="197609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1. Create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40399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05438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Burndown Chart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burndown option, select a specific milestone, to see the burndown chart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43200"/>
            <a:ext cx="7000875" cy="389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8455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/>
        </p:nvSpPr>
        <p:spPr>
          <a:xfrm>
            <a:off x="1485899" y="1214842"/>
            <a:ext cx="6171392" cy="5532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ctr" anchorCtr="0">
            <a:noAutofit/>
          </a:bodyPr>
          <a:lstStyle/>
          <a:p>
            <a:pPr algn="ctr">
              <a:buSzPct val="25000"/>
            </a:pPr>
            <a:r>
              <a:rPr lang="en-US" sz="33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Visio</a:t>
            </a:r>
          </a:p>
        </p:txBody>
      </p:sp>
      <p:sp>
        <p:nvSpPr>
          <p:cNvPr id="462" name="Shape 462"/>
          <p:cNvSpPr/>
          <p:nvPr/>
        </p:nvSpPr>
        <p:spPr>
          <a:xfrm>
            <a:off x="1485899" y="2057400"/>
            <a:ext cx="6171392" cy="1943926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  <a:buFont typeface="Helvetica Neue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 application used to design:</a:t>
            </a:r>
          </a:p>
          <a:p>
            <a:pPr lvl="1">
              <a:buClr>
                <a:srgbClr val="000000"/>
              </a:buClr>
              <a:buSzPct val="25000"/>
              <a:buFont typeface="Helvetica Neue"/>
              <a:buChar char="l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Basic Flowchart</a:t>
            </a:r>
          </a:p>
          <a:p>
            <a:pPr lvl="1">
              <a:buClr>
                <a:srgbClr val="FF0000"/>
              </a:buClr>
              <a:buSzPct val="25000"/>
              <a:buFont typeface="Helvetica Neue"/>
              <a:buChar char="l"/>
            </a:pPr>
            <a:r>
              <a:rPr lang="en-US" sz="21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UML Model Diagram</a:t>
            </a:r>
          </a:p>
          <a:p>
            <a:pPr lvl="1">
              <a:buClr>
                <a:srgbClr val="000000"/>
              </a:buClr>
              <a:buSzPct val="25000"/>
              <a:buFont typeface="Helvetica Neue"/>
              <a:buChar char="l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Database Model Diagram</a:t>
            </a:r>
          </a:p>
          <a:p>
            <a:pPr lvl="1">
              <a:buClr>
                <a:srgbClr val="000000"/>
              </a:buClr>
              <a:buSzPct val="25000"/>
              <a:buFont typeface="Helvetica Neue"/>
              <a:buChar char="l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Cross-Functional Flowchart</a:t>
            </a:r>
          </a:p>
          <a:p>
            <a:pPr lvl="1">
              <a:buClr>
                <a:srgbClr val="000000"/>
              </a:buClr>
              <a:buSzPct val="25000"/>
              <a:buFont typeface="Helvetica Neue"/>
              <a:buChar char="l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952797241"/>
      </p:ext>
    </p:extLst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/>
        </p:nvSpPr>
        <p:spPr>
          <a:xfrm>
            <a:off x="1485899" y="1214842"/>
            <a:ext cx="6171392" cy="5532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Visio : Start Page</a:t>
            </a:r>
          </a:p>
        </p:txBody>
      </p:sp>
      <p:pic>
        <p:nvPicPr>
          <p:cNvPr id="468" name="Shape 4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5229" y="2286090"/>
            <a:ext cx="5912730" cy="3534031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Shape 469"/>
          <p:cNvSpPr/>
          <p:nvPr/>
        </p:nvSpPr>
        <p:spPr>
          <a:xfrm>
            <a:off x="1657350" y="1885950"/>
            <a:ext cx="2913841" cy="267526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t" anchorCtr="0">
            <a:noAutofit/>
          </a:bodyPr>
          <a:lstStyle/>
          <a:p>
            <a:pPr>
              <a:buSzPct val="25000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This is the start page for visio 2013</a:t>
            </a:r>
          </a:p>
        </p:txBody>
      </p:sp>
    </p:spTree>
    <p:extLst>
      <p:ext uri="{BB962C8B-B14F-4D97-AF65-F5344CB8AC3E}">
        <p14:creationId xmlns:p14="http://schemas.microsoft.com/office/powerpoint/2010/main" val="2904722228"/>
      </p:ext>
    </p:extLst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/>
        </p:nvSpPr>
        <p:spPr>
          <a:xfrm>
            <a:off x="1485899" y="1214842"/>
            <a:ext cx="6171392" cy="5532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Visio : UML Diagrams</a:t>
            </a:r>
          </a:p>
        </p:txBody>
      </p:sp>
      <p:pic>
        <p:nvPicPr>
          <p:cNvPr id="475" name="Shape 4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6330" y="2926799"/>
            <a:ext cx="6490261" cy="20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Shape 476"/>
          <p:cNvSpPr/>
          <p:nvPr/>
        </p:nvSpPr>
        <p:spPr>
          <a:xfrm>
            <a:off x="1326330" y="2286089"/>
            <a:ext cx="6490261" cy="467550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t" anchorCtr="0">
            <a:noAutofit/>
          </a:bodyPr>
          <a:lstStyle/>
          <a:p>
            <a:pPr>
              <a:buSzPct val="25000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Type “UML” in search box to get all UML related diagram, we will focus on Use case Diagram, Class Diagram, Sequence Diagram and State Diagram</a:t>
            </a:r>
          </a:p>
        </p:txBody>
      </p:sp>
    </p:spTree>
    <p:extLst>
      <p:ext uri="{BB962C8B-B14F-4D97-AF65-F5344CB8AC3E}">
        <p14:creationId xmlns:p14="http://schemas.microsoft.com/office/powerpoint/2010/main" val="3238599210"/>
      </p:ext>
    </p:extLst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/>
        </p:nvSpPr>
        <p:spPr>
          <a:xfrm>
            <a:off x="1485899" y="1214842"/>
            <a:ext cx="6171392" cy="5532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Class Diagram</a:t>
            </a:r>
          </a:p>
        </p:txBody>
      </p:sp>
      <p:pic>
        <p:nvPicPr>
          <p:cNvPr id="482" name="Shape 4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5900" y="2571751"/>
            <a:ext cx="6400080" cy="3008881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Shape 483"/>
          <p:cNvSpPr/>
          <p:nvPr/>
        </p:nvSpPr>
        <p:spPr>
          <a:xfrm>
            <a:off x="1485899" y="1837081"/>
            <a:ext cx="5085452" cy="267526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t" anchorCtr="0">
            <a:noAutofit/>
          </a:bodyPr>
          <a:lstStyle/>
          <a:p>
            <a:pPr>
              <a:buSzPct val="25000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Drag and drop the items from list to canvas</a:t>
            </a:r>
          </a:p>
        </p:txBody>
      </p:sp>
    </p:spTree>
    <p:extLst>
      <p:ext uri="{BB962C8B-B14F-4D97-AF65-F5344CB8AC3E}">
        <p14:creationId xmlns:p14="http://schemas.microsoft.com/office/powerpoint/2010/main" val="2572108060"/>
      </p:ext>
    </p:extLst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/>
        </p:nvSpPr>
        <p:spPr>
          <a:xfrm>
            <a:off x="1485899" y="1214842"/>
            <a:ext cx="6171392" cy="5532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Class Diagram</a:t>
            </a:r>
          </a:p>
        </p:txBody>
      </p:sp>
      <p:sp>
        <p:nvSpPr>
          <p:cNvPr id="489" name="Shape 489"/>
          <p:cNvSpPr/>
          <p:nvPr/>
        </p:nvSpPr>
        <p:spPr>
          <a:xfrm>
            <a:off x="1485899" y="1837080"/>
            <a:ext cx="5085452" cy="467550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t" anchorCtr="0">
            <a:noAutofit/>
          </a:bodyPr>
          <a:lstStyle/>
          <a:p>
            <a:pPr>
              <a:buSzPct val="25000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Double click to change class Name, attribute Name and method Name</a:t>
            </a:r>
          </a:p>
        </p:txBody>
      </p:sp>
      <p:pic>
        <p:nvPicPr>
          <p:cNvPr id="490" name="Shape 4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6039" y="2899529"/>
            <a:ext cx="3946320" cy="14280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1" name="Shape 491"/>
          <p:cNvGrpSpPr/>
          <p:nvPr/>
        </p:nvGrpSpPr>
        <p:grpSpPr>
          <a:xfrm>
            <a:off x="5388684" y="2316600"/>
            <a:ext cx="868386" cy="642129"/>
            <a:chOff x="0" y="0"/>
            <a:chExt cx="1157848" cy="856170"/>
          </a:xfrm>
        </p:grpSpPr>
        <p:sp>
          <p:nvSpPr>
            <p:cNvPr id="492" name="Shape 492"/>
            <p:cNvSpPr/>
            <p:nvPr/>
          </p:nvSpPr>
          <p:spPr>
            <a:xfrm>
              <a:off x="320846" y="0"/>
              <a:ext cx="837001" cy="761040"/>
            </a:xfrm>
            <a:prstGeom prst="rect">
              <a:avLst/>
            </a:prstGeom>
            <a:solidFill>
              <a:srgbClr val="4F81BD"/>
            </a:solidFill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350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3" name="Shape 493"/>
            <p:cNvCxnSpPr/>
            <p:nvPr/>
          </p:nvCxnSpPr>
          <p:spPr>
            <a:xfrm flipH="1">
              <a:off x="0" y="142694"/>
              <a:ext cx="251101" cy="713476"/>
            </a:xfrm>
            <a:prstGeom prst="straightConnector1">
              <a:avLst/>
            </a:prstGeom>
            <a:noFill/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4" name="Shape 494"/>
            <p:cNvSpPr/>
            <p:nvPr/>
          </p:nvSpPr>
          <p:spPr>
            <a:xfrm>
              <a:off x="320846" y="68820"/>
              <a:ext cx="837001" cy="623400"/>
            </a:xfrm>
            <a:prstGeom prst="rect">
              <a:avLst/>
            </a:prstGeom>
            <a:noFill/>
            <a:ln>
              <a:noFill/>
            </a:ln>
          </p:spPr>
          <p:txBody>
            <a:bodyPr lIns="33731" tIns="33731" rIns="33731" bIns="33731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35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Class Name</a:t>
              </a:r>
            </a:p>
          </p:txBody>
        </p:sp>
      </p:grpSp>
      <p:grpSp>
        <p:nvGrpSpPr>
          <p:cNvPr id="495" name="Shape 495"/>
          <p:cNvGrpSpPr/>
          <p:nvPr/>
        </p:nvGrpSpPr>
        <p:grpSpPr>
          <a:xfrm>
            <a:off x="5593357" y="3090419"/>
            <a:ext cx="1263924" cy="642129"/>
            <a:chOff x="-1" y="0"/>
            <a:chExt cx="1685230" cy="856171"/>
          </a:xfrm>
        </p:grpSpPr>
        <p:sp>
          <p:nvSpPr>
            <p:cNvPr id="496" name="Shape 496"/>
            <p:cNvSpPr/>
            <p:nvPr/>
          </p:nvSpPr>
          <p:spPr>
            <a:xfrm>
              <a:off x="466987" y="0"/>
              <a:ext cx="1218241" cy="761040"/>
            </a:xfrm>
            <a:prstGeom prst="rect">
              <a:avLst/>
            </a:prstGeom>
            <a:solidFill>
              <a:srgbClr val="4F81BD"/>
            </a:solidFill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350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7" name="Shape 497"/>
            <p:cNvCxnSpPr/>
            <p:nvPr/>
          </p:nvCxnSpPr>
          <p:spPr>
            <a:xfrm flipH="1">
              <a:off x="-1" y="151393"/>
              <a:ext cx="454077" cy="704777"/>
            </a:xfrm>
            <a:prstGeom prst="straightConnector1">
              <a:avLst/>
            </a:prstGeom>
            <a:noFill/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8" name="Shape 498"/>
            <p:cNvSpPr/>
            <p:nvPr/>
          </p:nvSpPr>
          <p:spPr>
            <a:xfrm>
              <a:off x="466987" y="202169"/>
              <a:ext cx="1218241" cy="356701"/>
            </a:xfrm>
            <a:prstGeom prst="rect">
              <a:avLst/>
            </a:prstGeom>
            <a:noFill/>
            <a:ln>
              <a:noFill/>
            </a:ln>
          </p:spPr>
          <p:txBody>
            <a:bodyPr lIns="33731" tIns="33731" rIns="33731" bIns="33731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35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Attribute</a:t>
              </a:r>
            </a:p>
          </p:txBody>
        </p:sp>
      </p:grpSp>
      <p:grpSp>
        <p:nvGrpSpPr>
          <p:cNvPr id="499" name="Shape 499"/>
          <p:cNvGrpSpPr/>
          <p:nvPr/>
        </p:nvGrpSpPr>
        <p:grpSpPr>
          <a:xfrm>
            <a:off x="3523172" y="4138594"/>
            <a:ext cx="1505399" cy="789716"/>
            <a:chOff x="0" y="0"/>
            <a:chExt cx="2007197" cy="1052953"/>
          </a:xfrm>
        </p:grpSpPr>
        <p:sp>
          <p:nvSpPr>
            <p:cNvPr id="500" name="Shape 500"/>
            <p:cNvSpPr/>
            <p:nvPr/>
          </p:nvSpPr>
          <p:spPr>
            <a:xfrm>
              <a:off x="788956" y="291911"/>
              <a:ext cx="1218241" cy="761042"/>
            </a:xfrm>
            <a:prstGeom prst="rect">
              <a:avLst/>
            </a:prstGeom>
            <a:solidFill>
              <a:srgbClr val="4F81BD"/>
            </a:solidFill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350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1" name="Shape 501"/>
            <p:cNvCxnSpPr/>
            <p:nvPr/>
          </p:nvCxnSpPr>
          <p:spPr>
            <a:xfrm rot="10800000">
              <a:off x="0" y="0"/>
              <a:ext cx="776044" cy="443305"/>
            </a:xfrm>
            <a:prstGeom prst="straightConnector1">
              <a:avLst/>
            </a:prstGeom>
            <a:noFill/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02" name="Shape 502"/>
            <p:cNvSpPr/>
            <p:nvPr/>
          </p:nvSpPr>
          <p:spPr>
            <a:xfrm>
              <a:off x="788956" y="494081"/>
              <a:ext cx="1218241" cy="356701"/>
            </a:xfrm>
            <a:prstGeom prst="rect">
              <a:avLst/>
            </a:prstGeom>
            <a:noFill/>
            <a:ln>
              <a:noFill/>
            </a:ln>
          </p:spPr>
          <p:txBody>
            <a:bodyPr lIns="33731" tIns="33731" rIns="33731" bIns="33731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35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Method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7205507"/>
      </p:ext>
    </p:extLst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/>
        </p:nvSpPr>
        <p:spPr>
          <a:xfrm>
            <a:off x="1485899" y="1214842"/>
            <a:ext cx="6171392" cy="5532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Class Diagram</a:t>
            </a:r>
          </a:p>
        </p:txBody>
      </p:sp>
      <p:sp>
        <p:nvSpPr>
          <p:cNvPr id="508" name="Shape 508"/>
          <p:cNvSpPr/>
          <p:nvPr/>
        </p:nvSpPr>
        <p:spPr>
          <a:xfrm>
            <a:off x="1485899" y="1837080"/>
            <a:ext cx="5085452" cy="1267650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Public Variable: Can be accessed from outside the class, use “+” or nothing to describe it.</a:t>
            </a:r>
          </a:p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Private Variable: Can only be accessed from inside the same class, use “-” to indicate it.</a:t>
            </a:r>
          </a:p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Attribute Format: (-/+/) AttributeName: DataType</a:t>
            </a:r>
          </a:p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Method Format: (-/+/) MethodName ()</a:t>
            </a:r>
          </a:p>
        </p:txBody>
      </p:sp>
      <p:pic>
        <p:nvPicPr>
          <p:cNvPr id="509" name="Shape 5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4460" y="3371759"/>
            <a:ext cx="3828331" cy="2132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5830165"/>
      </p:ext>
    </p:extLst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/>
        </p:nvSpPr>
        <p:spPr>
          <a:xfrm>
            <a:off x="1485899" y="1214842"/>
            <a:ext cx="6171392" cy="5532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Class Diagram</a:t>
            </a:r>
          </a:p>
        </p:txBody>
      </p:sp>
      <p:sp>
        <p:nvSpPr>
          <p:cNvPr id="515" name="Shape 515"/>
          <p:cNvSpPr/>
          <p:nvPr/>
        </p:nvSpPr>
        <p:spPr>
          <a:xfrm>
            <a:off x="1714588" y="1749059"/>
            <a:ext cx="5085452" cy="867600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Add a association between two classes</a:t>
            </a:r>
          </a:p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Right click and click Show Multiplicity to display multiplicity between two classes</a:t>
            </a:r>
          </a:p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Multiplicity could be 1…*, 0…* or *, 1, 0…1</a:t>
            </a:r>
          </a:p>
        </p:txBody>
      </p:sp>
      <p:pic>
        <p:nvPicPr>
          <p:cNvPr id="516" name="Shape 5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4309" y="2700269"/>
            <a:ext cx="5371380" cy="3299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4774108"/>
      </p:ext>
    </p:extLst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/>
        </p:nvSpPr>
        <p:spPr>
          <a:xfrm>
            <a:off x="1485899" y="1214842"/>
            <a:ext cx="6171392" cy="5532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Class Diagram</a:t>
            </a:r>
          </a:p>
        </p:txBody>
      </p:sp>
      <p:sp>
        <p:nvSpPr>
          <p:cNvPr id="522" name="Shape 522"/>
          <p:cNvSpPr/>
          <p:nvPr/>
        </p:nvSpPr>
        <p:spPr>
          <a:xfrm>
            <a:off x="1714588" y="1749059"/>
            <a:ext cx="5085452" cy="6675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Choose Set Connector Type</a:t>
            </a:r>
          </a:p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We can select association to be Aggregation, Composition, Dependency…</a:t>
            </a:r>
          </a:p>
        </p:txBody>
      </p:sp>
      <p:pic>
        <p:nvPicPr>
          <p:cNvPr id="523" name="Shape 5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1559" y="2441610"/>
            <a:ext cx="5342760" cy="34854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2656079"/>
      </p:ext>
    </p:extLst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/>
          <p:nvPr/>
        </p:nvSpPr>
        <p:spPr>
          <a:xfrm>
            <a:off x="1485899" y="1214842"/>
            <a:ext cx="6171392" cy="5532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Class Diagram</a:t>
            </a:r>
          </a:p>
        </p:txBody>
      </p:sp>
      <p:pic>
        <p:nvPicPr>
          <p:cNvPr id="529" name="Shape 5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2100" y="2867129"/>
            <a:ext cx="6003721" cy="307584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Shape 530"/>
          <p:cNvSpPr/>
          <p:nvPr/>
        </p:nvSpPr>
        <p:spPr>
          <a:xfrm>
            <a:off x="1714588" y="1749059"/>
            <a:ext cx="5085452" cy="106762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GUI is </a:t>
            </a:r>
            <a:r>
              <a:rPr lang="en-US" sz="13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depended</a:t>
            </a: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 on Bank System</a:t>
            </a:r>
          </a:p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Many Bank Systems </a:t>
            </a:r>
            <a:r>
              <a:rPr lang="en-US" sz="13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composite</a:t>
            </a: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 the whole bank</a:t>
            </a:r>
          </a:p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Bank System </a:t>
            </a:r>
            <a:r>
              <a:rPr lang="en-US" sz="13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associates</a:t>
            </a: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 with Transaction</a:t>
            </a:r>
          </a:p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Deposit and Withdraw are two basic sub transaction that </a:t>
            </a:r>
            <a:r>
              <a:rPr lang="en-US" sz="13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generalized</a:t>
            </a: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 from transaction</a:t>
            </a:r>
          </a:p>
        </p:txBody>
      </p:sp>
    </p:spTree>
    <p:extLst>
      <p:ext uri="{BB962C8B-B14F-4D97-AF65-F5344CB8AC3E}">
        <p14:creationId xmlns:p14="http://schemas.microsoft.com/office/powerpoint/2010/main" val="3244173955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Windows user, please open GitHub desktop by double clicking icon</a:t>
            </a:r>
          </a:p>
          <a:p>
            <a:r>
              <a:rPr lang="en-US" dirty="0"/>
              <a:t>login to your GitHub desktop with your GitHub account (</a:t>
            </a:r>
            <a:r>
              <a:rPr lang="en-US" dirty="0">
                <a:solidFill>
                  <a:srgbClr val="FF0000"/>
                </a:solidFill>
              </a:rPr>
              <a:t>It is very important to login before you do the rest of steps. Because after you login, you secure connection has been made</a:t>
            </a:r>
            <a:r>
              <a:rPr lang="en-US" dirty="0"/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917558"/>
            <a:ext cx="691017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209800"/>
            <a:ext cx="419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8579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/>
        </p:nvSpPr>
        <p:spPr>
          <a:xfrm>
            <a:off x="1485899" y="1214842"/>
            <a:ext cx="6171392" cy="5532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Use Case Diagram</a:t>
            </a:r>
          </a:p>
        </p:txBody>
      </p:sp>
      <p:sp>
        <p:nvSpPr>
          <p:cNvPr id="536" name="Shape 536"/>
          <p:cNvSpPr/>
          <p:nvPr/>
        </p:nvSpPr>
        <p:spPr>
          <a:xfrm>
            <a:off x="1885859" y="1905917"/>
            <a:ext cx="5085450" cy="467550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t" anchorCtr="0">
            <a:noAutofit/>
          </a:bodyPr>
          <a:lstStyle/>
          <a:p>
            <a:pPr>
              <a:buSzPct val="25000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Drag and drop the items from list to canvas</a:t>
            </a:r>
          </a:p>
          <a:p>
            <a:pPr>
              <a:buSzPct val="25000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Double click items to change name</a:t>
            </a:r>
          </a:p>
        </p:txBody>
      </p:sp>
      <p:pic>
        <p:nvPicPr>
          <p:cNvPr id="537" name="Shape 5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5570" y="2793421"/>
            <a:ext cx="6111720" cy="2906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8048446"/>
      </p:ext>
    </p:extLst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>
            <a:off x="1485899" y="1214842"/>
            <a:ext cx="6171392" cy="5532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Use Case Diagram</a:t>
            </a:r>
          </a:p>
        </p:txBody>
      </p:sp>
      <p:sp>
        <p:nvSpPr>
          <p:cNvPr id="543" name="Shape 543"/>
          <p:cNvSpPr/>
          <p:nvPr/>
        </p:nvSpPr>
        <p:spPr>
          <a:xfrm>
            <a:off x="1886039" y="1917269"/>
            <a:ext cx="5085450" cy="106762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 dirty="0">
                <a:latin typeface="Calibri"/>
                <a:ea typeface="Calibri"/>
                <a:cs typeface="Calibri"/>
                <a:sym typeface="Calibri"/>
              </a:rPr>
              <a:t>Inclusion: For the purpose of eliminate repetition of reusing use case. One use case is a sub step of another one</a:t>
            </a:r>
          </a:p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 dirty="0">
                <a:latin typeface="Calibri"/>
                <a:ea typeface="Calibri"/>
                <a:cs typeface="Calibri"/>
                <a:sym typeface="Calibri"/>
              </a:rPr>
              <a:t>Generalization: Like inheritance</a:t>
            </a:r>
          </a:p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 dirty="0">
                <a:latin typeface="Calibri"/>
                <a:ea typeface="Calibri"/>
                <a:cs typeface="Calibri"/>
                <a:sym typeface="Calibri"/>
              </a:rPr>
              <a:t>Extension: The use case which contains exceptions for another one</a:t>
            </a:r>
          </a:p>
        </p:txBody>
      </p:sp>
      <p:pic>
        <p:nvPicPr>
          <p:cNvPr id="544" name="Shape 5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2984895"/>
            <a:ext cx="5085450" cy="2926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8910853"/>
      </p:ext>
    </p:extLst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/>
        </p:nvSpPr>
        <p:spPr>
          <a:xfrm>
            <a:off x="1485899" y="1214842"/>
            <a:ext cx="6171392" cy="5532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Sequence Diagram</a:t>
            </a: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3161" y="2815259"/>
            <a:ext cx="2652751" cy="3055473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Shape 551"/>
          <p:cNvSpPr/>
          <p:nvPr/>
        </p:nvSpPr>
        <p:spPr>
          <a:xfrm>
            <a:off x="1714588" y="1837619"/>
            <a:ext cx="5085452" cy="6675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Drag any item from sequence diagram list and drop to the canvas</a:t>
            </a:r>
          </a:p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Double click to change the name</a:t>
            </a:r>
          </a:p>
        </p:txBody>
      </p:sp>
    </p:spTree>
    <p:extLst>
      <p:ext uri="{BB962C8B-B14F-4D97-AF65-F5344CB8AC3E}">
        <p14:creationId xmlns:p14="http://schemas.microsoft.com/office/powerpoint/2010/main" val="1845063121"/>
      </p:ext>
    </p:extLst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/>
        </p:nvSpPr>
        <p:spPr>
          <a:xfrm>
            <a:off x="1485899" y="1214842"/>
            <a:ext cx="6171392" cy="5532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Sequence Diagram</a:t>
            </a:r>
          </a:p>
        </p:txBody>
      </p:sp>
      <p:sp>
        <p:nvSpPr>
          <p:cNvPr id="557" name="Shape 557"/>
          <p:cNvSpPr/>
          <p:nvPr/>
        </p:nvSpPr>
        <p:spPr>
          <a:xfrm>
            <a:off x="1714588" y="1837619"/>
            <a:ext cx="5085452" cy="867600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Add activation to object lifeline when corresponding class is doing its work</a:t>
            </a:r>
          </a:p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Double click to change the name</a:t>
            </a:r>
          </a:p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>
                <a:latin typeface="Calibri"/>
                <a:ea typeface="Calibri"/>
                <a:cs typeface="Calibri"/>
                <a:sym typeface="Calibri"/>
              </a:rPr>
              <a:t>Draw message, Asynchronous message, return message properly</a:t>
            </a:r>
          </a:p>
        </p:txBody>
      </p:sp>
      <p:pic>
        <p:nvPicPr>
          <p:cNvPr id="558" name="Shape 5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0" y="2800440"/>
            <a:ext cx="3599640" cy="29910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9" name="Shape 559"/>
          <p:cNvGrpSpPr/>
          <p:nvPr/>
        </p:nvGrpSpPr>
        <p:grpSpPr>
          <a:xfrm>
            <a:off x="1257211" y="4353479"/>
            <a:ext cx="2061889" cy="545928"/>
            <a:chOff x="0" y="0"/>
            <a:chExt cx="2749185" cy="727902"/>
          </a:xfrm>
        </p:grpSpPr>
        <p:sp>
          <p:nvSpPr>
            <p:cNvPr id="560" name="Shape 560"/>
            <p:cNvSpPr/>
            <p:nvPr/>
          </p:nvSpPr>
          <p:spPr>
            <a:xfrm>
              <a:off x="0" y="0"/>
              <a:ext cx="1065599" cy="608400"/>
            </a:xfrm>
            <a:prstGeom prst="rect">
              <a:avLst/>
            </a:prstGeom>
            <a:solidFill>
              <a:srgbClr val="4F81BD"/>
            </a:solidFill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350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1" name="Shape 561"/>
            <p:cNvCxnSpPr/>
            <p:nvPr/>
          </p:nvCxnSpPr>
          <p:spPr>
            <a:xfrm>
              <a:off x="1224713" y="357434"/>
              <a:ext cx="1524471" cy="370468"/>
            </a:xfrm>
            <a:prstGeom prst="straightConnector1">
              <a:avLst/>
            </a:prstGeom>
            <a:noFill/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2" name="Shape 562"/>
            <p:cNvSpPr/>
            <p:nvPr/>
          </p:nvSpPr>
          <p:spPr>
            <a:xfrm>
              <a:off x="0" y="125848"/>
              <a:ext cx="1065599" cy="356701"/>
            </a:xfrm>
            <a:prstGeom prst="rect">
              <a:avLst/>
            </a:prstGeom>
            <a:noFill/>
            <a:ln>
              <a:noFill/>
            </a:ln>
          </p:spPr>
          <p:txBody>
            <a:bodyPr lIns="33731" tIns="33731" rIns="33731" bIns="33731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35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Return</a:t>
              </a:r>
            </a:p>
          </p:txBody>
        </p:sp>
      </p:grpSp>
      <p:grpSp>
        <p:nvGrpSpPr>
          <p:cNvPr id="563" name="Shape 563"/>
          <p:cNvGrpSpPr/>
          <p:nvPr/>
        </p:nvGrpSpPr>
        <p:grpSpPr>
          <a:xfrm>
            <a:off x="5018771" y="4495117"/>
            <a:ext cx="1952718" cy="810515"/>
            <a:chOff x="-1" y="0"/>
            <a:chExt cx="2603623" cy="1080684"/>
          </a:xfrm>
        </p:grpSpPr>
        <p:sp>
          <p:nvSpPr>
            <p:cNvPr id="564" name="Shape 564"/>
            <p:cNvSpPr/>
            <p:nvPr/>
          </p:nvSpPr>
          <p:spPr>
            <a:xfrm>
              <a:off x="699581" y="26429"/>
              <a:ext cx="1904040" cy="303840"/>
            </a:xfrm>
            <a:prstGeom prst="rect">
              <a:avLst/>
            </a:prstGeom>
            <a:solidFill>
              <a:srgbClr val="4F81BD"/>
            </a:solidFill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350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5" name="Shape 565"/>
            <p:cNvCxnSpPr/>
            <p:nvPr/>
          </p:nvCxnSpPr>
          <p:spPr>
            <a:xfrm flipH="1">
              <a:off x="-1" y="83398"/>
              <a:ext cx="540920" cy="997285"/>
            </a:xfrm>
            <a:prstGeom prst="straightConnector1">
              <a:avLst/>
            </a:prstGeom>
            <a:noFill/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6" name="Shape 566"/>
            <p:cNvSpPr/>
            <p:nvPr/>
          </p:nvSpPr>
          <p:spPr>
            <a:xfrm>
              <a:off x="699581" y="0"/>
              <a:ext cx="1904040" cy="356700"/>
            </a:xfrm>
            <a:prstGeom prst="rect">
              <a:avLst/>
            </a:prstGeom>
            <a:noFill/>
            <a:ln>
              <a:noFill/>
            </a:ln>
          </p:spPr>
          <p:txBody>
            <a:bodyPr lIns="33731" tIns="33731" rIns="33731" bIns="33731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35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message</a:t>
              </a:r>
            </a:p>
          </p:txBody>
        </p:sp>
      </p:grpSp>
      <p:grpSp>
        <p:nvGrpSpPr>
          <p:cNvPr id="567" name="Shape 567"/>
          <p:cNvGrpSpPr/>
          <p:nvPr/>
        </p:nvGrpSpPr>
        <p:grpSpPr>
          <a:xfrm>
            <a:off x="4054736" y="3252058"/>
            <a:ext cx="3545586" cy="959738"/>
            <a:chOff x="0" y="0"/>
            <a:chExt cx="4727447" cy="1279649"/>
          </a:xfrm>
        </p:grpSpPr>
        <p:sp>
          <p:nvSpPr>
            <p:cNvPr id="568" name="Shape 568"/>
            <p:cNvSpPr/>
            <p:nvPr/>
          </p:nvSpPr>
          <p:spPr>
            <a:xfrm>
              <a:off x="2823406" y="83640"/>
              <a:ext cx="1904040" cy="456120"/>
            </a:xfrm>
            <a:prstGeom prst="rect">
              <a:avLst/>
            </a:prstGeom>
            <a:solidFill>
              <a:srgbClr val="4F81BD"/>
            </a:solidFill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350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9" name="Shape 569"/>
            <p:cNvCxnSpPr/>
            <p:nvPr/>
          </p:nvCxnSpPr>
          <p:spPr>
            <a:xfrm flipH="1">
              <a:off x="0" y="169161"/>
              <a:ext cx="2664743" cy="1110487"/>
            </a:xfrm>
            <a:prstGeom prst="straightConnector1">
              <a:avLst/>
            </a:prstGeom>
            <a:noFill/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70" name="Shape 570"/>
            <p:cNvSpPr/>
            <p:nvPr/>
          </p:nvSpPr>
          <p:spPr>
            <a:xfrm>
              <a:off x="2823406" y="0"/>
              <a:ext cx="1904040" cy="623400"/>
            </a:xfrm>
            <a:prstGeom prst="rect">
              <a:avLst/>
            </a:prstGeom>
            <a:noFill/>
            <a:ln>
              <a:noFill/>
            </a:ln>
          </p:spPr>
          <p:txBody>
            <a:bodyPr lIns="33731" tIns="33731" rIns="33731" bIns="33731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35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Asynchronous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6724222"/>
      </p:ext>
    </p:extLst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/>
          <p:nvPr/>
        </p:nvSpPr>
        <p:spPr>
          <a:xfrm>
            <a:off x="1485899" y="1214842"/>
            <a:ext cx="6171392" cy="5532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Sequence Diagram</a:t>
            </a:r>
          </a:p>
        </p:txBody>
      </p:sp>
      <p:sp>
        <p:nvSpPr>
          <p:cNvPr id="576" name="Shape 576"/>
          <p:cNvSpPr/>
          <p:nvPr/>
        </p:nvSpPr>
        <p:spPr>
          <a:xfrm>
            <a:off x="1714588" y="1837619"/>
            <a:ext cx="5085452" cy="867600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 dirty="0">
                <a:latin typeface="Calibri"/>
                <a:ea typeface="Calibri"/>
                <a:cs typeface="Calibri"/>
                <a:sym typeface="Calibri"/>
              </a:rPr>
              <a:t>Alternative Fragment: Similar like if condition in programming. Go either way based on the condition. Mutual exclusion</a:t>
            </a:r>
          </a:p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 dirty="0">
                <a:latin typeface="Calibri"/>
                <a:ea typeface="Calibri"/>
                <a:cs typeface="Calibri"/>
                <a:sym typeface="Calibri"/>
              </a:rPr>
              <a:t>Loop Fragment: Always loop when fulfills condition</a:t>
            </a:r>
          </a:p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 dirty="0">
                <a:latin typeface="Calibri"/>
                <a:ea typeface="Calibri"/>
                <a:cs typeface="Calibri"/>
                <a:sym typeface="Calibri"/>
              </a:rPr>
              <a:t>Optional Fragment: Execute fragment when condition is true</a:t>
            </a:r>
          </a:p>
        </p:txBody>
      </p:sp>
      <p:pic>
        <p:nvPicPr>
          <p:cNvPr id="577" name="Shape 5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0241" y="3162780"/>
            <a:ext cx="2456729" cy="272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Shape 5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57509" y="3130110"/>
            <a:ext cx="2311740" cy="2639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Shape 57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84541" y="3117149"/>
            <a:ext cx="1887571" cy="26657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0" name="Shape 580"/>
          <p:cNvCxnSpPr/>
          <p:nvPr/>
        </p:nvCxnSpPr>
        <p:spPr>
          <a:xfrm flipH="1">
            <a:off x="3600269" y="3116880"/>
            <a:ext cx="0" cy="2666791"/>
          </a:xfrm>
          <a:prstGeom prst="straightConnector1">
            <a:avLst/>
          </a:prstGeom>
          <a:noFill/>
          <a:ln w="22300" cap="rnd" cmpd="sng">
            <a:solidFill>
              <a:srgbClr val="4A7EBB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581" name="Shape 581"/>
          <p:cNvCxnSpPr/>
          <p:nvPr/>
        </p:nvCxnSpPr>
        <p:spPr>
          <a:xfrm>
            <a:off x="6063209" y="3116880"/>
            <a:ext cx="0" cy="2666791"/>
          </a:xfrm>
          <a:prstGeom prst="straightConnector1">
            <a:avLst/>
          </a:prstGeom>
          <a:noFill/>
          <a:ln w="22300" cap="rnd" cmpd="sng">
            <a:solidFill>
              <a:srgbClr val="4A7EBB"/>
            </a:solidFill>
            <a:prstDash val="dash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89089711"/>
      </p:ext>
    </p:extLst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/>
        </p:nvSpPr>
        <p:spPr>
          <a:xfrm>
            <a:off x="1485899" y="1214842"/>
            <a:ext cx="6171392" cy="5532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State Diagram</a:t>
            </a:r>
          </a:p>
        </p:txBody>
      </p:sp>
      <p:pic>
        <p:nvPicPr>
          <p:cNvPr id="587" name="Shape 5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90" y="2400300"/>
            <a:ext cx="3313981" cy="331398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Shape 588"/>
          <p:cNvSpPr/>
          <p:nvPr/>
        </p:nvSpPr>
        <p:spPr>
          <a:xfrm>
            <a:off x="1714588" y="1817742"/>
            <a:ext cx="5085452" cy="267526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Drag items in state machine list and drop on canvas</a:t>
            </a:r>
          </a:p>
        </p:txBody>
      </p:sp>
    </p:spTree>
    <p:extLst>
      <p:ext uri="{BB962C8B-B14F-4D97-AF65-F5344CB8AC3E}">
        <p14:creationId xmlns:p14="http://schemas.microsoft.com/office/powerpoint/2010/main" val="1614811588"/>
      </p:ext>
    </p:extLst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/>
          <p:nvPr/>
        </p:nvSpPr>
        <p:spPr>
          <a:xfrm>
            <a:off x="1485899" y="1214842"/>
            <a:ext cx="6171392" cy="5532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State Diagram</a:t>
            </a:r>
          </a:p>
        </p:txBody>
      </p:sp>
      <p:sp>
        <p:nvSpPr>
          <p:cNvPr id="594" name="Shape 594"/>
          <p:cNvSpPr/>
          <p:nvPr/>
        </p:nvSpPr>
        <p:spPr>
          <a:xfrm>
            <a:off x="1714591" y="1828709"/>
            <a:ext cx="5480731" cy="867600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 dirty="0">
                <a:latin typeface="Calibri"/>
                <a:ea typeface="Calibri"/>
                <a:cs typeface="Calibri"/>
                <a:sym typeface="Calibri"/>
              </a:rPr>
              <a:t>Lines between different state is transition</a:t>
            </a:r>
          </a:p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 dirty="0">
                <a:latin typeface="Calibri"/>
                <a:ea typeface="Calibri"/>
                <a:cs typeface="Calibri"/>
                <a:sym typeface="Calibri"/>
              </a:rPr>
              <a:t>Format of transition can be </a:t>
            </a:r>
            <a:r>
              <a:rPr lang="en-US" sz="1350" b="1" i="1" dirty="0">
                <a:latin typeface="Calibri"/>
                <a:ea typeface="Calibri"/>
                <a:cs typeface="Calibri"/>
                <a:sym typeface="Calibri"/>
              </a:rPr>
              <a:t>Event</a:t>
            </a:r>
            <a:r>
              <a:rPr lang="en-US" sz="1350" i="1" dirty="0"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US" sz="1350" b="1" i="1" dirty="0">
                <a:latin typeface="Calibri"/>
                <a:ea typeface="Calibri"/>
                <a:cs typeface="Calibri"/>
                <a:sym typeface="Calibri"/>
              </a:rPr>
              <a:t>Event [Guard] / Action</a:t>
            </a:r>
          </a:p>
          <a:p>
            <a:pPr>
              <a:buClr>
                <a:srgbClr val="000000"/>
              </a:buClr>
              <a:buSzPct val="100000"/>
              <a:buFont typeface="Helvetica Neue"/>
              <a:buChar char="▪"/>
            </a:pPr>
            <a:r>
              <a:rPr lang="en-US" sz="1350" dirty="0">
                <a:latin typeface="Calibri"/>
                <a:ea typeface="Calibri"/>
                <a:cs typeface="Calibri"/>
                <a:sym typeface="Calibri"/>
              </a:rPr>
              <a:t>Event triggers transition; Guard must be true; Action invokes method</a:t>
            </a:r>
          </a:p>
        </p:txBody>
      </p:sp>
      <p:pic>
        <p:nvPicPr>
          <p:cNvPr id="595" name="Shape 5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9729" y="2973779"/>
            <a:ext cx="4483890" cy="30261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6" name="Shape 596"/>
          <p:cNvGrpSpPr/>
          <p:nvPr/>
        </p:nvGrpSpPr>
        <p:grpSpPr>
          <a:xfrm>
            <a:off x="6062841" y="2725268"/>
            <a:ext cx="789579" cy="276189"/>
            <a:chOff x="-1" y="0"/>
            <a:chExt cx="1052771" cy="368249"/>
          </a:xfrm>
        </p:grpSpPr>
        <p:sp>
          <p:nvSpPr>
            <p:cNvPr id="597" name="Shape 597"/>
            <p:cNvSpPr/>
            <p:nvPr/>
          </p:nvSpPr>
          <p:spPr>
            <a:xfrm>
              <a:off x="291728" y="26429"/>
              <a:ext cx="761042" cy="303840"/>
            </a:xfrm>
            <a:prstGeom prst="rect">
              <a:avLst/>
            </a:prstGeom>
            <a:solidFill>
              <a:srgbClr val="4F81BD"/>
            </a:solidFill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350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98" name="Shape 598"/>
            <p:cNvCxnSpPr/>
            <p:nvPr/>
          </p:nvCxnSpPr>
          <p:spPr>
            <a:xfrm flipH="1">
              <a:off x="-1" y="83398"/>
              <a:ext cx="228313" cy="284850"/>
            </a:xfrm>
            <a:prstGeom prst="straightConnector1">
              <a:avLst/>
            </a:prstGeom>
            <a:noFill/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99" name="Shape 599"/>
            <p:cNvSpPr/>
            <p:nvPr/>
          </p:nvSpPr>
          <p:spPr>
            <a:xfrm>
              <a:off x="291728" y="0"/>
              <a:ext cx="761042" cy="356700"/>
            </a:xfrm>
            <a:prstGeom prst="rect">
              <a:avLst/>
            </a:prstGeom>
            <a:noFill/>
            <a:ln>
              <a:noFill/>
            </a:ln>
          </p:spPr>
          <p:txBody>
            <a:bodyPr lIns="33731" tIns="33731" rIns="33731" bIns="33731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35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State</a:t>
              </a:r>
            </a:p>
          </p:txBody>
        </p:sp>
      </p:grpSp>
      <p:grpSp>
        <p:nvGrpSpPr>
          <p:cNvPr id="600" name="Shape 600"/>
          <p:cNvGrpSpPr/>
          <p:nvPr/>
        </p:nvGrpSpPr>
        <p:grpSpPr>
          <a:xfrm>
            <a:off x="5912790" y="3312772"/>
            <a:ext cx="1282531" cy="388502"/>
            <a:chOff x="0" y="-1"/>
            <a:chExt cx="1710039" cy="518003"/>
          </a:xfrm>
        </p:grpSpPr>
        <p:sp>
          <p:nvSpPr>
            <p:cNvPr id="601" name="Shape 601"/>
            <p:cNvSpPr/>
            <p:nvPr/>
          </p:nvSpPr>
          <p:spPr>
            <a:xfrm>
              <a:off x="720399" y="187731"/>
              <a:ext cx="989639" cy="303840"/>
            </a:xfrm>
            <a:prstGeom prst="rect">
              <a:avLst/>
            </a:prstGeom>
            <a:solidFill>
              <a:srgbClr val="4F81BD"/>
            </a:solidFill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350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2" name="Shape 602"/>
            <p:cNvCxnSpPr/>
            <p:nvPr/>
          </p:nvCxnSpPr>
          <p:spPr>
            <a:xfrm rot="10800000">
              <a:off x="0" y="-1"/>
              <a:ext cx="637933" cy="244703"/>
            </a:xfrm>
            <a:prstGeom prst="straightConnector1">
              <a:avLst/>
            </a:prstGeom>
            <a:noFill/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03" name="Shape 603"/>
            <p:cNvSpPr/>
            <p:nvPr/>
          </p:nvSpPr>
          <p:spPr>
            <a:xfrm>
              <a:off x="720399" y="161301"/>
              <a:ext cx="989639" cy="356701"/>
            </a:xfrm>
            <a:prstGeom prst="rect">
              <a:avLst/>
            </a:prstGeom>
            <a:noFill/>
            <a:ln>
              <a:noFill/>
            </a:ln>
          </p:spPr>
          <p:txBody>
            <a:bodyPr lIns="33731" tIns="33731" rIns="33731" bIns="33731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35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Action</a:t>
              </a:r>
            </a:p>
          </p:txBody>
        </p:sp>
      </p:grpSp>
      <p:grpSp>
        <p:nvGrpSpPr>
          <p:cNvPr id="604" name="Shape 604"/>
          <p:cNvGrpSpPr/>
          <p:nvPr/>
        </p:nvGrpSpPr>
        <p:grpSpPr>
          <a:xfrm>
            <a:off x="3891232" y="4353098"/>
            <a:ext cx="789579" cy="276189"/>
            <a:chOff x="-1" y="0"/>
            <a:chExt cx="1052771" cy="368249"/>
          </a:xfrm>
        </p:grpSpPr>
        <p:sp>
          <p:nvSpPr>
            <p:cNvPr id="605" name="Shape 605"/>
            <p:cNvSpPr/>
            <p:nvPr/>
          </p:nvSpPr>
          <p:spPr>
            <a:xfrm>
              <a:off x="291728" y="26429"/>
              <a:ext cx="761042" cy="303840"/>
            </a:xfrm>
            <a:prstGeom prst="rect">
              <a:avLst/>
            </a:prstGeom>
            <a:solidFill>
              <a:srgbClr val="4F81BD"/>
            </a:solidFill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350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6" name="Shape 606"/>
            <p:cNvCxnSpPr/>
            <p:nvPr/>
          </p:nvCxnSpPr>
          <p:spPr>
            <a:xfrm flipH="1">
              <a:off x="-1" y="83398"/>
              <a:ext cx="228313" cy="284850"/>
            </a:xfrm>
            <a:prstGeom prst="straightConnector1">
              <a:avLst/>
            </a:prstGeom>
            <a:noFill/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07" name="Shape 607"/>
            <p:cNvSpPr/>
            <p:nvPr/>
          </p:nvSpPr>
          <p:spPr>
            <a:xfrm>
              <a:off x="291728" y="0"/>
              <a:ext cx="761042" cy="356700"/>
            </a:xfrm>
            <a:prstGeom prst="rect">
              <a:avLst/>
            </a:prstGeom>
            <a:noFill/>
            <a:ln>
              <a:noFill/>
            </a:ln>
          </p:spPr>
          <p:txBody>
            <a:bodyPr lIns="33731" tIns="33731" rIns="33731" bIns="33731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35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Guard</a:t>
              </a:r>
            </a:p>
          </p:txBody>
        </p:sp>
      </p:grpSp>
      <p:grpSp>
        <p:nvGrpSpPr>
          <p:cNvPr id="608" name="Shape 608"/>
          <p:cNvGrpSpPr/>
          <p:nvPr/>
        </p:nvGrpSpPr>
        <p:grpSpPr>
          <a:xfrm>
            <a:off x="1990874" y="2624827"/>
            <a:ext cx="1318338" cy="308744"/>
            <a:chOff x="-1" y="0"/>
            <a:chExt cx="1757782" cy="411657"/>
          </a:xfrm>
        </p:grpSpPr>
        <p:sp>
          <p:nvSpPr>
            <p:cNvPr id="609" name="Shape 609"/>
            <p:cNvSpPr/>
            <p:nvPr/>
          </p:nvSpPr>
          <p:spPr>
            <a:xfrm>
              <a:off x="310939" y="26429"/>
              <a:ext cx="1446841" cy="303840"/>
            </a:xfrm>
            <a:prstGeom prst="rect">
              <a:avLst/>
            </a:prstGeom>
            <a:solidFill>
              <a:srgbClr val="4F81BD"/>
            </a:solidFill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350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0" name="Shape 610"/>
            <p:cNvCxnSpPr/>
            <p:nvPr/>
          </p:nvCxnSpPr>
          <p:spPr>
            <a:xfrm flipH="1">
              <a:off x="-1" y="83398"/>
              <a:ext cx="190377" cy="328258"/>
            </a:xfrm>
            <a:prstGeom prst="straightConnector1">
              <a:avLst/>
            </a:prstGeom>
            <a:noFill/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1" name="Shape 611"/>
            <p:cNvSpPr/>
            <p:nvPr/>
          </p:nvSpPr>
          <p:spPr>
            <a:xfrm>
              <a:off x="310939" y="0"/>
              <a:ext cx="1446841" cy="356700"/>
            </a:xfrm>
            <a:prstGeom prst="rect">
              <a:avLst/>
            </a:prstGeom>
            <a:noFill/>
            <a:ln>
              <a:noFill/>
            </a:ln>
          </p:spPr>
          <p:txBody>
            <a:bodyPr lIns="33731" tIns="33731" rIns="33731" bIns="33731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35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Initial State</a:t>
              </a:r>
            </a:p>
          </p:txBody>
        </p:sp>
      </p:grpSp>
      <p:grpSp>
        <p:nvGrpSpPr>
          <p:cNvPr id="612" name="Shape 612"/>
          <p:cNvGrpSpPr/>
          <p:nvPr/>
        </p:nvGrpSpPr>
        <p:grpSpPr>
          <a:xfrm>
            <a:off x="5980801" y="4383924"/>
            <a:ext cx="1298762" cy="375479"/>
            <a:chOff x="0" y="0"/>
            <a:chExt cx="1731680" cy="500636"/>
          </a:xfrm>
        </p:grpSpPr>
        <p:sp>
          <p:nvSpPr>
            <p:cNvPr id="613" name="Shape 613"/>
            <p:cNvSpPr/>
            <p:nvPr/>
          </p:nvSpPr>
          <p:spPr>
            <a:xfrm>
              <a:off x="284838" y="170366"/>
              <a:ext cx="1446841" cy="303840"/>
            </a:xfrm>
            <a:prstGeom prst="rect">
              <a:avLst/>
            </a:prstGeom>
            <a:solidFill>
              <a:srgbClr val="4F81BD"/>
            </a:solidFill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endParaRPr sz="1350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4" name="Shape 614"/>
            <p:cNvCxnSpPr/>
            <p:nvPr/>
          </p:nvCxnSpPr>
          <p:spPr>
            <a:xfrm rot="10800000">
              <a:off x="0" y="0"/>
              <a:ext cx="164274" cy="227336"/>
            </a:xfrm>
            <a:prstGeom prst="straightConnector1">
              <a:avLst/>
            </a:prstGeom>
            <a:noFill/>
            <a:ln w="25550" cap="flat" cmpd="sng">
              <a:solidFill>
                <a:srgbClr val="3A5F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5" name="Shape 615"/>
            <p:cNvSpPr/>
            <p:nvPr/>
          </p:nvSpPr>
          <p:spPr>
            <a:xfrm>
              <a:off x="284838" y="143935"/>
              <a:ext cx="1446841" cy="356701"/>
            </a:xfrm>
            <a:prstGeom prst="rect">
              <a:avLst/>
            </a:prstGeom>
            <a:noFill/>
            <a:ln>
              <a:noFill/>
            </a:ln>
          </p:spPr>
          <p:txBody>
            <a:bodyPr lIns="33731" tIns="33731" rIns="33731" bIns="33731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35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End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0383752"/>
      </p:ext>
    </p:extLst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/>
          <p:nvPr/>
        </p:nvSpPr>
        <p:spPr>
          <a:xfrm>
            <a:off x="1485899" y="1214842"/>
            <a:ext cx="6171392" cy="5532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System Architecture</a:t>
            </a:r>
          </a:p>
        </p:txBody>
      </p:sp>
      <p:pic>
        <p:nvPicPr>
          <p:cNvPr id="621" name="Shape 6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3009" y="1885950"/>
            <a:ext cx="1720710" cy="3892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Shape 6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86351" y="1885951"/>
            <a:ext cx="1599479" cy="4006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8652914"/>
      </p:ext>
    </p:extLst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/>
          <p:nvPr/>
        </p:nvSpPr>
        <p:spPr>
          <a:xfrm>
            <a:off x="1485899" y="1214842"/>
            <a:ext cx="6171392" cy="5532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System Architecture</a:t>
            </a:r>
          </a:p>
        </p:txBody>
      </p:sp>
      <p:pic>
        <p:nvPicPr>
          <p:cNvPr id="628" name="Shape 6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5901" y="2400301"/>
            <a:ext cx="5778539" cy="3135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6290742"/>
      </p:ext>
    </p:extLst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/>
          <p:nvPr/>
        </p:nvSpPr>
        <p:spPr>
          <a:xfrm>
            <a:off x="1400124" y="457200"/>
            <a:ext cx="6171392" cy="553275"/>
          </a:xfrm>
          <a:prstGeom prst="rect">
            <a:avLst/>
          </a:prstGeom>
          <a:noFill/>
          <a:ln>
            <a:noFill/>
          </a:ln>
        </p:spPr>
        <p:txBody>
          <a:bodyPr lIns="33731" tIns="33731" rIns="33731" bIns="33731" anchor="ctr" anchorCtr="0">
            <a:noAutofit/>
          </a:bodyPr>
          <a:lstStyle/>
          <a:p>
            <a:pPr algn="ctr">
              <a:buSzPct val="25000"/>
            </a:pPr>
            <a:r>
              <a:rPr lang="en-US" sz="3300" dirty="0" smtClean="0">
                <a:latin typeface="Calibri"/>
                <a:ea typeface="Calibri"/>
                <a:cs typeface="Calibri"/>
                <a:sym typeface="Calibri"/>
              </a:rPr>
              <a:t>Software </a:t>
            </a:r>
            <a:r>
              <a:rPr lang="en-US" sz="3300" dirty="0">
                <a:latin typeface="Calibri"/>
                <a:ea typeface="Calibri"/>
                <a:cs typeface="Calibri"/>
                <a:sym typeface="Calibri"/>
              </a:rPr>
              <a:t>Architecture</a:t>
            </a:r>
          </a:p>
        </p:txBody>
      </p:sp>
      <p:pic>
        <p:nvPicPr>
          <p:cNvPr id="5" name="Picture 2" descr="AMI-4-SME software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982" y="1908048"/>
            <a:ext cx="6703677" cy="354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12177" y="6221188"/>
            <a:ext cx="4742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Ami-4-SME platform http</a:t>
            </a:r>
            <a:r>
              <a:rPr lang="en-US" sz="1400" dirty="0"/>
              <a:t>://ami4sme.org/results/platform.php</a:t>
            </a:r>
          </a:p>
        </p:txBody>
      </p:sp>
    </p:spTree>
    <p:extLst>
      <p:ext uri="{BB962C8B-B14F-4D97-AF65-F5344CB8AC3E}">
        <p14:creationId xmlns:p14="http://schemas.microsoft.com/office/powerpoint/2010/main" val="3269162163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open </a:t>
            </a:r>
            <a:r>
              <a:rPr lang="en-US" dirty="0" err="1"/>
              <a:t>Git</a:t>
            </a:r>
            <a:r>
              <a:rPr lang="en-US" dirty="0"/>
              <a:t> Shell by clicking icon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19400"/>
            <a:ext cx="5737854" cy="193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1264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Lab</a:t>
            </a:r>
            <a:r>
              <a:rPr lang="en-IN" dirty="0" smtClean="0"/>
              <a:t> </a:t>
            </a:r>
            <a:r>
              <a:rPr lang="en-IN" dirty="0"/>
              <a:t>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repository for all Lab assignment submissions</a:t>
            </a:r>
          </a:p>
          <a:p>
            <a:r>
              <a:rPr lang="en-IN" dirty="0"/>
              <a:t>Create a folder for each lab assignment and place all code inside source code folder</a:t>
            </a:r>
          </a:p>
          <a:p>
            <a:r>
              <a:rPr lang="en-IN" dirty="0"/>
              <a:t>Use </a:t>
            </a:r>
            <a:r>
              <a:rPr lang="en-IN" dirty="0" err="1"/>
              <a:t>Github</a:t>
            </a:r>
            <a:r>
              <a:rPr lang="en-IN" dirty="0"/>
              <a:t> wiki pages to submit reports for each lab</a:t>
            </a:r>
          </a:p>
          <a:p>
            <a:r>
              <a:rPr lang="en-IN" dirty="0"/>
              <a:t>Include all wiki links in README.md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409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Wiki: Lab 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1200"/>
            <a:ext cx="8293781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239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Wiki: Lab 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637878" cy="48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841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Wiki: Lab 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19200"/>
            <a:ext cx="8394161" cy="471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046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endParaRPr lang="en-US" sz="3600" b="1" dirty="0"/>
          </a:p>
          <a:p>
            <a:endParaRPr lang="en-US" sz="3600" b="1" dirty="0"/>
          </a:p>
          <a:p>
            <a:endParaRPr lang="en-US" sz="3600" b="1" dirty="0"/>
          </a:p>
          <a:p>
            <a:pPr algn="ctr">
              <a:buNone/>
            </a:pPr>
            <a:r>
              <a:rPr lang="en-US" sz="8000" b="1" dirty="0">
                <a:latin typeface="Times New Roman" pitchFamily="18" charset="0"/>
                <a:cs typeface="Times New Roman" pitchFamily="18" charset="0"/>
              </a:rPr>
              <a:t>END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1. Create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605" y="1447800"/>
            <a:ext cx="8229600" cy="2209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 will add each group to our created organization “</a:t>
            </a:r>
            <a:r>
              <a:rPr lang="en-US" b="1" dirty="0"/>
              <a:t>SCE-UMKC</a:t>
            </a:r>
            <a:r>
              <a:rPr lang="en-US" dirty="0"/>
              <a:t>”. </a:t>
            </a:r>
          </a:p>
          <a:p>
            <a:r>
              <a:rPr lang="en-US" dirty="0"/>
              <a:t>Create your project under Owner SCE-UMKC, give a project name. That is the repository</a:t>
            </a:r>
          </a:p>
          <a:p>
            <a:r>
              <a:rPr lang="en-US" dirty="0"/>
              <a:t>If you are not the member of SCE-UMKC yet, you can just create a repository under your username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505200"/>
            <a:ext cx="76962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58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2. Clone repository to your local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867400"/>
            <a:ext cx="8534400" cy="717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clone https://github.com/xxxxxxx.git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199"/>
            <a:ext cx="8229600" cy="4044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33600" y="3352800"/>
            <a:ext cx="457200" cy="26947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47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5072</TotalTime>
  <Words>1545</Words>
  <Application>Microsoft Office PowerPoint</Application>
  <PresentationFormat>On-screen Show (4:3)</PresentationFormat>
  <Paragraphs>255</Paragraphs>
  <Slides>74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0" baseType="lpstr">
      <vt:lpstr>Helvetica Neue</vt:lpstr>
      <vt:lpstr>Arial</vt:lpstr>
      <vt:lpstr>Calibri</vt:lpstr>
      <vt:lpstr>Times New Roman</vt:lpstr>
      <vt:lpstr>Wingdings</vt:lpstr>
      <vt:lpstr>Office Theme</vt:lpstr>
      <vt:lpstr>CS5551  Advanced Software Engineering  Tutorial 1 August 25, 2016</vt:lpstr>
      <vt:lpstr>Topics to cover</vt:lpstr>
      <vt:lpstr>Git Basic Tasks</vt:lpstr>
      <vt:lpstr>Git Project Management Tasks</vt:lpstr>
      <vt:lpstr>Git 1. Create Repository</vt:lpstr>
      <vt:lpstr>Git</vt:lpstr>
      <vt:lpstr>Git</vt:lpstr>
      <vt:lpstr>Git 1. Create Repository</vt:lpstr>
      <vt:lpstr>Git 2. Clone repository to your local</vt:lpstr>
      <vt:lpstr>Git</vt:lpstr>
      <vt:lpstr>Git 3. Add file to local repository</vt:lpstr>
      <vt:lpstr>Git 4. Commit this change</vt:lpstr>
      <vt:lpstr>Git 5. Push the change to remote</vt:lpstr>
      <vt:lpstr>Git 5. Push the change to remote</vt:lpstr>
      <vt:lpstr>Git 5. Push the change to remote</vt:lpstr>
      <vt:lpstr>Git 6. Sync local with remote</vt:lpstr>
      <vt:lpstr>PowerPoint Presentation</vt:lpstr>
      <vt:lpstr>Git 5. Push the change to remote (Non-Windows User)</vt:lpstr>
      <vt:lpstr>Git 5. Push the change to remote (Non-Windows User)</vt:lpstr>
      <vt:lpstr>Git 5. Push the change to remote (Non-Windows User)</vt:lpstr>
      <vt:lpstr>Git 5. Push the change to remote (Non-Windows User)</vt:lpstr>
      <vt:lpstr>Git 5. Push the change to remote (Non-Windows User)</vt:lpstr>
      <vt:lpstr>Git 5. Push the change to remote (Non-Windows User)</vt:lpstr>
      <vt:lpstr>Git 5. Push the change to remote (Non-Windows User)</vt:lpstr>
      <vt:lpstr>Git 5. Push the change to remote (Non-Windows User)</vt:lpstr>
      <vt:lpstr>Git 6. Sync local with remote (Non-Windows User)</vt:lpstr>
      <vt:lpstr>Git Project Management 1. Branch</vt:lpstr>
      <vt:lpstr>Git Project Management 1. Branch</vt:lpstr>
      <vt:lpstr>Git Project Management 2. Checkout</vt:lpstr>
      <vt:lpstr>Git Project Management 3. Merge</vt:lpstr>
      <vt:lpstr>Git Project Management 3. Merge</vt:lpstr>
      <vt:lpstr>Git Project Management 3. Merge</vt:lpstr>
      <vt:lpstr>ZenHub for GitHub project management</vt:lpstr>
      <vt:lpstr>PowerPoint Presentation</vt:lpstr>
      <vt:lpstr>ZenHub</vt:lpstr>
      <vt:lpstr>Add Issues</vt:lpstr>
      <vt:lpstr>Add Issues</vt:lpstr>
      <vt:lpstr>Add Issues</vt:lpstr>
      <vt:lpstr>Add Issues</vt:lpstr>
      <vt:lpstr>Add Issues</vt:lpstr>
      <vt:lpstr>Add Issues</vt:lpstr>
      <vt:lpstr>Board</vt:lpstr>
      <vt:lpstr>Add Milestones</vt:lpstr>
      <vt:lpstr>Add Milestones</vt:lpstr>
      <vt:lpstr>PowerPoint Presentation</vt:lpstr>
      <vt:lpstr>Add Milestones</vt:lpstr>
      <vt:lpstr>Add Milestones</vt:lpstr>
      <vt:lpstr>Wiki</vt:lpstr>
      <vt:lpstr>Build Burndown Chart </vt:lpstr>
      <vt:lpstr>Build Burndown Chart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 Submission</vt:lpstr>
      <vt:lpstr>Wiki: Lab Submission</vt:lpstr>
      <vt:lpstr>Wiki: Lab Submission</vt:lpstr>
      <vt:lpstr>Wiki: Lab Submission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CS551 Tutorial 1</dc:title>
  <dc:creator>Sourav</dc:creator>
  <cp:lastModifiedBy>Lee, Yugyung</cp:lastModifiedBy>
  <cp:revision>709</cp:revision>
  <dcterms:created xsi:type="dcterms:W3CDTF">2013-01-17T01:43:07Z</dcterms:created>
  <dcterms:modified xsi:type="dcterms:W3CDTF">2016-08-24T02:27:54Z</dcterms:modified>
</cp:coreProperties>
</file>