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78" r:id="rId5"/>
    <p:sldId id="300" r:id="rId6"/>
    <p:sldId id="301" r:id="rId7"/>
    <p:sldId id="291" r:id="rId8"/>
    <p:sldId id="283" r:id="rId9"/>
    <p:sldId id="290" r:id="rId10"/>
    <p:sldId id="302" r:id="rId11"/>
    <p:sldId id="280" r:id="rId12"/>
    <p:sldId id="284" r:id="rId13"/>
    <p:sldId id="285" r:id="rId14"/>
    <p:sldId id="286" r:id="rId15"/>
    <p:sldId id="287" r:id="rId16"/>
    <p:sldId id="288" r:id="rId17"/>
    <p:sldId id="299" r:id="rId18"/>
    <p:sldId id="303" r:id="rId19"/>
    <p:sldId id="304" r:id="rId20"/>
    <p:sldId id="297" r:id="rId21"/>
    <p:sldId id="305" r:id="rId22"/>
    <p:sldId id="29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11" autoAdjust="0"/>
    <p:restoredTop sz="94619" autoAdjust="0"/>
  </p:normalViewPr>
  <p:slideViewPr>
    <p:cSldViewPr snapToGrid="0">
      <p:cViewPr varScale="1">
        <p:scale>
          <a:sx n="82" d="100"/>
          <a:sy n="82" d="100"/>
        </p:scale>
        <p:origin x="94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pPr/>
              <a:t>9/9/2025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pPr/>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88D38747-4367-4BD2-8D51-C97E202738E2}" type="datetime1">
              <a:rPr lang="en-US" smtClean="0"/>
              <a:pPr/>
              <a:t>9/9/2025</a:t>
            </a:fld>
            <a:endParaRPr lang="en-US" dirty="0"/>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US" dirty="0"/>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3A98EE3D-8CD1-4C3F-BD1C-C98C959646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3ED0CC-082F-4160-86E5-0D6041F12778}" type="datetime1">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p>
            <a:fld id="{073ED0CC-082F-4160-86E5-0D6041F12778}" type="datetime1">
              <a:rPr lang="en-US" smtClean="0"/>
              <a:pPr/>
              <a:t>9/9/2025</a:t>
            </a:fld>
            <a:endParaRPr lang="en-US" dirty="0"/>
          </a:p>
        </p:txBody>
      </p:sp>
      <p:sp>
        <p:nvSpPr>
          <p:cNvPr id="5" name="Footer Placeholder 4"/>
          <p:cNvSpPr>
            <a:spLocks noGrp="1"/>
          </p:cNvSpPr>
          <p:nvPr>
            <p:ph type="ftr" sz="quarter" idx="11"/>
          </p:nvPr>
        </p:nvSpPr>
        <p:spPr>
          <a:xfrm>
            <a:off x="609600" y="6556248"/>
            <a:ext cx="4876800" cy="228600"/>
          </a:xfrm>
        </p:spPr>
        <p:txBody>
          <a:bodyPr/>
          <a:lstStyle/>
          <a:p>
            <a:endParaRPr lang="en-US" dirty="0"/>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3A98EE3D-8CD1-4C3F-BD1C-C98C9596463C}" type="slidenum">
              <a:rPr lang="en-US" smtClean="0"/>
              <a:pPr/>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3C55A3C-5767-4844-A0A3-83778C2E5409}" type="datetime1">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CAE507A8-A5CF-4D38-AB86-7EDDA87A85D4}" type="datetime1">
              <a:rPr lang="en-US" smtClean="0"/>
              <a:pPr/>
              <a:t>9/9/2025</a:t>
            </a:fld>
            <a:endParaRPr lang="en-US" dirty="0"/>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US" dirty="0"/>
          </a:p>
        </p:txBody>
      </p:sp>
      <p:sp>
        <p:nvSpPr>
          <p:cNvPr id="6" name="Slide Number Placeholder 5"/>
          <p:cNvSpPr>
            <a:spLocks noGrp="1"/>
          </p:cNvSpPr>
          <p:nvPr>
            <p:ph type="sldNum" sz="quarter" idx="12"/>
          </p:nvPr>
        </p:nvSpPr>
        <p:spPr>
          <a:xfrm>
            <a:off x="8978603" y="6555112"/>
            <a:ext cx="784448" cy="228600"/>
          </a:xfrm>
        </p:spPr>
        <p:txBody>
          <a:bodyPr/>
          <a:lstStyle/>
          <a:p>
            <a:fld id="{3A98EE3D-8CD1-4C3F-BD1C-C98C959646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DFCD27C-8599-43EF-BA1D-14DDC1946E06}" type="datetime1">
              <a:rPr lang="en-US" smtClean="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9343D99-809A-49C0-96E5-4250D0B498EE}" type="datetime1">
              <a:rPr lang="en-US" smtClean="0"/>
              <a:pPr/>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143DE9B-B678-4EFB-BB7D-A4370204A0B0}" type="datetime1">
              <a:rPr lang="en-US" smtClean="0"/>
              <a:pPr/>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68812DA-F765-4142-A6A3-A8ED7235E082}" type="datetime1">
              <a:rPr lang="en-US" smtClean="0"/>
              <a:pPr/>
              <a:t>9/9/2025</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E0277FD-7DE6-41D4-930D-AC99F5AFE54E}" type="datetime1">
              <a:rPr lang="en-US" smtClean="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9/9/2025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073ED0CC-082F-4160-86E5-0D6041F12778}" type="datetime1">
              <a:rPr lang="en-US" smtClean="0"/>
              <a:pPr/>
              <a:t>9/9/2025</a:t>
            </a:fld>
            <a:endParaRPr lang="en-US" dirty="0"/>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dirty="0"/>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A98EE3D-8CD1-4C3F-BD1C-C98C959646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4563533" y="770466"/>
            <a:ext cx="7078134" cy="5401734"/>
          </a:xfrm>
        </p:spPr>
        <p:txBody>
          <a:bodyPr>
            <a:noAutofit/>
          </a:bodyPr>
          <a:lstStyle/>
          <a:p>
            <a:pPr marL="36900" indent="0" algn="ctr"/>
            <a:br>
              <a:rPr lang="en-GB" sz="4000" dirty="0">
                <a:latin typeface="Neue Machina" panose="00000500000000000000" pitchFamily="50" charset="0"/>
              </a:rPr>
            </a:br>
            <a:br>
              <a:rPr lang="en-US" sz="2000" dirty="0"/>
            </a:br>
            <a:endParaRPr lang="en-US" sz="2000" b="0" dirty="0"/>
          </a:p>
        </p:txBody>
      </p:sp>
      <p:sp>
        <p:nvSpPr>
          <p:cNvPr id="10" name="TextBox 9">
            <a:extLst>
              <a:ext uri="{FF2B5EF4-FFF2-40B4-BE49-F238E27FC236}">
                <a16:creationId xmlns:a16="http://schemas.microsoft.com/office/drawing/2014/main" id="{B45EB471-2D70-482D-90DE-7D5CC38E5DF0}"/>
              </a:ext>
            </a:extLst>
          </p:cNvPr>
          <p:cNvSpPr txBox="1"/>
          <p:nvPr/>
        </p:nvSpPr>
        <p:spPr>
          <a:xfrm>
            <a:off x="-1877653" y="-2422434"/>
            <a:ext cx="5432365" cy="3437982"/>
          </a:xfrm>
          <a:prstGeom prst="rect">
            <a:avLst/>
          </a:prstGeom>
          <a:noFill/>
        </p:spPr>
        <p:txBody>
          <a:bodyPr wrap="square" rtlCol="0">
            <a:spAutoFit/>
          </a:bodyPr>
          <a:lstStyle/>
          <a:p>
            <a:endParaRPr lang="en-IN" dirty="0"/>
          </a:p>
        </p:txBody>
      </p:sp>
      <p:sp>
        <p:nvSpPr>
          <p:cNvPr id="13" name="Rectangle 12"/>
          <p:cNvSpPr/>
          <p:nvPr/>
        </p:nvSpPr>
        <p:spPr>
          <a:xfrm>
            <a:off x="3662929" y="2817628"/>
            <a:ext cx="7969089" cy="1015663"/>
          </a:xfrm>
          <a:prstGeom prst="rect">
            <a:avLst/>
          </a:prstGeom>
        </p:spPr>
        <p:txBody>
          <a:bodyPr wrap="square">
            <a:spAutoFit/>
          </a:bodyPr>
          <a:lstStyle/>
          <a:p>
            <a:pPr algn="ctr"/>
            <a:r>
              <a:rPr lang="en-IN" sz="6000" b="1" dirty="0">
                <a:solidFill>
                  <a:schemeClr val="bg1"/>
                </a:solidFill>
                <a:ea typeface="Calibri" panose="020F0502020204030204" pitchFamily="34" charset="0"/>
                <a:cs typeface="Segoe UI" panose="020B0502040204020203" pitchFamily="34" charset="0"/>
              </a:rPr>
              <a:t>CAPSTONE PROJECT</a:t>
            </a:r>
            <a:endParaRPr lang="en-US" sz="6000" b="1" dirty="0">
              <a:solidFill>
                <a:schemeClr val="bg1"/>
              </a:solidFill>
            </a:endParaRPr>
          </a:p>
        </p:txBody>
      </p:sp>
      <p:sp>
        <p:nvSpPr>
          <p:cNvPr id="27650" name="AutoShape 2" descr="Brand Wipro - Wipro Consumer Care &amp; Ligh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7652" name="AutoShape 4" descr="Brand Wipro - Wipro Consumer Care &amp; Ligh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10" descr="C:\Users\user11\Desktop\download.png"/>
          <p:cNvPicPr>
            <a:picLocks noChangeAspect="1" noChangeArrowheads="1"/>
          </p:cNvPicPr>
          <p:nvPr/>
        </p:nvPicPr>
        <p:blipFill>
          <a:blip r:embed="rId3"/>
          <a:srcRect/>
          <a:stretch>
            <a:fillRect/>
          </a:stretch>
        </p:blipFill>
        <p:spPr bwMode="auto">
          <a:xfrm>
            <a:off x="317500" y="342900"/>
            <a:ext cx="1620838" cy="14478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44279" y="1031359"/>
            <a:ext cx="9813851" cy="4963042"/>
          </a:xfrm>
          <a:prstGeom prst="rect">
            <a:avLst/>
          </a:prstGeom>
          <a:noFill/>
          <a:ln w="9525">
            <a:noFill/>
            <a:miter lim="800000"/>
            <a:headEnd/>
            <a:tailEnd/>
          </a:ln>
          <a:effectLst/>
        </p:spPr>
      </p:pic>
      <p:sp>
        <p:nvSpPr>
          <p:cNvPr id="7" name="Rectangle 6"/>
          <p:cNvSpPr/>
          <p:nvPr/>
        </p:nvSpPr>
        <p:spPr>
          <a:xfrm>
            <a:off x="4890977" y="0"/>
            <a:ext cx="2610489" cy="646331"/>
          </a:xfrm>
          <a:prstGeom prst="rect">
            <a:avLst/>
          </a:prstGeom>
        </p:spPr>
        <p:txBody>
          <a:bodyPr wrap="square">
            <a:spAutoFit/>
          </a:bodyPr>
          <a:lstStyle/>
          <a:p>
            <a:pPr marL="36900" indent="0" algn="ctr">
              <a:buNone/>
            </a:pPr>
            <a:r>
              <a:rPr lang="en-IN" sz="3600" u="sng" dirty="0">
                <a:ln>
                  <a:solidFill>
                    <a:schemeClr val="tx1">
                      <a:lumMod val="75000"/>
                    </a:schemeClr>
                  </a:solidFill>
                </a:ln>
              </a:rPr>
              <a:t>Test Case 2</a:t>
            </a:r>
          </a:p>
        </p:txBody>
      </p:sp>
    </p:spTree>
    <p:extLst>
      <p:ext uri="{BB962C8B-B14F-4D97-AF65-F5344CB8AC3E}">
        <p14:creationId xmlns:p14="http://schemas.microsoft.com/office/powerpoint/2010/main" val="1355215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F0A3D-EDF2-4328-89AA-223AFCF2D60D}"/>
              </a:ext>
            </a:extLst>
          </p:cNvPr>
          <p:cNvSpPr>
            <a:spLocks noGrp="1"/>
          </p:cNvSpPr>
          <p:nvPr>
            <p:ph idx="1"/>
          </p:nvPr>
        </p:nvSpPr>
        <p:spPr>
          <a:xfrm>
            <a:off x="0" y="1"/>
            <a:ext cx="12070079" cy="650240"/>
          </a:xfrm>
        </p:spPr>
        <p:txBody>
          <a:bodyPr>
            <a:normAutofit/>
          </a:bodyPr>
          <a:lstStyle/>
          <a:p>
            <a:pPr marL="36900" indent="0" algn="ctr">
              <a:buNone/>
            </a:pPr>
            <a:r>
              <a:rPr lang="en-IN" sz="3600" u="sng" dirty="0">
                <a:ln>
                  <a:solidFill>
                    <a:schemeClr val="tx1">
                      <a:lumMod val="75000"/>
                    </a:schemeClr>
                  </a:solidFill>
                </a:ln>
                <a:solidFill>
                  <a:schemeClr val="tx1"/>
                </a:solidFill>
                <a:effectLst/>
              </a:rPr>
              <a:t>Test Case 3</a:t>
            </a:r>
          </a:p>
          <a:p>
            <a:endParaRPr lang="en-IN" dirty="0"/>
          </a:p>
          <a:p>
            <a:endParaRPr lang="en-IN" dirty="0"/>
          </a:p>
          <a:p>
            <a:pPr marL="36900" indent="0">
              <a:buNone/>
            </a:pPr>
            <a:endParaRPr lang="en-IN" dirty="0"/>
          </a:p>
        </p:txBody>
      </p:sp>
      <p:pic>
        <p:nvPicPr>
          <p:cNvPr id="3074" name="Picture 2"/>
          <p:cNvPicPr>
            <a:picLocks noChangeAspect="1" noChangeArrowheads="1"/>
          </p:cNvPicPr>
          <p:nvPr/>
        </p:nvPicPr>
        <p:blipFill>
          <a:blip r:embed="rId2"/>
          <a:srcRect/>
          <a:stretch>
            <a:fillRect/>
          </a:stretch>
        </p:blipFill>
        <p:spPr bwMode="auto">
          <a:xfrm>
            <a:off x="510363" y="1035049"/>
            <a:ext cx="9898911" cy="4961713"/>
          </a:xfrm>
          <a:prstGeom prst="rect">
            <a:avLst/>
          </a:prstGeom>
          <a:noFill/>
          <a:ln w="9525">
            <a:noFill/>
            <a:miter lim="800000"/>
            <a:headEnd/>
            <a:tailEnd/>
          </a:ln>
          <a:effectLst/>
        </p:spPr>
      </p:pic>
    </p:spTree>
    <p:extLst>
      <p:ext uri="{BB962C8B-B14F-4D97-AF65-F5344CB8AC3E}">
        <p14:creationId xmlns:p14="http://schemas.microsoft.com/office/powerpoint/2010/main" val="1600821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24597" y="0"/>
            <a:ext cx="2599266" cy="646331"/>
          </a:xfrm>
          <a:prstGeom prst="rect">
            <a:avLst/>
          </a:prstGeom>
        </p:spPr>
        <p:txBody>
          <a:bodyPr wrap="square">
            <a:spAutoFit/>
          </a:bodyPr>
          <a:lstStyle/>
          <a:p>
            <a:pPr marL="36900" indent="0" algn="ctr">
              <a:buNone/>
            </a:pPr>
            <a:r>
              <a:rPr lang="en-IN" sz="3600" u="sng" dirty="0">
                <a:ln>
                  <a:solidFill>
                    <a:schemeClr val="tx1">
                      <a:lumMod val="75000"/>
                    </a:schemeClr>
                  </a:solidFill>
                </a:ln>
              </a:rPr>
              <a:t>Test Case 4</a:t>
            </a:r>
          </a:p>
        </p:txBody>
      </p:sp>
      <p:pic>
        <p:nvPicPr>
          <p:cNvPr id="4098" name="Picture 2"/>
          <p:cNvPicPr>
            <a:picLocks noGrp="1" noChangeAspect="1" noChangeArrowheads="1"/>
          </p:cNvPicPr>
          <p:nvPr>
            <p:ph idx="1"/>
          </p:nvPr>
        </p:nvPicPr>
        <p:blipFill>
          <a:blip r:embed="rId2"/>
          <a:stretch>
            <a:fillRect/>
          </a:stretch>
        </p:blipFill>
        <p:spPr bwMode="auto">
          <a:xfrm>
            <a:off x="609600" y="1148317"/>
            <a:ext cx="9652000" cy="4827182"/>
          </a:xfrm>
          <a:prstGeom prst="rect">
            <a:avLst/>
          </a:prstGeom>
          <a:noFill/>
          <a:ln w="9525">
            <a:noFill/>
            <a:miter lim="800000"/>
            <a:headEnd/>
            <a:tailEnd/>
          </a:ln>
          <a:effectLst/>
        </p:spPr>
      </p:pic>
    </p:spTree>
    <p:extLst>
      <p:ext uri="{BB962C8B-B14F-4D97-AF65-F5344CB8AC3E}">
        <p14:creationId xmlns:p14="http://schemas.microsoft.com/office/powerpoint/2010/main" val="65426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FC47A-4A8A-422A-B835-D23218C85042}"/>
              </a:ext>
            </a:extLst>
          </p:cNvPr>
          <p:cNvSpPr>
            <a:spLocks noGrp="1"/>
          </p:cNvSpPr>
          <p:nvPr>
            <p:ph idx="1"/>
          </p:nvPr>
        </p:nvSpPr>
        <p:spPr>
          <a:xfrm>
            <a:off x="-172836" y="0"/>
            <a:ext cx="11927839" cy="1438910"/>
          </a:xfrm>
        </p:spPr>
        <p:txBody>
          <a:bodyPr/>
          <a:lstStyle/>
          <a:p>
            <a:pPr marL="36900" indent="0" algn="ctr">
              <a:buNone/>
            </a:pPr>
            <a:r>
              <a:rPr lang="en-IN" sz="3600" b="1" u="sng" dirty="0">
                <a:ln>
                  <a:solidFill>
                    <a:schemeClr val="tx1">
                      <a:lumMod val="75000"/>
                    </a:schemeClr>
                  </a:solidFill>
                </a:ln>
                <a:solidFill>
                  <a:schemeClr val="tx1"/>
                </a:solidFill>
                <a:effectLst/>
              </a:rPr>
              <a:t>Test Case 5</a:t>
            </a:r>
          </a:p>
          <a:p>
            <a:pPr marL="36900" indent="0">
              <a:buNone/>
            </a:pPr>
            <a:endParaRPr lang="en-IN" dirty="0"/>
          </a:p>
        </p:txBody>
      </p:sp>
      <p:pic>
        <p:nvPicPr>
          <p:cNvPr id="5122" name="Picture 2"/>
          <p:cNvPicPr>
            <a:picLocks noChangeAspect="1" noChangeArrowheads="1"/>
          </p:cNvPicPr>
          <p:nvPr/>
        </p:nvPicPr>
        <p:blipFill>
          <a:blip r:embed="rId2"/>
          <a:srcRect/>
          <a:stretch>
            <a:fillRect/>
          </a:stretch>
        </p:blipFill>
        <p:spPr bwMode="auto">
          <a:xfrm>
            <a:off x="435936" y="1012824"/>
            <a:ext cx="9920176" cy="5079631"/>
          </a:xfrm>
          <a:prstGeom prst="rect">
            <a:avLst/>
          </a:prstGeom>
          <a:noFill/>
          <a:ln w="9525">
            <a:noFill/>
            <a:miter lim="800000"/>
            <a:headEnd/>
            <a:tailEnd/>
          </a:ln>
          <a:effectLst/>
        </p:spPr>
      </p:pic>
    </p:spTree>
    <p:extLst>
      <p:ext uri="{BB962C8B-B14F-4D97-AF65-F5344CB8AC3E}">
        <p14:creationId xmlns:p14="http://schemas.microsoft.com/office/powerpoint/2010/main" val="2853097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8856"/>
            <a:ext cx="9652000" cy="1063256"/>
          </a:xfrm>
        </p:spPr>
        <p:txBody>
          <a:bodyPr/>
          <a:lstStyle/>
          <a:p>
            <a:pPr algn="ctr"/>
            <a:r>
              <a:rPr lang="en-US" dirty="0"/>
              <a:t>Defect REPORTS</a:t>
            </a:r>
          </a:p>
        </p:txBody>
      </p:sp>
      <p:pic>
        <p:nvPicPr>
          <p:cNvPr id="2050" name="Picture 2"/>
          <p:cNvPicPr>
            <a:picLocks noGrp="1" noChangeAspect="1" noChangeArrowheads="1"/>
          </p:cNvPicPr>
          <p:nvPr>
            <p:ph idx="1"/>
          </p:nvPr>
        </p:nvPicPr>
        <p:blipFill>
          <a:blip r:embed="rId2"/>
          <a:srcRect/>
          <a:stretch>
            <a:fillRect/>
          </a:stretch>
        </p:blipFill>
        <p:spPr bwMode="auto">
          <a:xfrm>
            <a:off x="609600" y="1839434"/>
            <a:ext cx="9652000" cy="355127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0122"/>
            <a:ext cx="9652000" cy="531627"/>
          </a:xfrm>
        </p:spPr>
        <p:txBody>
          <a:bodyPr>
            <a:normAutofit fontScale="90000"/>
          </a:bodyPr>
          <a:lstStyle/>
          <a:p>
            <a:pPr algn="ctr"/>
            <a:r>
              <a:rPr lang="en-US" dirty="0"/>
              <a:t>Jenkins Report</a:t>
            </a:r>
          </a:p>
        </p:txBody>
      </p:sp>
      <p:pic>
        <p:nvPicPr>
          <p:cNvPr id="4" name="Picture 2"/>
          <p:cNvPicPr>
            <a:picLocks noChangeAspect="1" noChangeArrowheads="1"/>
          </p:cNvPicPr>
          <p:nvPr/>
        </p:nvPicPr>
        <p:blipFill>
          <a:blip r:embed="rId2"/>
          <a:srcRect/>
          <a:stretch>
            <a:fillRect/>
          </a:stretch>
        </p:blipFill>
        <p:spPr bwMode="auto">
          <a:xfrm>
            <a:off x="297712" y="893136"/>
            <a:ext cx="10356111" cy="549703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50874" y="361507"/>
            <a:ext cx="10324214" cy="615625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20A2F8-A246-4520-9462-396C40BA2191}"/>
              </a:ext>
            </a:extLst>
          </p:cNvPr>
          <p:cNvSpPr txBox="1"/>
          <p:nvPr/>
        </p:nvSpPr>
        <p:spPr>
          <a:xfrm>
            <a:off x="435935" y="446567"/>
            <a:ext cx="10058400" cy="830997"/>
          </a:xfrm>
          <a:prstGeom prst="rect">
            <a:avLst/>
          </a:prstGeom>
          <a:noFill/>
        </p:spPr>
        <p:txBody>
          <a:bodyPr wrap="square">
            <a:spAutoFit/>
          </a:bodyPr>
          <a:lstStyle/>
          <a:p>
            <a:pPr algn="ctr">
              <a:lnSpc>
                <a:spcPct val="150000"/>
              </a:lnSpc>
            </a:pPr>
            <a:r>
              <a:rPr lang="en-US" sz="3200" b="1" u="sng" dirty="0"/>
              <a:t>Conclusion</a:t>
            </a:r>
          </a:p>
        </p:txBody>
      </p:sp>
      <p:sp>
        <p:nvSpPr>
          <p:cNvPr id="3" name="Rectangle 2"/>
          <p:cNvSpPr/>
          <p:nvPr/>
        </p:nvSpPr>
        <p:spPr>
          <a:xfrm>
            <a:off x="988828" y="1637414"/>
            <a:ext cx="8814391" cy="3831818"/>
          </a:xfrm>
          <a:prstGeom prst="rect">
            <a:avLst/>
          </a:prstGeom>
        </p:spPr>
        <p:txBody>
          <a:bodyPr wrap="square">
            <a:spAutoFit/>
          </a:bodyPr>
          <a:lstStyle/>
          <a:p>
            <a:pPr algn="just">
              <a:lnSpc>
                <a:spcPct val="150000"/>
              </a:lnSpc>
            </a:pPr>
            <a:r>
              <a:rPr lang="en-US" dirty="0"/>
              <a:t>The automation of the NOPCommerce demo website using Selenium WebDriver and TestNG has significantly enhanced the testing process by improving efficiency, accuracy, and scalability. The structured test management and detailed reporting enabled early issue detection, while the comprehensive test coverage ensured consistent functionality across multiple browsers. The framework’s scalability and data-driven approach facilitated easy expansion and reliable testing outcomes. Overall, this automation solution reduced testing time, maintained high-quality standards, and provided continuous validation, supporting the website’s ongoing development and evolution.</a:t>
            </a:r>
            <a:endParaRPr lang="en-US" b="1" u="sng" dirty="0"/>
          </a:p>
        </p:txBody>
      </p:sp>
    </p:spTree>
    <p:extLst>
      <p:ext uri="{BB962C8B-B14F-4D97-AF65-F5344CB8AC3E}">
        <p14:creationId xmlns:p14="http://schemas.microsoft.com/office/powerpoint/2010/main" val="12252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6623" y="701748"/>
            <a:ext cx="2775926" cy="923330"/>
          </a:xfrm>
          <a:prstGeom prst="rect">
            <a:avLst/>
          </a:prstGeom>
        </p:spPr>
        <p:txBody>
          <a:bodyPr wrap="square">
            <a:spAutoFit/>
          </a:bodyPr>
          <a:lstStyle/>
          <a:p>
            <a:pPr algn="ctr">
              <a:lnSpc>
                <a:spcPct val="150000"/>
              </a:lnSpc>
            </a:pPr>
            <a:r>
              <a:rPr lang="en-US" sz="3600" b="1" u="sng" dirty="0"/>
              <a:t>GIT URL</a:t>
            </a:r>
          </a:p>
        </p:txBody>
      </p:sp>
      <p:sp>
        <p:nvSpPr>
          <p:cNvPr id="3" name="Rectangle 2"/>
          <p:cNvSpPr/>
          <p:nvPr/>
        </p:nvSpPr>
        <p:spPr>
          <a:xfrm>
            <a:off x="3048000" y="2679405"/>
            <a:ext cx="6096000" cy="830997"/>
          </a:xfrm>
          <a:prstGeom prst="rect">
            <a:avLst/>
          </a:prstGeom>
        </p:spPr>
        <p:txBody>
          <a:bodyPr wrap="square">
            <a:spAutoFit/>
          </a:bodyPr>
          <a:lstStyle/>
          <a:p>
            <a:r>
              <a:rPr lang="en-US" sz="2400" dirty="0"/>
              <a:t>https://github.com/anilraj000/Capstone_Project/tree/master/Capstone_Project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6CC70-3494-4433-A656-230EBD73EC10}"/>
              </a:ext>
            </a:extLst>
          </p:cNvPr>
          <p:cNvSpPr txBox="1"/>
          <p:nvPr/>
        </p:nvSpPr>
        <p:spPr>
          <a:xfrm>
            <a:off x="2875281" y="2465497"/>
            <a:ext cx="5505450" cy="1107996"/>
          </a:xfrm>
          <a:prstGeom prst="rect">
            <a:avLst/>
          </a:prstGeom>
          <a:noFill/>
        </p:spPr>
        <p:txBody>
          <a:bodyPr wrap="square">
            <a:spAutoFit/>
          </a:bodyPr>
          <a:lstStyle/>
          <a:p>
            <a:pPr algn="ctr"/>
            <a:r>
              <a:rPr lang="en-IN" sz="6600" b="1" dirty="0">
                <a:effectLst>
                  <a:outerShdw blurRad="38100" dist="38100" dir="2700000" algn="tl">
                    <a:srgbClr val="000000">
                      <a:alpha val="43137"/>
                    </a:srgbClr>
                  </a:outerShdw>
                </a:effectLst>
                <a:latin typeface="Rockwell Extra Bold" pitchFamily="18" charset="0"/>
                <a:ea typeface="MS UI Gothic" pitchFamily="34" charset="-128"/>
              </a:rPr>
              <a:t>Thank </a:t>
            </a:r>
            <a:r>
              <a:rPr lang="en-IN" sz="6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Rockwell Extra Bold" pitchFamily="18" charset="0"/>
                <a:ea typeface="MS UI Gothic" pitchFamily="34" charset="-128"/>
              </a:rPr>
              <a:t>You</a:t>
            </a:r>
            <a:endParaRPr lang="en-GB" sz="6600" b="1" dirty="0">
              <a:effectLst>
                <a:outerShdw blurRad="38100" dist="38100" dir="2700000" algn="tl">
                  <a:srgbClr val="000000">
                    <a:alpha val="43137"/>
                  </a:srgbClr>
                </a:outerShdw>
              </a:effectLst>
              <a:latin typeface="Rockwell Extra Bold" pitchFamily="18" charset="0"/>
              <a:ea typeface="MS UI Gothic" pitchFamily="34" charset="-128"/>
            </a:endParaRPr>
          </a:p>
        </p:txBody>
      </p:sp>
    </p:spTree>
    <p:extLst>
      <p:ext uri="{BB962C8B-B14F-4D97-AF65-F5344CB8AC3E}">
        <p14:creationId xmlns:p14="http://schemas.microsoft.com/office/powerpoint/2010/main" val="172870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Personal Background</a:t>
            </a:r>
          </a:p>
        </p:txBody>
      </p:sp>
      <p:sp>
        <p:nvSpPr>
          <p:cNvPr id="4" name="Rectangle 3"/>
          <p:cNvSpPr/>
          <p:nvPr/>
        </p:nvSpPr>
        <p:spPr>
          <a:xfrm>
            <a:off x="2562446" y="2274838"/>
            <a:ext cx="6581553" cy="3046988"/>
          </a:xfrm>
          <a:prstGeom prst="rect">
            <a:avLst/>
          </a:prstGeom>
        </p:spPr>
        <p:txBody>
          <a:bodyPr wrap="square">
            <a:spAutoFit/>
          </a:bodyPr>
          <a:lstStyle/>
          <a:p>
            <a:pPr>
              <a:lnSpc>
                <a:spcPct val="200000"/>
              </a:lnSpc>
            </a:pPr>
            <a:r>
              <a:rPr lang="en-IN" sz="2400" b="1" dirty="0">
                <a:ea typeface="Calibri" panose="020F0502020204030204" pitchFamily="34" charset="0"/>
                <a:cs typeface="Segoe UI" panose="020B0502040204020203" pitchFamily="34" charset="0"/>
              </a:rPr>
              <a:t>Name : </a:t>
            </a:r>
            <a:r>
              <a:rPr lang="en-IN" sz="2400" b="1" dirty="0" err="1">
                <a:ea typeface="Calibri" panose="020F0502020204030204" pitchFamily="34" charset="0"/>
                <a:cs typeface="Segoe UI" panose="020B0502040204020203" pitchFamily="34" charset="0"/>
              </a:rPr>
              <a:t>Chamarthi</a:t>
            </a:r>
            <a:r>
              <a:rPr lang="en-IN" sz="2400" b="1" dirty="0">
                <a:ea typeface="Calibri" panose="020F0502020204030204" pitchFamily="34" charset="0"/>
                <a:cs typeface="Segoe UI" panose="020B0502040204020203" pitchFamily="34" charset="0"/>
              </a:rPr>
              <a:t> Anil Kumar Raju</a:t>
            </a:r>
          </a:p>
          <a:p>
            <a:pPr>
              <a:lnSpc>
                <a:spcPct val="200000"/>
              </a:lnSpc>
            </a:pPr>
            <a:r>
              <a:rPr lang="en-IN" sz="2400" b="1" dirty="0">
                <a:ea typeface="Calibri" panose="020F0502020204030204" pitchFamily="34" charset="0"/>
                <a:cs typeface="Segoe UI" panose="020B0502040204020203" pitchFamily="34" charset="0"/>
              </a:rPr>
              <a:t>Qualification:   B.Tech</a:t>
            </a:r>
          </a:p>
          <a:p>
            <a:pPr>
              <a:lnSpc>
                <a:spcPct val="200000"/>
              </a:lnSpc>
            </a:pPr>
            <a:r>
              <a:rPr lang="en-IN" sz="2400" b="1" dirty="0">
                <a:ea typeface="Calibri" panose="020F0502020204030204" pitchFamily="34" charset="0"/>
                <a:cs typeface="Segoe UI" panose="020B0502040204020203" pitchFamily="34" charset="0"/>
              </a:rPr>
              <a:t>Branch:   CSE</a:t>
            </a:r>
          </a:p>
          <a:p>
            <a:pPr>
              <a:lnSpc>
                <a:spcPct val="200000"/>
              </a:lnSpc>
            </a:pPr>
            <a:r>
              <a:rPr lang="en-IN" sz="2400" b="1" dirty="0">
                <a:ea typeface="Calibri" panose="020F0502020204030204" pitchFamily="34" charset="0"/>
                <a:cs typeface="Segoe UI" panose="020B0502040204020203" pitchFamily="34" charset="0"/>
              </a:rPr>
              <a:t>Experience:   Fresher</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8224"/>
            <a:ext cx="9652000" cy="1020726"/>
          </a:xfrm>
        </p:spPr>
        <p:txBody>
          <a:bodyPr>
            <a:normAutofit fontScale="90000"/>
          </a:bodyPr>
          <a:lstStyle/>
          <a:p>
            <a:pPr>
              <a:lnSpc>
                <a:spcPct val="150000"/>
              </a:lnSpc>
            </a:pPr>
            <a:r>
              <a:rPr lang="en-IN" sz="4000" dirty="0">
                <a:latin typeface="Calibri" pitchFamily="34" charset="0"/>
                <a:ea typeface="Calibri" pitchFamily="34" charset="0"/>
                <a:cs typeface="Calibri" pitchFamily="34" charset="0"/>
              </a:rPr>
              <a:t>Problem statement of the capstone project</a:t>
            </a:r>
            <a:endParaRPr lang="en-US" sz="4000" dirty="0">
              <a:latin typeface="Calibri" pitchFamily="34" charset="0"/>
              <a:ea typeface="Calibri" pitchFamily="34" charset="0"/>
              <a:cs typeface="Calibri" pitchFamily="34" charset="0"/>
            </a:endParaRPr>
          </a:p>
        </p:txBody>
      </p:sp>
      <p:sp>
        <p:nvSpPr>
          <p:cNvPr id="4" name="Rectangle 3"/>
          <p:cNvSpPr/>
          <p:nvPr/>
        </p:nvSpPr>
        <p:spPr>
          <a:xfrm>
            <a:off x="606056" y="1477926"/>
            <a:ext cx="9696893" cy="4792721"/>
          </a:xfrm>
          <a:prstGeom prst="rect">
            <a:avLst/>
          </a:prstGeom>
        </p:spPr>
        <p:txBody>
          <a:bodyPr wrap="square">
            <a:spAutoFit/>
          </a:bodyPr>
          <a:lstStyle/>
          <a:p>
            <a:pPr>
              <a:lnSpc>
                <a:spcPct val="150000"/>
              </a:lnSpc>
            </a:pPr>
            <a:r>
              <a:rPr lang="en-US" dirty="0"/>
              <a:t>Manual testing of the NOPCommerce demo e-commerce site takes a lot of time, involves repeating the same steps, and can easily lead to mistakes, especially because the site is updated frequently. Important actions like user registration, logging in, searching for products, adding items to the cart, and checking out need to be tested on different browsers many times.</a:t>
            </a:r>
          </a:p>
          <a:p>
            <a:pPr>
              <a:lnSpc>
                <a:spcPct val="150000"/>
              </a:lnSpc>
            </a:pPr>
            <a:r>
              <a:rPr lang="en-US" dirty="0"/>
              <a:t>This project aims to automate these key tasks using Java, Selenium WebDriver, and TestNG. Automation helps tests run faster, reduces errors, supports testing on multiple browsers, and provides clear reports with screenshots when something goes wrong.</a:t>
            </a:r>
          </a:p>
          <a:p>
            <a:pPr>
              <a:lnSpc>
                <a:spcPct val="150000"/>
              </a:lnSpc>
            </a:pPr>
            <a:r>
              <a:rPr lang="en-US" dirty="0"/>
              <a:t>Some of the challenges faced include handling elements on the website that change or load at different speeds, making sure tests work well on various browsers, managing different sets of test data, and creating detailed reports that are easy to understand.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A7A3B76-EFFB-48FC-8AB0-A15E0C1782E3}"/>
              </a:ext>
            </a:extLst>
          </p:cNvPr>
          <p:cNvSpPr txBox="1">
            <a:spLocks/>
          </p:cNvSpPr>
          <p:nvPr/>
        </p:nvSpPr>
        <p:spPr>
          <a:xfrm>
            <a:off x="0" y="0"/>
            <a:ext cx="11927839" cy="13271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endParaRPr lang="en-IN" dirty="0"/>
          </a:p>
        </p:txBody>
      </p:sp>
      <p:sp>
        <p:nvSpPr>
          <p:cNvPr id="7" name="Rectangle 6"/>
          <p:cNvSpPr/>
          <p:nvPr/>
        </p:nvSpPr>
        <p:spPr>
          <a:xfrm>
            <a:off x="1765005" y="1860698"/>
            <a:ext cx="7500869" cy="2585323"/>
          </a:xfrm>
          <a:prstGeom prst="rect">
            <a:avLst/>
          </a:prstGeom>
        </p:spPr>
        <p:txBody>
          <a:bodyPr wrap="square">
            <a:spAutoFit/>
          </a:bodyPr>
          <a:lstStyle/>
          <a:p>
            <a:pPr algn="ctr"/>
            <a:r>
              <a:rPr lang="en-IN" sz="5400" b="1" dirty="0">
                <a:solidFill>
                  <a:schemeClr val="accent3">
                    <a:lumMod val="75000"/>
                  </a:schemeClr>
                </a:solidFill>
                <a:ea typeface="Calibri" panose="020F0502020204030204" pitchFamily="34" charset="0"/>
                <a:cs typeface="Segoe UI" panose="020B0502040204020203" pitchFamily="34" charset="0"/>
              </a:rPr>
              <a:t>Mannual Testing for nop commerce website</a:t>
            </a:r>
            <a:endParaRPr lang="en-US" sz="5400" b="1" dirty="0"/>
          </a:p>
        </p:txBody>
      </p:sp>
    </p:spTree>
    <p:extLst>
      <p:ext uri="{BB962C8B-B14F-4D97-AF65-F5344CB8AC3E}">
        <p14:creationId xmlns:p14="http://schemas.microsoft.com/office/powerpoint/2010/main" val="1167703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8D074-D4F7-49BA-8414-C4BE4F273269}"/>
              </a:ext>
            </a:extLst>
          </p:cNvPr>
          <p:cNvSpPr>
            <a:spLocks noGrp="1"/>
          </p:cNvSpPr>
          <p:nvPr>
            <p:ph idx="1"/>
          </p:nvPr>
        </p:nvSpPr>
        <p:spPr>
          <a:xfrm>
            <a:off x="101601" y="146051"/>
            <a:ext cx="12090400" cy="859790"/>
          </a:xfrm>
        </p:spPr>
        <p:txBody>
          <a:bodyPr/>
          <a:lstStyle/>
          <a:p>
            <a:pPr marL="36900" indent="0" algn="ctr">
              <a:buNone/>
            </a:pPr>
            <a:r>
              <a:rPr lang="en-IN" b="1" u="sng" dirty="0"/>
              <a:t>Manual Test Cases for End To End Test Cases</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425302" y="1052623"/>
            <a:ext cx="9983972" cy="5178056"/>
          </a:xfrm>
          <a:prstGeom prst="rect">
            <a:avLst/>
          </a:prstGeom>
          <a:noFill/>
          <a:ln w="9525">
            <a:noFill/>
            <a:miter lim="800000"/>
            <a:headEnd/>
            <a:tailEnd/>
          </a:ln>
          <a:effectLst/>
        </p:spPr>
      </p:pic>
    </p:spTree>
    <p:extLst>
      <p:ext uri="{BB962C8B-B14F-4D97-AF65-F5344CB8AC3E}">
        <p14:creationId xmlns:p14="http://schemas.microsoft.com/office/powerpoint/2010/main" val="257106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Screenshot 2025-09-08 154114.png"/>
          <p:cNvPicPr>
            <a:picLocks noGrp="1" noChangeAspect="1"/>
          </p:cNvPicPr>
          <p:nvPr>
            <p:ph idx="1"/>
          </p:nvPr>
        </p:nvPicPr>
        <p:blipFill>
          <a:blip r:embed="rId2"/>
          <a:stretch>
            <a:fillRect/>
          </a:stretch>
        </p:blipFill>
        <p:spPr>
          <a:xfrm>
            <a:off x="5387968" y="3985412"/>
            <a:ext cx="95263" cy="95263"/>
          </a:xfrm>
        </p:spPr>
      </p:pic>
      <p:pic>
        <p:nvPicPr>
          <p:cNvPr id="3" name="Picture 2">
            <a:extLst>
              <a:ext uri="{FF2B5EF4-FFF2-40B4-BE49-F238E27FC236}">
                <a16:creationId xmlns:a16="http://schemas.microsoft.com/office/drawing/2014/main" id="{F5B50A1E-C573-F76E-36BF-1C706535CFDF}"/>
              </a:ext>
            </a:extLst>
          </p:cNvPr>
          <p:cNvPicPr>
            <a:picLocks noChangeAspect="1"/>
          </p:cNvPicPr>
          <p:nvPr/>
        </p:nvPicPr>
        <p:blipFill>
          <a:blip r:embed="rId3"/>
          <a:stretch>
            <a:fillRect/>
          </a:stretch>
        </p:blipFill>
        <p:spPr>
          <a:xfrm>
            <a:off x="421674" y="801841"/>
            <a:ext cx="9932587" cy="5085775"/>
          </a:xfrm>
          <a:prstGeom prst="rect">
            <a:avLst/>
          </a:prstGeom>
        </p:spPr>
      </p:pic>
    </p:spTree>
    <p:extLst>
      <p:ext uri="{BB962C8B-B14F-4D97-AF65-F5344CB8AC3E}">
        <p14:creationId xmlns:p14="http://schemas.microsoft.com/office/powerpoint/2010/main" val="395061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9069" y="0"/>
            <a:ext cx="8155172" cy="4061636"/>
          </a:xfrm>
        </p:spPr>
        <p:txBody>
          <a:bodyPr>
            <a:normAutofit/>
          </a:bodyPr>
          <a:lstStyle/>
          <a:p>
            <a:pPr algn="ctr"/>
            <a:br>
              <a:rPr lang="en-US" sz="4000" dirty="0"/>
            </a:br>
            <a:r>
              <a:rPr lang="en-IN" sz="3600" dirty="0">
                <a:ea typeface="Calibri" panose="020F0502020204030204" pitchFamily="34" charset="0"/>
                <a:cs typeface="Segoe UI" panose="020B0502040204020203" pitchFamily="34" charset="0"/>
              </a:rPr>
              <a:t> Automation Testing for </a:t>
            </a:r>
            <a:br>
              <a:rPr lang="en-IN" sz="3600" dirty="0">
                <a:ea typeface="Calibri" panose="020F0502020204030204" pitchFamily="34" charset="0"/>
                <a:cs typeface="Segoe UI" panose="020B0502040204020203" pitchFamily="34" charset="0"/>
              </a:rPr>
            </a:br>
            <a:r>
              <a:rPr lang="en-IN" sz="3600" dirty="0">
                <a:ea typeface="Calibri" panose="020F0502020204030204" pitchFamily="34" charset="0"/>
                <a:cs typeface="Segoe UI" panose="020B0502040204020203" pitchFamily="34" charset="0"/>
              </a:rPr>
              <a:t>nop commerce </a:t>
            </a:r>
            <a:br>
              <a:rPr lang="en-IN" sz="3600" dirty="0">
                <a:ea typeface="Calibri" panose="020F0502020204030204" pitchFamily="34" charset="0"/>
                <a:cs typeface="Segoe UI" panose="020B0502040204020203" pitchFamily="34" charset="0"/>
              </a:rPr>
            </a:br>
            <a:r>
              <a:rPr lang="en-IN" sz="3600" dirty="0">
                <a:ea typeface="Calibri" panose="020F0502020204030204" pitchFamily="34" charset="0"/>
                <a:cs typeface="Segoe UI" panose="020B0502040204020203" pitchFamily="34" charset="0"/>
              </a:rPr>
              <a:t>website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5758-36AF-40E0-90CE-F6AA481D4F43}"/>
              </a:ext>
            </a:extLst>
          </p:cNvPr>
          <p:cNvSpPr>
            <a:spLocks noGrp="1"/>
          </p:cNvSpPr>
          <p:nvPr>
            <p:ph type="title"/>
          </p:nvPr>
        </p:nvSpPr>
        <p:spPr>
          <a:xfrm>
            <a:off x="832514" y="181607"/>
            <a:ext cx="10353762" cy="457201"/>
          </a:xfrm>
        </p:spPr>
        <p:txBody>
          <a:bodyPr>
            <a:noAutofit/>
          </a:bodyPr>
          <a:lstStyle/>
          <a:p>
            <a:pPr algn="l"/>
            <a:r>
              <a:rPr lang="en-IN" sz="2800" b="1" dirty="0">
                <a:effectLst/>
                <a:ea typeface="Calibri" panose="020F0502020204030204" pitchFamily="34" charset="0"/>
                <a:cs typeface="Segoe UI" panose="020B0502040204020203" pitchFamily="34" charset="0"/>
              </a:rPr>
              <a:t>           </a:t>
            </a:r>
            <a:endParaRPr lang="en-IN" sz="2800" dirty="0"/>
          </a:p>
        </p:txBody>
      </p:sp>
      <p:pic>
        <p:nvPicPr>
          <p:cNvPr id="1026" name="Picture 2"/>
          <p:cNvPicPr>
            <a:picLocks noGrp="1" noChangeAspect="1" noChangeArrowheads="1"/>
          </p:cNvPicPr>
          <p:nvPr>
            <p:ph idx="1"/>
          </p:nvPr>
        </p:nvPicPr>
        <p:blipFill>
          <a:blip r:embed="rId2"/>
          <a:srcRect/>
          <a:stretch>
            <a:fillRect/>
          </a:stretch>
        </p:blipFill>
        <p:spPr bwMode="auto">
          <a:xfrm>
            <a:off x="0" y="0"/>
            <a:ext cx="6411433" cy="6858000"/>
          </a:xfrm>
          <a:prstGeom prst="rect">
            <a:avLst/>
          </a:prstGeom>
          <a:noFill/>
          <a:ln w="9525">
            <a:noFill/>
            <a:miter lim="800000"/>
            <a:headEnd/>
            <a:tailEnd/>
          </a:ln>
          <a:effectLst/>
        </p:spPr>
      </p:pic>
      <p:sp>
        <p:nvSpPr>
          <p:cNvPr id="5" name="Rectangle 4"/>
          <p:cNvSpPr/>
          <p:nvPr/>
        </p:nvSpPr>
        <p:spPr>
          <a:xfrm>
            <a:off x="6847368" y="2402957"/>
            <a:ext cx="3646968" cy="2123658"/>
          </a:xfrm>
          <a:prstGeom prst="rect">
            <a:avLst/>
          </a:prstGeom>
        </p:spPr>
        <p:txBody>
          <a:bodyPr wrap="square">
            <a:spAutoFit/>
          </a:bodyPr>
          <a:lstStyle/>
          <a:p>
            <a:pPr algn="ctr"/>
            <a:r>
              <a:rPr lang="en-IN" sz="4400" dirty="0">
                <a:solidFill>
                  <a:schemeClr val="accent3">
                    <a:lumMod val="75000"/>
                  </a:schemeClr>
                </a:solidFill>
                <a:ea typeface="Calibri" panose="020F0502020204030204" pitchFamily="34" charset="0"/>
                <a:cs typeface="Segoe UI" panose="020B0502040204020203" pitchFamily="34" charset="0"/>
              </a:rPr>
              <a:t>Capstone Project Structure</a:t>
            </a:r>
            <a:endParaRPr lang="en-US" sz="4400" dirty="0">
              <a:solidFill>
                <a:schemeClr val="accent3">
                  <a:lumMod val="75000"/>
                </a:schemeClr>
              </a:solidFill>
            </a:endParaRPr>
          </a:p>
        </p:txBody>
      </p:sp>
    </p:spTree>
    <p:extLst>
      <p:ext uri="{BB962C8B-B14F-4D97-AF65-F5344CB8AC3E}">
        <p14:creationId xmlns:p14="http://schemas.microsoft.com/office/powerpoint/2010/main" val="420864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B2F05-086B-493C-9313-325429035C8C}"/>
              </a:ext>
            </a:extLst>
          </p:cNvPr>
          <p:cNvSpPr>
            <a:spLocks noGrp="1"/>
          </p:cNvSpPr>
          <p:nvPr>
            <p:ph idx="1"/>
          </p:nvPr>
        </p:nvSpPr>
        <p:spPr>
          <a:xfrm>
            <a:off x="0" y="0"/>
            <a:ext cx="12192000" cy="626110"/>
          </a:xfrm>
        </p:spPr>
        <p:txBody>
          <a:bodyPr>
            <a:normAutofit lnSpcReduction="10000"/>
          </a:bodyPr>
          <a:lstStyle/>
          <a:p>
            <a:pPr marL="36900" indent="0" algn="ctr">
              <a:buNone/>
            </a:pPr>
            <a:r>
              <a:rPr lang="en-IN" sz="3600" u="sng" dirty="0">
                <a:ln>
                  <a:solidFill>
                    <a:schemeClr val="tx1">
                      <a:lumMod val="75000"/>
                    </a:schemeClr>
                  </a:solidFill>
                </a:ln>
                <a:solidFill>
                  <a:schemeClr val="tx1"/>
                </a:solidFill>
                <a:effectLst/>
              </a:rPr>
              <a:t>Test Case 1</a:t>
            </a:r>
          </a:p>
          <a:p>
            <a:endParaRPr lang="en-IN" dirty="0"/>
          </a:p>
          <a:p>
            <a:endParaRPr lang="en-IN" dirty="0"/>
          </a:p>
        </p:txBody>
      </p:sp>
      <p:pic>
        <p:nvPicPr>
          <p:cNvPr id="1026" name="Picture 2"/>
          <p:cNvPicPr>
            <a:picLocks noChangeAspect="1" noChangeArrowheads="1"/>
          </p:cNvPicPr>
          <p:nvPr/>
        </p:nvPicPr>
        <p:blipFill>
          <a:blip r:embed="rId2"/>
          <a:srcRect/>
          <a:stretch>
            <a:fillRect/>
          </a:stretch>
        </p:blipFill>
        <p:spPr bwMode="auto">
          <a:xfrm>
            <a:off x="409944" y="967563"/>
            <a:ext cx="10160000" cy="4904267"/>
          </a:xfrm>
          <a:prstGeom prst="rect">
            <a:avLst/>
          </a:prstGeom>
          <a:noFill/>
          <a:ln w="9525">
            <a:noFill/>
            <a:miter lim="800000"/>
            <a:headEnd/>
            <a:tailEnd/>
          </a:ln>
          <a:effectLst/>
        </p:spPr>
      </p:pic>
    </p:spTree>
    <p:extLst>
      <p:ext uri="{BB962C8B-B14F-4D97-AF65-F5344CB8AC3E}">
        <p14:creationId xmlns:p14="http://schemas.microsoft.com/office/powerpoint/2010/main" val="1203593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Opulent</Template>
  <TotalTime>545</TotalTime>
  <Words>347</Words>
  <Application>Microsoft Office PowerPoint</Application>
  <PresentationFormat>Widescreen</PresentationFormat>
  <Paragraphs>29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Neue Machina</vt:lpstr>
      <vt:lpstr>Rockwell Extra Bold</vt:lpstr>
      <vt:lpstr>Trebuchet MS</vt:lpstr>
      <vt:lpstr>Wingdings</vt:lpstr>
      <vt:lpstr>Wingdings 2</vt:lpstr>
      <vt:lpstr>Opulent</vt:lpstr>
      <vt:lpstr>  </vt:lpstr>
      <vt:lpstr>Personal Background</vt:lpstr>
      <vt:lpstr>Problem statement of the capstone project</vt:lpstr>
      <vt:lpstr>PowerPoint Presentation</vt:lpstr>
      <vt:lpstr>PowerPoint Presentation</vt:lpstr>
      <vt:lpstr>PowerPoint Presentation</vt:lpstr>
      <vt:lpstr>  Automation Testing for  nop commerce  website</vt:lpstr>
      <vt:lpstr>           </vt:lpstr>
      <vt:lpstr>PowerPoint Presentation</vt:lpstr>
      <vt:lpstr>PowerPoint Presentation</vt:lpstr>
      <vt:lpstr>PowerPoint Presentation</vt:lpstr>
      <vt:lpstr>PowerPoint Presentation</vt:lpstr>
      <vt:lpstr>PowerPoint Presentation</vt:lpstr>
      <vt:lpstr>Defect REPORTS</vt:lpstr>
      <vt:lpstr>Jenkins Report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PROJECT</dc:title>
  <dc:creator>pavan sai reddy yellasiri</dc:creator>
  <cp:lastModifiedBy>Repana Bhaskar</cp:lastModifiedBy>
  <cp:revision>35</cp:revision>
  <dcterms:created xsi:type="dcterms:W3CDTF">2025-09-07T19:22:56Z</dcterms:created>
  <dcterms:modified xsi:type="dcterms:W3CDTF">2025-09-09T03:38:24Z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